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Lst>
  <p:notesMasterIdLst>
    <p:notesMasterId r:id="rId104"/>
  </p:notesMasterIdLst>
  <p:sldIdLst>
    <p:sldId id="603" r:id="rId6"/>
    <p:sldId id="292" r:id="rId7"/>
    <p:sldId id="309" r:id="rId8"/>
    <p:sldId id="558" r:id="rId9"/>
    <p:sldId id="362" r:id="rId10"/>
    <p:sldId id="593" r:id="rId11"/>
    <p:sldId id="594" r:id="rId12"/>
    <p:sldId id="595" r:id="rId13"/>
    <p:sldId id="596" r:id="rId14"/>
    <p:sldId id="560" r:id="rId15"/>
    <p:sldId id="559" r:id="rId16"/>
    <p:sldId id="597" r:id="rId17"/>
    <p:sldId id="598" r:id="rId18"/>
    <p:sldId id="422" r:id="rId19"/>
    <p:sldId id="562" r:id="rId20"/>
    <p:sldId id="600" r:id="rId21"/>
    <p:sldId id="563" r:id="rId22"/>
    <p:sldId id="599" r:id="rId23"/>
    <p:sldId id="604" r:id="rId24"/>
    <p:sldId id="605" r:id="rId25"/>
    <p:sldId id="606" r:id="rId26"/>
    <p:sldId id="423" r:id="rId27"/>
    <p:sldId id="424" r:id="rId28"/>
    <p:sldId id="601" r:id="rId29"/>
    <p:sldId id="425" r:id="rId30"/>
    <p:sldId id="426" r:id="rId31"/>
    <p:sldId id="427" r:id="rId32"/>
    <p:sldId id="428" r:id="rId33"/>
    <p:sldId id="429" r:id="rId34"/>
    <p:sldId id="326" r:id="rId35"/>
    <p:sldId id="458" r:id="rId36"/>
    <p:sldId id="460" r:id="rId37"/>
    <p:sldId id="461" r:id="rId38"/>
    <p:sldId id="569" r:id="rId39"/>
    <p:sldId id="566" r:id="rId40"/>
    <p:sldId id="567" r:id="rId41"/>
    <p:sldId id="523" r:id="rId42"/>
    <p:sldId id="568" r:id="rId43"/>
    <p:sldId id="459" r:id="rId44"/>
    <p:sldId id="462" r:id="rId45"/>
    <p:sldId id="570" r:id="rId46"/>
    <p:sldId id="463" r:id="rId47"/>
    <p:sldId id="464" r:id="rId48"/>
    <p:sldId id="465" r:id="rId49"/>
    <p:sldId id="466" r:id="rId50"/>
    <p:sldId id="607" r:id="rId51"/>
    <p:sldId id="608" r:id="rId52"/>
    <p:sldId id="468" r:id="rId53"/>
    <p:sldId id="469" r:id="rId54"/>
    <p:sldId id="474" r:id="rId55"/>
    <p:sldId id="588" r:id="rId56"/>
    <p:sldId id="589" r:id="rId57"/>
    <p:sldId id="571" r:id="rId58"/>
    <p:sldId id="470" r:id="rId59"/>
    <p:sldId id="471" r:id="rId60"/>
    <p:sldId id="472" r:id="rId61"/>
    <p:sldId id="473" r:id="rId62"/>
    <p:sldId id="475" r:id="rId63"/>
    <p:sldId id="476" r:id="rId64"/>
    <p:sldId id="478" r:id="rId65"/>
    <p:sldId id="590" r:id="rId66"/>
    <p:sldId id="479" r:id="rId67"/>
    <p:sldId id="572" r:id="rId68"/>
    <p:sldId id="477" r:id="rId69"/>
    <p:sldId id="573" r:id="rId70"/>
    <p:sldId id="609" r:id="rId71"/>
    <p:sldId id="481" r:id="rId72"/>
    <p:sldId id="482" r:id="rId73"/>
    <p:sldId id="574" r:id="rId74"/>
    <p:sldId id="510" r:id="rId75"/>
    <p:sldId id="511" r:id="rId76"/>
    <p:sldId id="575" r:id="rId77"/>
    <p:sldId id="576" r:id="rId78"/>
    <p:sldId id="578" r:id="rId79"/>
    <p:sldId id="512" r:id="rId80"/>
    <p:sldId id="610" r:id="rId81"/>
    <p:sldId id="513" r:id="rId82"/>
    <p:sldId id="515" r:id="rId83"/>
    <p:sldId id="591" r:id="rId84"/>
    <p:sldId id="516" r:id="rId85"/>
    <p:sldId id="517" r:id="rId86"/>
    <p:sldId id="592" r:id="rId87"/>
    <p:sldId id="518" r:id="rId88"/>
    <p:sldId id="519" r:id="rId89"/>
    <p:sldId id="520" r:id="rId90"/>
    <p:sldId id="521" r:id="rId91"/>
    <p:sldId id="522" r:id="rId92"/>
    <p:sldId id="579" r:id="rId93"/>
    <p:sldId id="586" r:id="rId94"/>
    <p:sldId id="587" r:id="rId95"/>
    <p:sldId id="585" r:id="rId96"/>
    <p:sldId id="602" r:id="rId97"/>
    <p:sldId id="580" r:id="rId98"/>
    <p:sldId id="581" r:id="rId99"/>
    <p:sldId id="583" r:id="rId100"/>
    <p:sldId id="584" r:id="rId101"/>
    <p:sldId id="611" r:id="rId102"/>
    <p:sldId id="325" r:id="rId103"/>
  </p:sldIdLst>
  <p:sldSz cx="12192000" cy="6858000"/>
  <p:notesSz cx="6858000" cy="9144000"/>
  <p:defaultTextStyle>
    <a:defPPr>
      <a:defRPr lang="en-US"/>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002"/>
    <a:srgbClr val="7DC8C4"/>
    <a:srgbClr val="52B6B1"/>
    <a:srgbClr val="7A9AA6"/>
    <a:srgbClr val="0E94F1"/>
    <a:srgbClr val="97C602"/>
    <a:srgbClr val="CED676"/>
    <a:srgbClr val="B8C53B"/>
    <a:srgbClr val="F9D03C"/>
    <a:srgbClr val="F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80256" autoAdjust="0"/>
  </p:normalViewPr>
  <p:slideViewPr>
    <p:cSldViewPr snapToGrid="0">
      <p:cViewPr varScale="1">
        <p:scale>
          <a:sx n="99" d="100"/>
          <a:sy n="99" d="100"/>
        </p:scale>
        <p:origin x="282" y="84"/>
      </p:cViewPr>
      <p:guideLst>
        <p:guide orient="horz" pos="204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2020/3/30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4564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98327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8639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35</a:t>
            </a:fld>
            <a:endParaRPr lang="zh-CN" altLang="en-US"/>
          </a:p>
        </p:txBody>
      </p:sp>
    </p:spTree>
    <p:extLst>
      <p:ext uri="{BB962C8B-B14F-4D97-AF65-F5344CB8AC3E}">
        <p14:creationId xmlns:p14="http://schemas.microsoft.com/office/powerpoint/2010/main" val="38051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468313" y="725488"/>
            <a:ext cx="6367462" cy="3582987"/>
          </a:xfrm>
          <a:ln/>
        </p:spPr>
      </p:sp>
      <p:sp>
        <p:nvSpPr>
          <p:cNvPr id="54275" name="Rectangle 3"/>
          <p:cNvSpPr>
            <a:spLocks noGrp="1" noChangeArrowheads="1"/>
          </p:cNvSpPr>
          <p:nvPr>
            <p:ph type="body" idx="1"/>
          </p:nvPr>
        </p:nvSpPr>
        <p:spPr>
          <a:xfrm>
            <a:off x="973033" y="4555686"/>
            <a:ext cx="5356434" cy="4313160"/>
          </a:xfrm>
          <a:noFill/>
          <a:ln w="9525"/>
        </p:spPr>
        <p:txBody>
          <a:bodyPr/>
          <a:lstStyle/>
          <a:p>
            <a:endParaRPr lang="en-US" altLang="zh-CN" dirty="0" smtClean="0"/>
          </a:p>
          <a:p>
            <a:endParaRPr lang="en-US" altLang="zh-CN" dirty="0" smtClean="0"/>
          </a:p>
          <a:p>
            <a:r>
              <a:rPr lang="en-US" altLang="zh-CN" dirty="0" smtClean="0"/>
              <a:t>C</a:t>
            </a:r>
            <a:r>
              <a:rPr lang="zh-CN" altLang="en-US" dirty="0" smtClean="0"/>
              <a:t>代码中的类型转换问题</a:t>
            </a:r>
            <a:endParaRPr lang="en-US" altLang="zh-CN" dirty="0" smtClean="0"/>
          </a:p>
          <a:p>
            <a:r>
              <a:rPr lang="en-US" altLang="zh-CN" dirty="0" smtClean="0"/>
              <a:t>Short </a:t>
            </a:r>
            <a:r>
              <a:rPr lang="en-US" altLang="zh-CN" dirty="0" err="1" smtClean="0"/>
              <a:t>int</a:t>
            </a:r>
            <a:r>
              <a:rPr lang="en-US" altLang="zh-CN" dirty="0" smtClean="0"/>
              <a:t> </a:t>
            </a:r>
            <a:r>
              <a:rPr lang="en-US" altLang="zh-CN" dirty="0" err="1" smtClean="0"/>
              <a:t>i</a:t>
            </a:r>
            <a:r>
              <a:rPr lang="en-US" altLang="zh-CN" dirty="0" smtClean="0"/>
              <a:t>=-12345;</a:t>
            </a:r>
          </a:p>
          <a:p>
            <a:r>
              <a:rPr lang="en-US" altLang="zh-CN" dirty="0" smtClean="0"/>
              <a:t>Unsigned</a:t>
            </a:r>
            <a:r>
              <a:rPr lang="en-US" altLang="zh-CN" baseline="0" dirty="0" smtClean="0"/>
              <a:t> short </a:t>
            </a:r>
            <a:r>
              <a:rPr lang="en-US" altLang="zh-CN" baseline="0" dirty="0" err="1" smtClean="0"/>
              <a:t>ui</a:t>
            </a:r>
            <a:r>
              <a:rPr lang="en-US" altLang="zh-CN" baseline="0" dirty="0" smtClean="0"/>
              <a:t>=(unsigned short)I;</a:t>
            </a:r>
          </a:p>
          <a:p>
            <a:endParaRPr lang="en-US" altLang="zh-CN" dirty="0" smtClean="0"/>
          </a:p>
          <a:p>
            <a:r>
              <a:rPr lang="zh-CN" altLang="en-US" dirty="0" smtClean="0"/>
              <a:t>做更多练习</a:t>
            </a:r>
            <a:r>
              <a:rPr lang="en-US" altLang="zh-CN" dirty="0" smtClean="0"/>
              <a:t>2.19</a:t>
            </a:r>
            <a:r>
              <a:rPr lang="zh-CN" altLang="en-US" dirty="0" smtClean="0"/>
              <a:t>并将结果留在黑板上等后面</a:t>
            </a:r>
            <a:r>
              <a:rPr lang="en-US" altLang="zh-CN" dirty="0" smtClean="0"/>
              <a:t>T2U</a:t>
            </a:r>
            <a:r>
              <a:rPr lang="zh-CN" altLang="en-US" dirty="0" smtClean="0"/>
              <a:t>公式与之对照</a:t>
            </a:r>
            <a:endParaRPr lang="en-US" altLang="zh-CN" dirty="0" smtClean="0"/>
          </a:p>
          <a:p>
            <a:endParaRPr lang="en-US" altLang="zh-CN" dirty="0" smtClean="0"/>
          </a:p>
          <a:p>
            <a:endParaRPr lang="en-US" altLang="zh-CN" dirty="0" smtClean="0"/>
          </a:p>
        </p:txBody>
      </p:sp>
    </p:spTree>
    <p:extLst>
      <p:ext uri="{BB962C8B-B14F-4D97-AF65-F5344CB8AC3E}">
        <p14:creationId xmlns:p14="http://schemas.microsoft.com/office/powerpoint/2010/main" val="1936810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r>
            <a:r>
              <a:rPr lang="zh-CN" altLang="en-US" dirty="0" smtClean="0"/>
              <a:t>语言允许不同类型数值间做转换，其间可能会出现意想不到的事情</a:t>
            </a:r>
            <a:r>
              <a:rPr lang="en-US" altLang="zh-CN" dirty="0" smtClean="0"/>
              <a:t>——</a:t>
            </a:r>
            <a:r>
              <a:rPr lang="zh-CN" altLang="en-US" dirty="0" smtClean="0"/>
              <a:t>往往在边界上</a:t>
            </a:r>
            <a:endParaRPr lang="en-US" altLang="zh-CN" dirty="0" smtClean="0"/>
          </a:p>
          <a:p>
            <a:endParaRPr lang="en-US" altLang="zh-CN" dirty="0" smtClean="0"/>
          </a:p>
          <a:p>
            <a:r>
              <a:rPr lang="zh-CN" altLang="en-US" dirty="0" smtClean="0"/>
              <a:t>这里的图暂时可以不太理解，但学完之后就要能完全掌握</a:t>
            </a:r>
            <a:endParaRPr lang="en-US" altLang="zh-CN" dirty="0" smtClean="0"/>
          </a:p>
          <a:p>
            <a:endParaRPr lang="en-US" altLang="zh-CN" dirty="0" smtClean="0"/>
          </a:p>
          <a:p>
            <a:endParaRPr lang="en-US" altLang="zh-CN" dirty="0" smtClean="0"/>
          </a:p>
          <a:p>
            <a:r>
              <a:rPr lang="zh-CN" altLang="en-US" dirty="0" smtClean="0"/>
              <a:t>练习</a:t>
            </a:r>
            <a:endParaRPr lang="en-US" altLang="zh-CN" dirty="0" smtClean="0"/>
          </a:p>
          <a:p>
            <a:r>
              <a:rPr lang="en-US" altLang="zh-CN" dirty="0" smtClean="0"/>
              <a:t>2.17</a:t>
            </a:r>
            <a:r>
              <a:rPr lang="zh-CN" altLang="en-US" dirty="0" smtClean="0"/>
              <a:t> 位模式转换为无符号数、有符号数</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41</a:t>
            </a:fld>
            <a:endParaRPr lang="zh-CN" altLang="en-US"/>
          </a:p>
        </p:txBody>
      </p:sp>
    </p:spTree>
    <p:extLst>
      <p:ext uri="{BB962C8B-B14F-4D97-AF65-F5344CB8AC3E}">
        <p14:creationId xmlns:p14="http://schemas.microsoft.com/office/powerpoint/2010/main" val="1526009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45353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53780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71071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Bias</a:t>
            </a:r>
            <a:r>
              <a:rPr lang="en-US" altLang="zh-CN" baseline="0" dirty="0" smtClean="0"/>
              <a:t> is 127 in book, but here 128 due to 0.</a:t>
            </a:r>
            <a:r>
              <a:rPr lang="en-US" altLang="zh-CN" baseline="0" dirty="0" smtClean="0">
                <a:solidFill>
                  <a:srgbClr val="FF0000"/>
                </a:solidFill>
              </a:rPr>
              <a:t>1</a:t>
            </a:r>
            <a:r>
              <a:rPr lang="en-US" altLang="zh-CN" baseline="0" dirty="0" smtClean="0"/>
              <a:t>… not 1.1… in </a:t>
            </a:r>
            <a:r>
              <a:rPr lang="en-US" altLang="zh-CN" sz="1200" i="1" dirty="0" smtClean="0"/>
              <a:t>mantissa </a:t>
            </a:r>
            <a:endParaRPr lang="zh-CN" altLang="en-US" dirty="0"/>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79</a:t>
            </a:fld>
            <a:endParaRPr lang="en-US" altLang="zh-CN"/>
          </a:p>
        </p:txBody>
      </p:sp>
    </p:spTree>
    <p:extLst>
      <p:ext uri="{BB962C8B-B14F-4D97-AF65-F5344CB8AC3E}">
        <p14:creationId xmlns:p14="http://schemas.microsoft.com/office/powerpoint/2010/main" val="6612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a:xfrm>
            <a:off x="914400" y="4343400"/>
            <a:ext cx="5029200" cy="4114800"/>
          </a:xfrm>
          <a:noFill/>
          <a:ln/>
        </p:spPr>
        <p:txBody>
          <a:bodyPr lIns="86657" tIns="43328" rIns="86657" bIns="43328"/>
          <a:lstStyle/>
          <a:p>
            <a:r>
              <a:rPr lang="en-US" altLang="zh-CN" dirty="0" smtClean="0">
                <a:latin typeface="Arial" pitchFamily="34" charset="0"/>
              </a:rPr>
              <a:t>If we know the value of an number, how to represent it in floating-point form? Here is an exercise. Please spend 4 minutes to try it.</a:t>
            </a:r>
          </a:p>
          <a:p>
            <a:r>
              <a:rPr lang="en-US" altLang="zh-CN" dirty="0" smtClean="0">
                <a:latin typeface="Arial" pitchFamily="34" charset="0"/>
              </a:rPr>
              <a:t>Let’s check your answers. Firstly,  then, and then, finally, the result is C14C0000H. Have you got that? Any question?  </a:t>
            </a:r>
          </a:p>
        </p:txBody>
      </p:sp>
    </p:spTree>
    <p:extLst>
      <p:ext uri="{BB962C8B-B14F-4D97-AF65-F5344CB8AC3E}">
        <p14:creationId xmlns:p14="http://schemas.microsoft.com/office/powerpoint/2010/main" val="102807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long doubleC99</a:t>
            </a:r>
            <a:r>
              <a:rPr lang="zh-CN" altLang="en-US" sz="1200" b="0" i="0" kern="1200" dirty="0" smtClean="0">
                <a:solidFill>
                  <a:schemeClr val="tx1"/>
                </a:solidFill>
                <a:effectLst/>
                <a:latin typeface="+mn-lt"/>
                <a:ea typeface="+mn-ea"/>
                <a:cs typeface="+mn-cs"/>
              </a:rPr>
              <a:t>中新增的数据类型，</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但对</a:t>
            </a:r>
            <a:r>
              <a:rPr lang="en-US" altLang="zh-CN" sz="1200" b="0" i="0" kern="1200" dirty="0" smtClean="0">
                <a:solidFill>
                  <a:schemeClr val="tx1"/>
                </a:solidFill>
                <a:effectLst/>
                <a:latin typeface="+mn-lt"/>
                <a:ea typeface="+mn-ea"/>
                <a:cs typeface="+mn-cs"/>
              </a:rPr>
              <a:t>long double</a:t>
            </a:r>
            <a:r>
              <a:rPr lang="zh-CN" altLang="en-US" sz="1200" b="0" i="0" kern="1200" dirty="0" smtClean="0">
                <a:solidFill>
                  <a:schemeClr val="tx1"/>
                </a:solidFill>
                <a:effectLst/>
                <a:latin typeface="+mn-lt"/>
                <a:ea typeface="+mn-ea"/>
                <a:cs typeface="+mn-cs"/>
              </a:rPr>
              <a:t>的处理，取决于编译器。</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ANSI C</a:t>
            </a:r>
            <a:r>
              <a:rPr lang="zh-CN" altLang="en-US" sz="1200" b="0" i="0" kern="1200" dirty="0" smtClean="0">
                <a:solidFill>
                  <a:schemeClr val="tx1"/>
                </a:solidFill>
                <a:effectLst/>
                <a:latin typeface="+mn-lt"/>
                <a:ea typeface="+mn-ea"/>
                <a:cs typeface="+mn-cs"/>
              </a:rPr>
              <a:t>标准规定了</a:t>
            </a:r>
            <a:r>
              <a:rPr lang="en-US" altLang="zh-CN" sz="1200" b="0" i="0" kern="1200" dirty="0" smtClean="0">
                <a:solidFill>
                  <a:schemeClr val="tx1"/>
                </a:solidFill>
                <a:effectLst/>
                <a:latin typeface="+mn-lt"/>
                <a:ea typeface="+mn-ea"/>
                <a:cs typeface="+mn-cs"/>
              </a:rPr>
              <a:t>double</a:t>
            </a:r>
            <a:r>
              <a:rPr lang="zh-CN" altLang="en-US" sz="1200" b="0" i="0" kern="1200" dirty="0" smtClean="0">
                <a:solidFill>
                  <a:schemeClr val="tx1"/>
                </a:solidFill>
                <a:effectLst/>
                <a:latin typeface="+mn-lt"/>
                <a:ea typeface="+mn-ea"/>
                <a:cs typeface="+mn-cs"/>
              </a:rPr>
              <a:t>变量存储为</a:t>
            </a:r>
            <a:r>
              <a:rPr lang="en-US" altLang="zh-CN" sz="1200" b="0" i="0" kern="1200" dirty="0" smtClean="0">
                <a:solidFill>
                  <a:schemeClr val="tx1"/>
                </a:solidFill>
                <a:effectLst/>
                <a:latin typeface="+mn-lt"/>
                <a:ea typeface="+mn-ea"/>
                <a:cs typeface="+mn-cs"/>
              </a:rPr>
              <a:t>IEEE 64 </a:t>
            </a:r>
            <a:r>
              <a:rPr lang="zh-CN" altLang="en-US" sz="1200" b="0" i="0" kern="1200" dirty="0" smtClean="0">
                <a:solidFill>
                  <a:schemeClr val="tx1"/>
                </a:solidFill>
                <a:effectLst/>
                <a:latin typeface="+mn-lt"/>
                <a:ea typeface="+mn-ea"/>
                <a:cs typeface="+mn-cs"/>
              </a:rPr>
              <a:t>位（</a:t>
            </a:r>
            <a:r>
              <a:rPr lang="en-US" altLang="zh-CN" sz="1200" b="0" i="0" kern="1200" dirty="0" smtClean="0">
                <a:solidFill>
                  <a:schemeClr val="tx1"/>
                </a:solidFill>
                <a:effectLst/>
                <a:latin typeface="+mn-lt"/>
                <a:ea typeface="+mn-ea"/>
                <a:cs typeface="+mn-cs"/>
              </a:rPr>
              <a:t>8 </a:t>
            </a:r>
            <a:r>
              <a:rPr lang="zh-CN" altLang="en-US" sz="1200" b="0" i="0" kern="1200" dirty="0" smtClean="0">
                <a:solidFill>
                  <a:schemeClr val="tx1"/>
                </a:solidFill>
                <a:effectLst/>
                <a:latin typeface="+mn-lt"/>
                <a:ea typeface="+mn-ea"/>
                <a:cs typeface="+mn-cs"/>
              </a:rPr>
              <a:t>个字节）浮点数值，</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但并未规定</a:t>
            </a:r>
            <a:r>
              <a:rPr lang="en-US" altLang="zh-CN" sz="1200" b="0" i="0" kern="1200" dirty="0" smtClean="0">
                <a:solidFill>
                  <a:schemeClr val="tx1"/>
                </a:solidFill>
                <a:effectLst/>
                <a:latin typeface="+mn-lt"/>
                <a:ea typeface="+mn-ea"/>
                <a:cs typeface="+mn-cs"/>
              </a:rPr>
              <a:t>long double</a:t>
            </a:r>
            <a:r>
              <a:rPr lang="zh-CN" altLang="en-US" sz="1200" b="0" i="0" kern="1200" dirty="0" smtClean="0">
                <a:solidFill>
                  <a:schemeClr val="tx1"/>
                </a:solidFill>
                <a:effectLst/>
                <a:latin typeface="+mn-lt"/>
                <a:ea typeface="+mn-ea"/>
                <a:cs typeface="+mn-cs"/>
              </a:rPr>
              <a:t>的确切精度。所以对于不同平台可能有不同的实现。</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有的是</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字节，有的是</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字节，有的是</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字节或</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字节。</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81180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959839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22437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0x78</a:t>
            </a:r>
          </a:p>
          <a:p>
            <a:r>
              <a:rPr lang="en-US" altLang="zh-CN" dirty="0" smtClean="0"/>
              <a:t>0x201</a:t>
            </a:r>
          </a:p>
          <a:p>
            <a:r>
              <a:rPr lang="en-US" altLang="zh-CN" dirty="0" smtClean="0"/>
              <a:t>0x12340201</a:t>
            </a:r>
            <a:endParaRPr lang="zh-CN" altLang="en-US" dirty="0"/>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16</a:t>
            </a:fld>
            <a:endParaRPr lang="en-US" altLang="zh-CN"/>
          </a:p>
        </p:txBody>
      </p:sp>
    </p:spTree>
    <p:extLst>
      <p:ext uri="{BB962C8B-B14F-4D97-AF65-F5344CB8AC3E}">
        <p14:creationId xmlns:p14="http://schemas.microsoft.com/office/powerpoint/2010/main" val="385570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0x78</a:t>
            </a:r>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17</a:t>
            </a:fld>
            <a:endParaRPr lang="en-US" altLang="zh-CN"/>
          </a:p>
        </p:txBody>
      </p:sp>
    </p:spTree>
    <p:extLst>
      <p:ext uri="{BB962C8B-B14F-4D97-AF65-F5344CB8AC3E}">
        <p14:creationId xmlns:p14="http://schemas.microsoft.com/office/powerpoint/2010/main" val="252827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0x201</a:t>
            </a:r>
          </a:p>
          <a:p>
            <a:r>
              <a:rPr lang="en-US" altLang="zh-CN" dirty="0" smtClean="0"/>
              <a:t>0x12340201</a:t>
            </a:r>
            <a:endParaRPr lang="zh-CN" altLang="en-US" dirty="0"/>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18</a:t>
            </a:fld>
            <a:endParaRPr lang="en-US" altLang="zh-CN"/>
          </a:p>
        </p:txBody>
      </p:sp>
    </p:spTree>
    <p:extLst>
      <p:ext uri="{BB962C8B-B14F-4D97-AF65-F5344CB8AC3E}">
        <p14:creationId xmlns:p14="http://schemas.microsoft.com/office/powerpoint/2010/main" val="41472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GCC</a:t>
            </a:r>
            <a:r>
              <a:rPr lang="zh-CN" altLang="en-US" dirty="0" smtClean="0"/>
              <a:t>关于前面的两个问题：</a:t>
            </a:r>
            <a:endParaRPr lang="en-US" altLang="zh-CN" dirty="0" smtClean="0"/>
          </a:p>
          <a:p>
            <a:r>
              <a:rPr lang="en-US" altLang="zh-CN" dirty="0" smtClean="0"/>
              <a:t>1</a:t>
            </a:r>
            <a:r>
              <a:rPr lang="zh-CN" altLang="en-US" dirty="0" smtClean="0"/>
              <a:t>）</a:t>
            </a:r>
            <a:r>
              <a:rPr lang="en-US" altLang="zh-CN" dirty="0" smtClean="0"/>
              <a:t>C</a:t>
            </a:r>
            <a:r>
              <a:rPr lang="zh-CN" altLang="en-US" dirty="0" smtClean="0"/>
              <a:t>语言版本差异</a:t>
            </a:r>
            <a:endParaRPr lang="en-US" altLang="zh-CN" dirty="0" smtClean="0"/>
          </a:p>
          <a:p>
            <a:r>
              <a:rPr lang="en-US" altLang="zh-CN" dirty="0" smtClean="0"/>
              <a:t>2</a:t>
            </a:r>
            <a:r>
              <a:rPr lang="zh-CN" altLang="en-US" dirty="0" smtClean="0"/>
              <a:t>）字长差异</a:t>
            </a:r>
            <a:endParaRPr lang="en-US" altLang="zh-CN" dirty="0" smtClean="0"/>
          </a:p>
          <a:p>
            <a:endParaRPr lang="en-US" altLang="zh-CN" dirty="0" smtClean="0"/>
          </a:p>
          <a:p>
            <a:endParaRPr lang="en-US" altLang="zh-CN" dirty="0" smtClean="0"/>
          </a:p>
          <a:p>
            <a:endParaRPr lang="en-US" altLang="zh-CN" dirty="0" smtClean="0"/>
          </a:p>
          <a:p>
            <a:r>
              <a:rPr lang="zh-CN" altLang="en-US" dirty="0" smtClean="0"/>
              <a:t>其中</a:t>
            </a:r>
            <a:r>
              <a:rPr lang="en-US" altLang="zh-CN" dirty="0" smtClean="0"/>
              <a:t>-</a:t>
            </a:r>
            <a:r>
              <a:rPr lang="en-US" altLang="zh-CN" dirty="0" err="1" smtClean="0"/>
              <a:t>std</a:t>
            </a:r>
            <a:r>
              <a:rPr lang="en-US" altLang="zh-CN" dirty="0" smtClean="0"/>
              <a:t>=c89</a:t>
            </a:r>
            <a:r>
              <a:rPr lang="zh-CN" altLang="en-US" dirty="0" smtClean="0"/>
              <a:t>是因为</a:t>
            </a:r>
            <a:r>
              <a:rPr lang="en-US" altLang="zh-CN" dirty="0" smtClean="0"/>
              <a:t>gnu</a:t>
            </a:r>
            <a:r>
              <a:rPr lang="zh-CN" altLang="en-US" dirty="0" smtClean="0"/>
              <a:t>中将</a:t>
            </a:r>
            <a:r>
              <a:rPr lang="en-US" altLang="zh-CN" dirty="0" smtClean="0"/>
              <a:t>89</a:t>
            </a:r>
            <a:r>
              <a:rPr lang="zh-CN" altLang="en-US" dirty="0" smtClean="0"/>
              <a:t>年开始的</a:t>
            </a:r>
            <a:r>
              <a:rPr lang="en-US" altLang="zh-CN" dirty="0" smtClean="0"/>
              <a:t>C90</a:t>
            </a:r>
            <a:r>
              <a:rPr lang="zh-CN" altLang="en-US" dirty="0" smtClean="0"/>
              <a:t>工作按照年代进行命名了</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19</a:t>
            </a:fld>
            <a:endParaRPr lang="zh-CN" altLang="en-US"/>
          </a:p>
        </p:txBody>
      </p:sp>
    </p:spTree>
    <p:extLst>
      <p:ext uri="{BB962C8B-B14F-4D97-AF65-F5344CB8AC3E}">
        <p14:creationId xmlns:p14="http://schemas.microsoft.com/office/powerpoint/2010/main" val="356009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21687-B0A7-4083-A9B7-8BE7ECAB6D13}" type="slidenum">
              <a:rPr lang="zh-CN" altLang="en-US" smtClean="0"/>
              <a:t>20</a:t>
            </a:fld>
            <a:endParaRPr lang="zh-CN" altLang="en-US"/>
          </a:p>
        </p:txBody>
      </p:sp>
    </p:spTree>
    <p:extLst>
      <p:ext uri="{BB962C8B-B14F-4D97-AF65-F5344CB8AC3E}">
        <p14:creationId xmlns:p14="http://schemas.microsoft.com/office/powerpoint/2010/main" val="215126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CFEE1C38-924C-437C-8001-55CCA84CAEAD}"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916CE456-B1EC-4745-AFBF-90DC894C953C}" type="slidenum">
              <a:rPr lang="en-US"/>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9A6046BE-1B65-46A1-AEA0-1D316A87F3A6}"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0445AD91-E03E-4334-B85D-95A336954B05}" type="slidenum">
              <a:rPr lang="en-US"/>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103A35C5-8A25-45B6-8A93-6A04973D7C44}"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C26D3BF-D541-42C3-9B6D-EE773E1AA558}" type="slidenum">
              <a:rPr lang="en-US"/>
              <a:t>‹#›</a:t>
            </a:fld>
            <a:endParaRPr lang="en-US"/>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E49AD62C-0522-47E4-A5AF-B8B1BFDBF467}"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5018D34-6415-4CA3-A1BE-E52F39CCB811}" type="slidenum">
              <a:rPr lang="en-US"/>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0029E955-FF6E-47CD-9A70-B7FF30E64934}"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1764455C-6AEC-4D14-8385-702B9910E013}" type="slidenum">
              <a:rPr lang="en-US"/>
              <a:t>‹#›</a:t>
            </a:fld>
            <a:endParaRPr lang="en-US"/>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9A171028-2071-48FA-BD87-06DBCDE8C2A4}"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D9FF886-181F-4D59-AF3C-690B659B1ACF}" type="slidenum">
              <a:rPr lang="en-US"/>
              <a:t>‹#›</a:t>
            </a:fld>
            <a:endParaRPr lang="en-US"/>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1"/>
          <p:cNvSpPr>
            <a:spLocks noGrp="1" noChangeArrowheads="1"/>
          </p:cNvSpPr>
          <p:nvPr>
            <p:ph type="dt" sz="half" idx="10"/>
          </p:nvPr>
        </p:nvSpPr>
        <p:spPr/>
        <p:txBody>
          <a:bodyPr/>
          <a:lstStyle>
            <a:lvl1pPr>
              <a:defRPr/>
            </a:lvl1pPr>
          </a:lstStyle>
          <a:p>
            <a:pPr>
              <a:defRPr/>
            </a:pPr>
            <a:fld id="{CD8472A4-2F7A-4692-A9AE-A3FA41B1676B}"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54E7AF2-F72C-45DD-8927-A96169527EE9}" type="slidenum">
              <a:rPr lang="en-US"/>
              <a:t>‹#›</a:t>
            </a:fld>
            <a:endParaRPr lang="en-US"/>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1"/>
          <p:cNvSpPr>
            <a:spLocks noGrp="1" noChangeArrowheads="1"/>
          </p:cNvSpPr>
          <p:nvPr>
            <p:ph type="dt" sz="half" idx="10"/>
          </p:nvPr>
        </p:nvSpPr>
        <p:spPr/>
        <p:txBody>
          <a:bodyPr/>
          <a:lstStyle>
            <a:lvl1pPr>
              <a:defRPr/>
            </a:lvl1pPr>
          </a:lstStyle>
          <a:p>
            <a:pPr>
              <a:defRPr/>
            </a:pPr>
            <a:fld id="{D1492099-1CCA-4C8E-9B8D-3091EE47EE01}" type="datetimeFigureOut">
              <a:rPr lang="en-US"/>
              <a:t>3/30/2020</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96AB4E2A-C811-4A1F-8390-6A6582679476}" type="slidenum">
              <a:rPr lang="en-US"/>
              <a:t>‹#›</a:t>
            </a:fld>
            <a:endParaRPr lang="en-US"/>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1"/>
          <p:cNvSpPr>
            <a:spLocks noGrp="1" noChangeArrowheads="1"/>
          </p:cNvSpPr>
          <p:nvPr>
            <p:ph type="dt" sz="half" idx="10"/>
          </p:nvPr>
        </p:nvSpPr>
        <p:spPr/>
        <p:txBody>
          <a:bodyPr/>
          <a:lstStyle>
            <a:lvl1pPr>
              <a:defRPr/>
            </a:lvl1pPr>
          </a:lstStyle>
          <a:p>
            <a:pPr>
              <a:defRPr/>
            </a:pPr>
            <a:fld id="{D5E86171-E415-4A12-822E-C4DDDF06D554}" type="datetimeFigureOut">
              <a:rPr lang="en-US"/>
              <a:t>3/30/2020</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073205A1-9D85-435A-9D3F-9FD0594728A3}" type="slidenum">
              <a:rPr lang="en-US"/>
              <a:t>‹#›</a:t>
            </a:fld>
            <a:endParaRPr lang="en-US"/>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7D09F9CE-E123-4F43-BCC9-3E4612D61DDD}" type="datetimeFigureOut">
              <a:rPr lang="en-US"/>
              <a:t>3/30/2020</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4D26F27D-7772-4FBE-BF6C-3AEEAFFA022D}" type="slidenum">
              <a:rPr lang="en-US"/>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BAFF38BE-D9BD-40B0-9EEC-C25042D84B8D}"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8044929-B096-4322-B6A2-BB37A120E5DA}" type="slidenum">
              <a:rPr lang="en-US"/>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DBE496CC-1AC4-4225-95E6-BAD81C73BCBD}"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456DE92D-41D9-461A-92CE-3EA7A4B288BA}" type="slidenum">
              <a:rPr lang="en-US"/>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94ACE79-CDE7-4E99-A3CB-A73A6518A14B}"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8D77C591-05FD-4C3B-8606-AE8B050BBA2E}" type="slidenum">
              <a:rPr lang="en-US"/>
              <a:t>‹#›</a:t>
            </a:fld>
            <a:endParaRPr 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8DC22A27-72A6-4DE2-8326-030C9B5F629F}"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09BA986-9C38-4E43-9276-44EA90601071}" type="slidenum">
              <a:rPr lang="en-US"/>
              <a:t>‹#›</a:t>
            </a:fld>
            <a:endParaRPr lang="en-US"/>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0D94DDF8-349E-4AB2-A89D-2DCD16A9E00E}"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25D9B24-EE9D-4C5D-9E61-F9CB69CEB9D2}" type="slidenum">
              <a:rPr lang="en-US"/>
              <a:t>‹#›</a:t>
            </a:fld>
            <a:endParaRPr lang="en-US"/>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C4D601D7-F20F-4CBC-A4CA-5FE024F9425F}"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7C3270D7-33DF-459D-B2B7-C6AEB6DDEBBE}" type="slidenum">
              <a:rPr lang="en-US"/>
              <a:t>‹#›</a:t>
            </a:fld>
            <a:endParaRPr lang="en-US"/>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96E47783-C97D-4352-B78B-03DB1E6A0235}"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6BD7E6F-5AA4-4192-9801-EA13D1C88EEF}" type="slidenum">
              <a:rPr lang="en-US"/>
              <a:t>‹#›</a:t>
            </a:fld>
            <a:endParaRPr lang="en-US"/>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636CD355-1FEE-40BD-BCE3-EF2EF1FEDACC}"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CABBE448-8AB4-4C51-B519-720562DB45AE}" type="slidenum">
              <a:rPr lang="en-US"/>
              <a:t>‹#›</a:t>
            </a:fld>
            <a:endParaRPr lang="en-US"/>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1"/>
          <p:cNvSpPr>
            <a:spLocks noGrp="1" noChangeArrowheads="1"/>
          </p:cNvSpPr>
          <p:nvPr>
            <p:ph type="dt" sz="half" idx="10"/>
          </p:nvPr>
        </p:nvSpPr>
        <p:spPr/>
        <p:txBody>
          <a:bodyPr/>
          <a:lstStyle>
            <a:lvl1pPr>
              <a:defRPr/>
            </a:lvl1pPr>
          </a:lstStyle>
          <a:p>
            <a:pPr>
              <a:defRPr/>
            </a:pPr>
            <a:fld id="{901163E2-651A-432C-9AD0-0385B0ABB062}"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FF5C6B41-DBFB-447A-A42D-9BD334C4B4DF}" type="slidenum">
              <a:rPr lang="en-US"/>
              <a:t>‹#›</a:t>
            </a:fld>
            <a:endParaRPr lang="en-US"/>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1"/>
          <p:cNvSpPr>
            <a:spLocks noGrp="1" noChangeArrowheads="1"/>
          </p:cNvSpPr>
          <p:nvPr>
            <p:ph type="dt" sz="half" idx="10"/>
          </p:nvPr>
        </p:nvSpPr>
        <p:spPr/>
        <p:txBody>
          <a:bodyPr/>
          <a:lstStyle>
            <a:lvl1pPr>
              <a:defRPr/>
            </a:lvl1pPr>
          </a:lstStyle>
          <a:p>
            <a:pPr>
              <a:defRPr/>
            </a:pPr>
            <a:fld id="{FBABBE50-C5D7-41CD-9D33-E1D73F823603}" type="datetimeFigureOut">
              <a:rPr lang="en-US"/>
              <a:t>3/30/2020</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AE234BC0-C549-4940-8C12-47CE82F633D8}" type="slidenum">
              <a:rPr lang="en-US"/>
              <a:t>‹#›</a:t>
            </a:fld>
            <a:endParaRPr lang="en-US"/>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1"/>
          <p:cNvSpPr>
            <a:spLocks noGrp="1" noChangeArrowheads="1"/>
          </p:cNvSpPr>
          <p:nvPr>
            <p:ph type="dt" sz="half" idx="10"/>
          </p:nvPr>
        </p:nvSpPr>
        <p:spPr/>
        <p:txBody>
          <a:bodyPr/>
          <a:lstStyle>
            <a:lvl1pPr>
              <a:defRPr/>
            </a:lvl1pPr>
          </a:lstStyle>
          <a:p>
            <a:pPr>
              <a:defRPr/>
            </a:pPr>
            <a:fld id="{AEB26B4C-83F5-4524-9C41-4A0F77CD6433}" type="datetimeFigureOut">
              <a:rPr lang="en-US"/>
              <a:t>3/30/2020</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DEC547BA-E4BA-4B92-AAC4-5BA591791CC7}" type="slidenum">
              <a:rPr lang="en-US"/>
              <a:t>‹#›</a:t>
            </a:fld>
            <a:endParaRPr lang="en-US"/>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13701CD4-E800-4E19-A7F7-171C3F48C974}" type="datetimeFigureOut">
              <a:rPr lang="en-US"/>
              <a:t>3/30/2020</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25AE2D20-9362-47A8-A409-49C5EF8B4446}" type="slidenum">
              <a:rPr lang="en-US"/>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5F698311-4DD8-42B7-AC6D-17C876D11536}"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3FF39517-75A3-484F-A9C5-0DDA2620E859}" type="slidenum">
              <a:rPr lang="en-US"/>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F93C5C09-4C75-44B8-A937-B84036117BB5}"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3CEAFCA-4A3A-4098-B0BF-36A36DB881C3}" type="slidenum">
              <a:rPr lang="en-US"/>
              <a:t>‹#›</a:t>
            </a:fld>
            <a:endParaRPr lang="en-US"/>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ED45A2C-1617-406A-8B8B-F02D07335518}"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A34C68D-6AB8-43AE-BB9E-9F78B75CBBDD}" type="slidenum">
              <a:rPr lang="en-US"/>
              <a:t>‹#›</a:t>
            </a:fld>
            <a:endParaRPr 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16617ED2-1EC5-488B-809C-90247C0A699C}"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52227C5-C86E-49F3-99F8-BF05765C6A59}" type="slidenum">
              <a:rPr lang="en-US"/>
              <a:t>‹#›</a:t>
            </a:fld>
            <a:endParaRPr lang="en-US"/>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1"/>
          <p:cNvSpPr>
            <a:spLocks noGrp="1" noChangeArrowheads="1"/>
          </p:cNvSpPr>
          <p:nvPr>
            <p:ph type="dt" sz="half" idx="10"/>
          </p:nvPr>
        </p:nvSpPr>
        <p:spPr/>
        <p:txBody>
          <a:bodyPr/>
          <a:lstStyle>
            <a:lvl1pPr>
              <a:defRPr/>
            </a:lvl1pPr>
          </a:lstStyle>
          <a:p>
            <a:pPr>
              <a:defRPr/>
            </a:pPr>
            <a:fld id="{C0694FEB-E571-44FE-8956-F8D1B1FA483E}" type="datetimeFigureOut">
              <a:rPr lang="en-US"/>
              <a:t>3/30/2020</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D9103E4-0245-46D8-93E8-49896B3F0939}" type="slidenum">
              <a:rPr lang="en-US"/>
              <a:t>‹#›</a:t>
            </a:fld>
            <a:endParaRPr lang="en-US"/>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1"/>
          <p:cNvSpPr>
            <a:spLocks noGrp="1" noChangeArrowheads="1"/>
          </p:cNvSpPr>
          <p:nvPr>
            <p:ph type="dt" sz="half" idx="10"/>
          </p:nvPr>
        </p:nvSpPr>
        <p:spPr/>
        <p:txBody>
          <a:bodyPr/>
          <a:lstStyle>
            <a:lvl1pPr>
              <a:defRPr/>
            </a:lvl1pPr>
          </a:lstStyle>
          <a:p>
            <a:pPr>
              <a:defRPr/>
            </a:pPr>
            <a:fld id="{11F0C8DF-FDD9-4006-A773-F0BD3BABC1A4}"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DAF40FB-9709-4004-ACFD-61A6C8207B00}" type="slidenum">
              <a:rPr lang="en-US"/>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4140108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671775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1058042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42906859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131775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1"/>
          <p:cNvSpPr>
            <a:spLocks noGrp="1" noChangeArrowheads="1"/>
          </p:cNvSpPr>
          <p:nvPr>
            <p:ph type="dt" sz="half" idx="10"/>
          </p:nvPr>
        </p:nvSpPr>
        <p:spPr/>
        <p:txBody>
          <a:bodyPr/>
          <a:lstStyle>
            <a:lvl1pPr>
              <a:defRPr/>
            </a:lvl1pPr>
          </a:lstStyle>
          <a:p>
            <a:pPr>
              <a:defRPr/>
            </a:pPr>
            <a:fld id="{D9BA91CB-E705-4BED-9052-25B265EB632F}" type="datetimeFigureOut">
              <a:rPr lang="en-US"/>
              <a:t>3/30/2020</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CF08CA2B-CE22-483E-B922-33FAC23BA3C9}" type="slidenum">
              <a:rPr lang="en-US"/>
              <a:t>‹#›</a:t>
            </a:fld>
            <a:endParaRPr lang="en-US"/>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23665229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11359016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4333008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4043094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205791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8430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1"/>
          <p:cNvSpPr>
            <a:spLocks noGrp="1" noChangeArrowheads="1"/>
          </p:cNvSpPr>
          <p:nvPr>
            <p:ph type="dt" sz="half" idx="10"/>
          </p:nvPr>
        </p:nvSpPr>
        <p:spPr/>
        <p:txBody>
          <a:bodyPr/>
          <a:lstStyle>
            <a:lvl1pPr>
              <a:defRPr/>
            </a:lvl1pPr>
          </a:lstStyle>
          <a:p>
            <a:pPr>
              <a:defRPr/>
            </a:pPr>
            <a:fld id="{03FB4A67-DD44-46F1-8465-16B578B7BC7C}" type="datetimeFigureOut">
              <a:rPr lang="en-US"/>
              <a:t>3/30/2020</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9977E70B-1523-49D4-85AF-78C796F1E914}" type="slidenum">
              <a:rPr lang="en-US"/>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65F5D729-967D-4DAD-B155-05830BDC1102}" type="datetimeFigureOut">
              <a:rPr lang="en-US"/>
              <a:t>3/30/2020</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B39270F4-0E64-4C3F-B26B-A0AC98D19BB9}" type="slidenum">
              <a:rPr lang="en-US"/>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35C39BD8-1225-4E93-955A-FE10159FE888}"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C265081-ED8F-4913-8CC6-EFEC1DF1447C}" type="slidenum">
              <a:rPr lang="en-US"/>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6D25F0C5-283D-4DF5-9A67-92ABC93DFCF9}" type="datetimeFigureOut">
              <a:rPr lang="en-US"/>
              <a:t>3/30/2020</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1939AD8D-6E70-4A24-8417-C50699E40E84}" type="slidenum">
              <a:rPr lang="en-US"/>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anose="02010600030101010101" pitchFamily="2" charset="-122"/>
            </a:endParaRPr>
          </a:p>
        </p:txBody>
      </p:sp>
      <p:sp>
        <p:nvSpPr>
          <p:cNvPr id="1027"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anose="02010600030101010101" pitchFamily="2" charset="-122"/>
              </a:defRPr>
            </a:lvl1pPr>
          </a:lstStyle>
          <a:p>
            <a:pPr>
              <a:defRPr/>
            </a:pPr>
            <a:fld id="{8B16F38D-752B-4C24-9638-9DF9C6A0CC15}" type="datetimeFigureOut">
              <a:rPr lang="en-US"/>
              <a:t>3/30/2020</a:t>
            </a:fld>
            <a:endParaRPr lang="en-US"/>
          </a:p>
        </p:txBody>
      </p:sp>
      <p:sp>
        <p:nvSpPr>
          <p:cNvPr id="2054"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anose="02010600030101010101" pitchFamily="2" charset="-122"/>
              </a:defRPr>
            </a:lvl1pPr>
          </a:lstStyle>
          <a:p>
            <a:pPr>
              <a:defRPr/>
            </a:pPr>
            <a:endParaRPr lang="en-US"/>
          </a:p>
        </p:txBody>
      </p:sp>
      <p:sp>
        <p:nvSpPr>
          <p:cNvPr id="2055"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anose="02010600030101010101" pitchFamily="2" charset="-122"/>
              </a:defRPr>
            </a:lvl1pPr>
          </a:lstStyle>
          <a:p>
            <a:pPr>
              <a:defRPr/>
            </a:pPr>
            <a:fld id="{5AD1EB2E-57AD-4951-981A-6285BB4D9D4A}"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anose="02010600030101010101" pitchFamily="2" charset="-122"/>
            </a:endParaRPr>
          </a:p>
        </p:txBody>
      </p:sp>
      <p:sp>
        <p:nvSpPr>
          <p:cNvPr id="2051"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anose="02010600030101010101" pitchFamily="2" charset="-122"/>
            </a:endParaRPr>
          </a:p>
        </p:txBody>
      </p:sp>
      <p:grpSp>
        <p:nvGrpSpPr>
          <p:cNvPr id="2052" name="Group 4"/>
          <p:cNvGrpSpPr/>
          <p:nvPr userDrawn="1"/>
        </p:nvGrpSpPr>
        <p:grpSpPr bwMode="auto">
          <a:xfrm>
            <a:off x="1390650" y="0"/>
            <a:ext cx="2382838" cy="6858000"/>
            <a:chOff x="0" y="0"/>
            <a:chExt cx="2383567" cy="6858000"/>
          </a:xfrm>
        </p:grpSpPr>
        <p:sp>
          <p:nvSpPr>
            <p:cNvPr id="2058" name="矩形 9"/>
            <p:cNvSpPr>
              <a:spLocks noChangeArrowheads="1"/>
            </p:cNvSpPr>
            <p:nvPr/>
          </p:nvSpPr>
          <p:spPr bwMode="auto">
            <a:xfrm>
              <a:off x="0" y="0"/>
              <a:ext cx="2004473"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2059" name="直角三角形 10"/>
            <p:cNvSpPr>
              <a:spLocks noChangeArrowheads="1"/>
            </p:cNvSpPr>
            <p:nvPr/>
          </p:nvSpPr>
          <p:spPr bwMode="auto">
            <a:xfrm>
              <a:off x="2008625"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anose="02010600030101010101" pitchFamily="2" charset="-122"/>
              </a:endParaRPr>
            </a:p>
          </p:txBody>
        </p:sp>
        <p:sp>
          <p:nvSpPr>
            <p:cNvPr id="2060" name="直角三角形 11"/>
            <p:cNvSpPr>
              <a:spLocks noChangeArrowheads="1"/>
            </p:cNvSpPr>
            <p:nvPr/>
          </p:nvSpPr>
          <p:spPr bwMode="auto">
            <a:xfrm rot="5400000">
              <a:off x="2017807"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anose="02010600030101010101" pitchFamily="2" charset="-122"/>
              </a:endParaRPr>
            </a:p>
          </p:txBody>
        </p:sp>
      </p:grpSp>
      <p:sp>
        <p:nvSpPr>
          <p:cNvPr id="2053"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4"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2"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anose="02010600030101010101" pitchFamily="2" charset="-122"/>
              </a:defRPr>
            </a:lvl1pPr>
          </a:lstStyle>
          <a:p>
            <a:pPr>
              <a:defRPr/>
            </a:pPr>
            <a:fld id="{EDD45D05-E4DB-4E26-B1EC-372ECBC04E56}" type="datetimeFigureOut">
              <a:rPr lang="en-US"/>
              <a:t>3/30/2020</a:t>
            </a:fld>
            <a:endParaRPr lang="en-US"/>
          </a:p>
        </p:txBody>
      </p:sp>
      <p:sp>
        <p:nvSpPr>
          <p:cNvPr id="3083"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anose="02010600030101010101" pitchFamily="2" charset="-122"/>
              </a:defRPr>
            </a:lvl1pPr>
          </a:lstStyle>
          <a:p>
            <a:pPr>
              <a:defRPr/>
            </a:pPr>
            <a:endParaRPr lang="en-US"/>
          </a:p>
        </p:txBody>
      </p:sp>
      <p:sp>
        <p:nvSpPr>
          <p:cNvPr id="3084"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anose="02010600030101010101" pitchFamily="2" charset="-122"/>
              </a:defRPr>
            </a:lvl1pPr>
          </a:lstStyle>
          <a:p>
            <a:pPr>
              <a:defRPr/>
            </a:pPr>
            <a:fld id="{C22EA4F4-295A-49C1-8FC7-B8C3A6EB9A42}"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anose="02010600030101010101" pitchFamily="2" charset="-122"/>
            </a:endParaRPr>
          </a:p>
        </p:txBody>
      </p:sp>
      <p:sp>
        <p:nvSpPr>
          <p:cNvPr id="3075"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anose="02010600030101010101" pitchFamily="2" charset="-122"/>
            </a:endParaRPr>
          </a:p>
        </p:txBody>
      </p:sp>
      <p:grpSp>
        <p:nvGrpSpPr>
          <p:cNvPr id="3076" name="Group 4"/>
          <p:cNvGrpSpPr/>
          <p:nvPr userDrawn="1"/>
        </p:nvGrpSpPr>
        <p:grpSpPr bwMode="auto">
          <a:xfrm>
            <a:off x="127000" y="0"/>
            <a:ext cx="1522413" cy="6858000"/>
            <a:chOff x="0" y="0"/>
            <a:chExt cx="1522934" cy="6858000"/>
          </a:xfrm>
        </p:grpSpPr>
        <p:sp>
          <p:nvSpPr>
            <p:cNvPr id="3086" name="矩形 9"/>
            <p:cNvSpPr>
              <a:spLocks noChangeArrowheads="1"/>
            </p:cNvSpPr>
            <p:nvPr/>
          </p:nvSpPr>
          <p:spPr bwMode="auto">
            <a:xfrm>
              <a:off x="0" y="0"/>
              <a:ext cx="1143840"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3087" name="直角三角形 10"/>
            <p:cNvSpPr>
              <a:spLocks noChangeArrowheads="1"/>
            </p:cNvSpPr>
            <p:nvPr/>
          </p:nvSpPr>
          <p:spPr bwMode="auto">
            <a:xfrm>
              <a:off x="1147992"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anose="02010600030101010101" pitchFamily="2" charset="-122"/>
              </a:endParaRPr>
            </a:p>
          </p:txBody>
        </p:sp>
        <p:sp>
          <p:nvSpPr>
            <p:cNvPr id="3088" name="直角三角形 11"/>
            <p:cNvSpPr>
              <a:spLocks noChangeArrowheads="1"/>
            </p:cNvSpPr>
            <p:nvPr/>
          </p:nvSpPr>
          <p:spPr bwMode="auto">
            <a:xfrm rot="5400000">
              <a:off x="1157174"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anose="02010600030101010101" pitchFamily="2" charset="-122"/>
              </a:endParaRPr>
            </a:p>
          </p:txBody>
        </p:sp>
      </p:grpSp>
      <p:sp>
        <p:nvSpPr>
          <p:cNvPr id="3077" name="Freeform 13"/>
          <p:cNvSpPr>
            <a:spLocks noEditPoints="1"/>
          </p:cNvSpPr>
          <p:nvPr userDrawn="1"/>
        </p:nvSpPr>
        <p:spPr bwMode="auto">
          <a:xfrm>
            <a:off x="436563" y="1358900"/>
            <a:ext cx="506412"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8" name="Freeform 17"/>
          <p:cNvSpPr>
            <a:spLocks noEditPoints="1"/>
          </p:cNvSpPr>
          <p:nvPr userDrawn="1"/>
        </p:nvSpPr>
        <p:spPr bwMode="auto">
          <a:xfrm>
            <a:off x="387350" y="2411413"/>
            <a:ext cx="606425" cy="600075"/>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9" name="Freeform 27"/>
          <p:cNvSpPr>
            <a:spLocks noEditPoints="1"/>
          </p:cNvSpPr>
          <p:nvPr userDrawn="1"/>
        </p:nvSpPr>
        <p:spPr bwMode="auto">
          <a:xfrm>
            <a:off x="401638" y="4548188"/>
            <a:ext cx="576262" cy="612775"/>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0" name="Freeform 35"/>
          <p:cNvSpPr>
            <a:spLocks noEditPoints="1"/>
          </p:cNvSpPr>
          <p:nvPr userDrawn="1"/>
        </p:nvSpPr>
        <p:spPr bwMode="auto">
          <a:xfrm>
            <a:off x="401638" y="3546475"/>
            <a:ext cx="576262" cy="473075"/>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1"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3082"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10"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anose="02010600030101010101" pitchFamily="2" charset="-122"/>
              </a:defRPr>
            </a:lvl1pPr>
          </a:lstStyle>
          <a:p>
            <a:pPr>
              <a:defRPr/>
            </a:pPr>
            <a:fld id="{58AD7B8B-C83E-4370-8E98-FC2EDD93D48C}" type="datetimeFigureOut">
              <a:rPr lang="en-US"/>
              <a:t>3/30/2020</a:t>
            </a:fld>
            <a:endParaRPr lang="en-US"/>
          </a:p>
        </p:txBody>
      </p:sp>
      <p:sp>
        <p:nvSpPr>
          <p:cNvPr id="4111"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anose="02010600030101010101" pitchFamily="2" charset="-122"/>
              </a:defRPr>
            </a:lvl1pPr>
          </a:lstStyle>
          <a:p>
            <a:pPr>
              <a:defRPr/>
            </a:pPr>
            <a:endParaRPr lang="en-US"/>
          </a:p>
        </p:txBody>
      </p:sp>
      <p:sp>
        <p:nvSpPr>
          <p:cNvPr id="4112"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anose="02010600030101010101" pitchFamily="2" charset="-122"/>
              </a:defRPr>
            </a:lvl1pPr>
          </a:lstStyle>
          <a:p>
            <a:pPr>
              <a:defRPr/>
            </a:pPr>
            <a:fld id="{DF18851A-3127-42A4-B462-ACA50DA5798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4099"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D01C3-FDD6-4FCF-8904-9430A445E2AF}" type="datetimeFigureOut">
              <a:rPr lang="zh-CN" altLang="en-US" smtClean="0"/>
              <a:t>2020/3/30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38C90-146E-4DC4-8F3E-0335B5B73FE5}" type="slidenum">
              <a:rPr lang="zh-CN" altLang="en-US" smtClean="0"/>
              <a:t>‹#›</a:t>
            </a:fld>
            <a:endParaRPr lang="zh-CN" altLang="en-US"/>
          </a:p>
        </p:txBody>
      </p:sp>
    </p:spTree>
    <p:extLst>
      <p:ext uri="{BB962C8B-B14F-4D97-AF65-F5344CB8AC3E}">
        <p14:creationId xmlns:p14="http://schemas.microsoft.com/office/powerpoint/2010/main" val="7665246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9.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9.xml"/><Relationship Id="rId1" Type="http://schemas.openxmlformats.org/officeDocument/2006/relationships/vmlDrawing" Target="../drawings/vmlDrawing3.vml"/><Relationship Id="rId5" Type="http://schemas.openxmlformats.org/officeDocument/2006/relationships/image" Target="../media/image24.png"/><Relationship Id="rId4" Type="http://schemas.openxmlformats.org/officeDocument/2006/relationships/image" Target="../media/image23.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image" Target="../media/image28.emf"/><Relationship Id="rId5" Type="http://schemas.openxmlformats.org/officeDocument/2006/relationships/oleObject" Target="../embeddings/Microsoft_Word_97_-_2003___1.doc"/><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 Id="rId5" Type="http://schemas.openxmlformats.org/officeDocument/2006/relationships/image" Target="../media/image33.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wmf"/></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9.xml"/><Relationship Id="rId1" Type="http://schemas.openxmlformats.org/officeDocument/2006/relationships/vmlDrawing" Target="../drawings/vmlDrawing6.vml"/><Relationship Id="rId5" Type="http://schemas.openxmlformats.org/officeDocument/2006/relationships/image" Target="../media/image2.wmf"/><Relationship Id="rId4" Type="http://schemas.openxmlformats.org/officeDocument/2006/relationships/oleObject" Target="../embeddings/oleObject6.bin"/></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9.xml"/><Relationship Id="rId1" Type="http://schemas.openxmlformats.org/officeDocument/2006/relationships/vmlDrawing" Target="../drawings/vmlDrawing7.vml"/><Relationship Id="rId5" Type="http://schemas.openxmlformats.org/officeDocument/2006/relationships/image" Target="../media/image64.emf"/><Relationship Id="rId4" Type="http://schemas.openxmlformats.org/officeDocument/2006/relationships/oleObject" Target="../embeddings/Microsoft_Word_97_-_2003___2.doc"/></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9.xml"/><Relationship Id="rId1" Type="http://schemas.openxmlformats.org/officeDocument/2006/relationships/vmlDrawing" Target="../drawings/vmlDrawing8.vml"/><Relationship Id="rId5" Type="http://schemas.openxmlformats.org/officeDocument/2006/relationships/image" Target="../media/image65.emf"/><Relationship Id="rId4" Type="http://schemas.openxmlformats.org/officeDocument/2006/relationships/oleObject" Target="../embeddings/Microsoft_Word_97_-_2003___3.doc"/></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9.xml"/><Relationship Id="rId1" Type="http://schemas.openxmlformats.org/officeDocument/2006/relationships/vmlDrawing" Target="../drawings/vmlDrawing9.vml"/><Relationship Id="rId4" Type="http://schemas.openxmlformats.org/officeDocument/2006/relationships/image" Target="../media/image78.wm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10640" y="395605"/>
            <a:ext cx="10515600" cy="1325563"/>
          </a:xfrm>
        </p:spPr>
        <p:txBody>
          <a:bodyPr/>
          <a:lstStyle/>
          <a:p>
            <a:r>
              <a:rPr lang="zh-CN" altLang="en-US" sz="3200" dirty="0" smtClean="0">
                <a:latin typeface="+mn-ea"/>
                <a:ea typeface="+mn-ea"/>
              </a:rPr>
              <a:t>课后习题</a:t>
            </a:r>
            <a:r>
              <a:rPr lang="en-US" altLang="zh-CN" sz="3200" dirty="0" smtClean="0">
                <a:latin typeface="+mn-ea"/>
                <a:ea typeface="+mn-ea"/>
              </a:rPr>
              <a:t>1.2 </a:t>
            </a:r>
            <a:r>
              <a:rPr lang="zh-CN" altLang="en-US" sz="3200" dirty="0" smtClean="0">
                <a:latin typeface="+mn-ea"/>
                <a:ea typeface="+mn-ea"/>
              </a:rPr>
              <a:t>（</a:t>
            </a:r>
            <a:r>
              <a:rPr lang="en-US" altLang="zh-CN" sz="3200" dirty="0" smtClean="0">
                <a:latin typeface="+mn-ea"/>
                <a:ea typeface="+mn-ea"/>
              </a:rPr>
              <a:t>P17</a:t>
            </a:r>
            <a:r>
              <a:rPr lang="zh-CN" altLang="en-US" sz="3200" dirty="0" smtClean="0">
                <a:latin typeface="+mn-ea"/>
                <a:ea typeface="+mn-ea"/>
              </a:rPr>
              <a:t>）</a:t>
            </a:r>
            <a:endParaRPr lang="zh-CN" altLang="en-US" sz="3200" dirty="0">
              <a:latin typeface="+mn-ea"/>
              <a:ea typeface="+mn-ea"/>
            </a:endParaRPr>
          </a:p>
        </p:txBody>
      </p:sp>
      <p:sp>
        <p:nvSpPr>
          <p:cNvPr id="5" name="内容占位符 4"/>
          <p:cNvSpPr>
            <a:spLocks noGrp="1"/>
          </p:cNvSpPr>
          <p:nvPr>
            <p:ph idx="1"/>
          </p:nvPr>
        </p:nvSpPr>
        <p:spPr>
          <a:xfrm>
            <a:off x="1424940" y="1612265"/>
            <a:ext cx="10519410" cy="1130935"/>
          </a:xfrm>
        </p:spPr>
        <p:txBody>
          <a:bodyPr/>
          <a:lstStyle/>
          <a:p>
            <a:pPr marL="0" indent="0">
              <a:buNone/>
            </a:pPr>
            <a:r>
              <a:rPr lang="zh-CN" altLang="en-US" sz="2400" dirty="0"/>
              <a:t>公司的市场部向你的客户承诺，下一个版本的软件</a:t>
            </a:r>
            <a:r>
              <a:rPr lang="zh-CN" altLang="en-US" sz="2400" dirty="0">
                <a:solidFill>
                  <a:srgbClr val="FF0000"/>
                </a:solidFill>
              </a:rPr>
              <a:t>性能</a:t>
            </a:r>
            <a:r>
              <a:rPr lang="zh-CN" altLang="en-US" sz="2400" dirty="0"/>
              <a:t>将改进</a:t>
            </a:r>
            <a:r>
              <a:rPr lang="en-US" altLang="zh-CN" sz="2400" dirty="0">
                <a:solidFill>
                  <a:srgbClr val="FF0000"/>
                </a:solidFill>
              </a:rPr>
              <a:t>2×</a:t>
            </a:r>
            <a:r>
              <a:rPr lang="zh-CN" altLang="en-US" sz="2400" dirty="0"/>
              <a:t>。这项任务被分配给你。你已经确认只有</a:t>
            </a:r>
            <a:r>
              <a:rPr lang="en-US" altLang="zh-CN" sz="2400" dirty="0">
                <a:solidFill>
                  <a:srgbClr val="FF0000"/>
                </a:solidFill>
              </a:rPr>
              <a:t>80%</a:t>
            </a:r>
            <a:r>
              <a:rPr lang="zh-CN" altLang="en-US" sz="2400" dirty="0"/>
              <a:t>的系统</a:t>
            </a:r>
            <a:r>
              <a:rPr lang="zh-CN" altLang="en-US" sz="2400" dirty="0">
                <a:solidFill>
                  <a:srgbClr val="FF0000"/>
                </a:solidFill>
              </a:rPr>
              <a:t>能够被改进</a:t>
            </a:r>
            <a:r>
              <a:rPr lang="zh-CN" altLang="en-US" sz="2400" dirty="0"/>
              <a:t>，那么，这部分需要被改进多少（即</a:t>
            </a:r>
            <a:r>
              <a:rPr lang="en-US" altLang="zh-CN" sz="2400" dirty="0"/>
              <a:t>k</a:t>
            </a:r>
            <a:r>
              <a:rPr lang="zh-CN" altLang="en-US" sz="2400" dirty="0"/>
              <a:t>取何值）才能达到整体性能目标？</a:t>
            </a:r>
          </a:p>
        </p:txBody>
      </p:sp>
      <p:grpSp>
        <p:nvGrpSpPr>
          <p:cNvPr id="18" name="组合 17"/>
          <p:cNvGrpSpPr/>
          <p:nvPr/>
        </p:nvGrpSpPr>
        <p:grpSpPr>
          <a:xfrm>
            <a:off x="1424940" y="4204084"/>
            <a:ext cx="7468310" cy="461665"/>
            <a:chOff x="1424940" y="4204084"/>
            <a:chExt cx="7468310" cy="461665"/>
          </a:xfrm>
        </p:grpSpPr>
        <p:sp>
          <p:nvSpPr>
            <p:cNvPr id="6" name="文本框 5"/>
            <p:cNvSpPr txBox="1"/>
            <p:nvPr/>
          </p:nvSpPr>
          <p:spPr>
            <a:xfrm>
              <a:off x="1424940" y="4204084"/>
              <a:ext cx="3491277" cy="461665"/>
            </a:xfrm>
            <a:prstGeom prst="rect">
              <a:avLst/>
            </a:prstGeom>
            <a:noFill/>
          </p:spPr>
          <p:txBody>
            <a:bodyPr wrap="none" rtlCol="0">
              <a:spAutoFit/>
            </a:bodyPr>
            <a:lstStyle/>
            <a:p>
              <a:r>
                <a:rPr lang="en-US" altLang="zh-CN" sz="2400" dirty="0" smtClean="0"/>
                <a:t>(3) T</a:t>
              </a:r>
              <a:r>
                <a:rPr lang="en-US" altLang="zh-CN" sz="2400" baseline="-25000" dirty="0" smtClean="0"/>
                <a:t>old</a:t>
              </a:r>
              <a:r>
                <a:rPr lang="en-US" altLang="zh-CN" sz="2400" dirty="0" smtClean="0"/>
                <a:t> = 80% T</a:t>
              </a:r>
              <a:r>
                <a:rPr lang="en-US" altLang="zh-CN" sz="2400" baseline="-25000" dirty="0" smtClean="0"/>
                <a:t>old </a:t>
              </a:r>
              <a:r>
                <a:rPr lang="en-US" altLang="zh-CN" sz="2400" dirty="0"/>
                <a:t>+20</a:t>
              </a:r>
              <a:r>
                <a:rPr lang="en-US" altLang="zh-CN" sz="2400" dirty="0" smtClean="0"/>
                <a:t>%</a:t>
              </a:r>
              <a:r>
                <a:rPr lang="en-US" altLang="zh-CN" sz="2400" dirty="0"/>
                <a:t> T</a:t>
              </a:r>
              <a:r>
                <a:rPr lang="en-US" altLang="zh-CN" sz="2400" baseline="-25000" dirty="0"/>
                <a:t>old </a:t>
              </a:r>
              <a:endParaRPr lang="zh-CN" altLang="en-US" sz="2400" dirty="0"/>
            </a:p>
          </p:txBody>
        </p:sp>
        <p:sp>
          <p:nvSpPr>
            <p:cNvPr id="8" name="文本框 7"/>
            <p:cNvSpPr txBox="1"/>
            <p:nvPr/>
          </p:nvSpPr>
          <p:spPr>
            <a:xfrm>
              <a:off x="5263282" y="4204084"/>
              <a:ext cx="3629968" cy="461665"/>
            </a:xfrm>
            <a:prstGeom prst="rect">
              <a:avLst/>
            </a:prstGeom>
            <a:noFill/>
          </p:spPr>
          <p:txBody>
            <a:bodyPr wrap="none" rtlCol="0">
              <a:spAutoFit/>
            </a:bodyPr>
            <a:lstStyle/>
            <a:p>
              <a:r>
                <a:rPr lang="en-US" altLang="zh-CN" sz="2400" dirty="0" err="1" smtClean="0"/>
                <a:t>T</a:t>
              </a:r>
              <a:r>
                <a:rPr lang="en-US" altLang="zh-CN" sz="2400" baseline="-25000" dirty="0" err="1" smtClean="0"/>
                <a:t>new</a:t>
              </a:r>
              <a:r>
                <a:rPr lang="en-US" altLang="zh-CN" sz="2400" dirty="0" smtClean="0"/>
                <a:t> = k</a:t>
              </a:r>
              <a:r>
                <a:rPr lang="en-US" altLang="zh-CN" sz="2400" dirty="0" smtClean="0">
                  <a:latin typeface="宋体" panose="02010600030101010101" pitchFamily="2" charset="-122"/>
                  <a:ea typeface="宋体" panose="02010600030101010101" pitchFamily="2" charset="-122"/>
                </a:rPr>
                <a:t>×</a:t>
              </a:r>
              <a:r>
                <a:rPr lang="en-US" altLang="zh-CN" sz="2400" dirty="0" smtClean="0"/>
                <a:t>80% T</a:t>
              </a:r>
              <a:r>
                <a:rPr lang="en-US" altLang="zh-CN" sz="2400" baseline="-25000" dirty="0" smtClean="0"/>
                <a:t>old </a:t>
              </a:r>
              <a:r>
                <a:rPr lang="en-US" altLang="zh-CN" sz="2400" dirty="0"/>
                <a:t>+20</a:t>
              </a:r>
              <a:r>
                <a:rPr lang="en-US" altLang="zh-CN" sz="2400" dirty="0" smtClean="0"/>
                <a:t>%</a:t>
              </a:r>
              <a:r>
                <a:rPr lang="en-US" altLang="zh-CN" sz="2400" dirty="0"/>
                <a:t> T</a:t>
              </a:r>
              <a:r>
                <a:rPr lang="en-US" altLang="zh-CN" sz="2400" baseline="-25000" dirty="0"/>
                <a:t>old </a:t>
              </a:r>
              <a:endParaRPr lang="zh-CN" altLang="en-US" sz="2400" dirty="0"/>
            </a:p>
          </p:txBody>
        </p:sp>
      </p:grpSp>
      <p:grpSp>
        <p:nvGrpSpPr>
          <p:cNvPr id="15" name="组合 14"/>
          <p:cNvGrpSpPr/>
          <p:nvPr/>
        </p:nvGrpSpPr>
        <p:grpSpPr>
          <a:xfrm>
            <a:off x="1444708" y="2683550"/>
            <a:ext cx="5441306" cy="485110"/>
            <a:chOff x="1444708" y="2683550"/>
            <a:chExt cx="5441306" cy="485110"/>
          </a:xfrm>
        </p:grpSpPr>
        <p:sp>
          <p:nvSpPr>
            <p:cNvPr id="7" name="文本框 6"/>
            <p:cNvSpPr txBox="1"/>
            <p:nvPr/>
          </p:nvSpPr>
          <p:spPr>
            <a:xfrm>
              <a:off x="1444708" y="2706995"/>
              <a:ext cx="2380845" cy="461665"/>
            </a:xfrm>
            <a:prstGeom prst="rect">
              <a:avLst/>
            </a:prstGeom>
            <a:noFill/>
          </p:spPr>
          <p:txBody>
            <a:bodyPr wrap="none" rtlCol="0">
              <a:spAutoFit/>
            </a:bodyPr>
            <a:lstStyle/>
            <a:p>
              <a:r>
                <a:rPr lang="en-US" altLang="zh-CN" sz="2400" dirty="0" smtClean="0"/>
                <a:t>(1) </a:t>
              </a:r>
              <a:r>
                <a:rPr lang="en-US" altLang="zh-CN" sz="2400" dirty="0" err="1" smtClean="0"/>
                <a:t>Perf</a:t>
              </a:r>
              <a:r>
                <a:rPr lang="en-US" altLang="zh-CN" sz="2400" baseline="-25000" dirty="0" err="1" smtClean="0"/>
                <a:t>old</a:t>
              </a:r>
              <a:r>
                <a:rPr lang="en-US" altLang="zh-CN" sz="2400" dirty="0" smtClean="0"/>
                <a:t> = 1/ T</a:t>
              </a:r>
              <a:r>
                <a:rPr lang="en-US" altLang="zh-CN" sz="2400" baseline="-25000" dirty="0" smtClean="0"/>
                <a:t>old</a:t>
              </a:r>
              <a:endParaRPr lang="zh-CN" altLang="en-US" sz="2400" dirty="0"/>
            </a:p>
          </p:txBody>
        </p:sp>
        <p:sp>
          <p:nvSpPr>
            <p:cNvPr id="9" name="文本框 8"/>
            <p:cNvSpPr txBox="1"/>
            <p:nvPr/>
          </p:nvSpPr>
          <p:spPr>
            <a:xfrm>
              <a:off x="4713688" y="2683550"/>
              <a:ext cx="2172326" cy="461665"/>
            </a:xfrm>
            <a:prstGeom prst="rect">
              <a:avLst/>
            </a:prstGeom>
            <a:noFill/>
          </p:spPr>
          <p:txBody>
            <a:bodyPr wrap="none" rtlCol="0">
              <a:spAutoFit/>
            </a:bodyPr>
            <a:lstStyle/>
            <a:p>
              <a:r>
                <a:rPr lang="en-US" altLang="zh-CN" sz="2400" dirty="0" err="1" smtClean="0"/>
                <a:t>Perf</a:t>
              </a:r>
              <a:r>
                <a:rPr lang="en-US" altLang="zh-CN" sz="2400" baseline="-25000" dirty="0" err="1" smtClean="0"/>
                <a:t>new</a:t>
              </a:r>
              <a:r>
                <a:rPr lang="en-US" altLang="zh-CN" sz="2400" dirty="0" smtClean="0"/>
                <a:t> = 1/ </a:t>
              </a:r>
              <a:r>
                <a:rPr lang="en-US" altLang="zh-CN" sz="2400" dirty="0" err="1" smtClean="0"/>
                <a:t>T</a:t>
              </a:r>
              <a:r>
                <a:rPr lang="en-US" altLang="zh-CN" sz="2400" baseline="-25000" dirty="0" err="1" smtClean="0"/>
                <a:t>new</a:t>
              </a:r>
              <a:endParaRPr lang="zh-CN" altLang="en-US" sz="2400" dirty="0"/>
            </a:p>
          </p:txBody>
        </p:sp>
      </p:grpSp>
      <p:grpSp>
        <p:nvGrpSpPr>
          <p:cNvPr id="17" name="组合 16"/>
          <p:cNvGrpSpPr/>
          <p:nvPr/>
        </p:nvGrpSpPr>
        <p:grpSpPr>
          <a:xfrm>
            <a:off x="1424940" y="3401839"/>
            <a:ext cx="8340793" cy="461666"/>
            <a:chOff x="1424940" y="3401839"/>
            <a:chExt cx="8340793" cy="461666"/>
          </a:xfrm>
        </p:grpSpPr>
        <p:sp>
          <p:nvSpPr>
            <p:cNvPr id="10" name="文本框 9"/>
            <p:cNvSpPr txBox="1"/>
            <p:nvPr/>
          </p:nvSpPr>
          <p:spPr>
            <a:xfrm>
              <a:off x="1424940" y="3401840"/>
              <a:ext cx="3048655" cy="461665"/>
            </a:xfrm>
            <a:prstGeom prst="rect">
              <a:avLst/>
            </a:prstGeom>
            <a:noFill/>
          </p:spPr>
          <p:txBody>
            <a:bodyPr wrap="none" rtlCol="0">
              <a:spAutoFit/>
            </a:bodyPr>
            <a:lstStyle/>
            <a:p>
              <a:r>
                <a:rPr lang="en-US" altLang="zh-CN" sz="2400" dirty="0" smtClean="0"/>
                <a:t>(2) </a:t>
              </a:r>
              <a:r>
                <a:rPr lang="en-US" altLang="zh-CN" sz="2400" dirty="0" err="1" smtClean="0"/>
                <a:t>Perf</a:t>
              </a:r>
              <a:r>
                <a:rPr lang="en-US" altLang="zh-CN" sz="2400" baseline="-25000" dirty="0" err="1" smtClean="0"/>
                <a:t>new</a:t>
              </a:r>
              <a:r>
                <a:rPr lang="en-US" altLang="zh-CN" sz="2400" dirty="0" smtClean="0"/>
                <a:t> = 2</a:t>
              </a:r>
              <a:r>
                <a:rPr lang="en-US" altLang="zh-CN" sz="2400" dirty="0" smtClean="0">
                  <a:latin typeface="宋体" panose="02010600030101010101" pitchFamily="2" charset="-122"/>
                  <a:ea typeface="宋体" panose="02010600030101010101" pitchFamily="2" charset="-122"/>
                </a:rPr>
                <a:t>×</a:t>
              </a:r>
              <a:r>
                <a:rPr lang="en-US" altLang="zh-CN" sz="2400" dirty="0" smtClean="0"/>
                <a:t> </a:t>
              </a:r>
              <a:r>
                <a:rPr lang="en-US" altLang="zh-CN" sz="2400" dirty="0" err="1" smtClean="0"/>
                <a:t>Perf</a:t>
              </a:r>
              <a:r>
                <a:rPr lang="en-US" altLang="zh-CN" sz="2400" baseline="-25000" dirty="0" err="1" smtClean="0"/>
                <a:t>old</a:t>
              </a:r>
              <a:endParaRPr lang="zh-CN" altLang="en-US" sz="2400" dirty="0"/>
            </a:p>
          </p:txBody>
        </p:sp>
        <p:sp>
          <p:nvSpPr>
            <p:cNvPr id="11" name="矩形 10"/>
            <p:cNvSpPr/>
            <p:nvPr/>
          </p:nvSpPr>
          <p:spPr>
            <a:xfrm>
              <a:off x="4713688" y="3401840"/>
              <a:ext cx="2431050" cy="461665"/>
            </a:xfrm>
            <a:prstGeom prst="rect">
              <a:avLst/>
            </a:prstGeom>
          </p:spPr>
          <p:txBody>
            <a:bodyPr wrap="none">
              <a:spAutoFit/>
            </a:bodyPr>
            <a:lstStyle/>
            <a:p>
              <a:r>
                <a:rPr lang="en-US" altLang="zh-CN" sz="2400" dirty="0"/>
                <a:t>1/ </a:t>
              </a:r>
              <a:r>
                <a:rPr lang="en-US" altLang="zh-CN" sz="2400" dirty="0" err="1" smtClean="0"/>
                <a:t>T</a:t>
              </a:r>
              <a:r>
                <a:rPr lang="en-US" altLang="zh-CN" sz="2400" baseline="-25000" dirty="0" err="1" smtClean="0"/>
                <a:t>new</a:t>
              </a:r>
              <a:r>
                <a:rPr lang="en-US" altLang="zh-CN" sz="2400" dirty="0"/>
                <a:t> </a:t>
              </a:r>
              <a:r>
                <a:rPr lang="en-US" altLang="zh-CN" sz="2400" dirty="0" smtClean="0"/>
                <a:t>=2</a:t>
              </a:r>
              <a:r>
                <a:rPr lang="en-US" altLang="zh-CN" sz="2400" dirty="0" smtClean="0">
                  <a:latin typeface="宋体" panose="02010600030101010101" pitchFamily="2" charset="-122"/>
                  <a:ea typeface="宋体" panose="02010600030101010101" pitchFamily="2" charset="-122"/>
                </a:rPr>
                <a:t>×</a:t>
              </a:r>
              <a:r>
                <a:rPr lang="en-US" altLang="zh-CN" sz="2400" dirty="0"/>
                <a:t>1/ </a:t>
              </a:r>
              <a:r>
                <a:rPr lang="en-US" altLang="zh-CN" sz="2400" dirty="0" smtClean="0"/>
                <a:t>T</a:t>
              </a:r>
              <a:r>
                <a:rPr lang="en-US" altLang="zh-CN" sz="2400" baseline="-25000" dirty="0" smtClean="0"/>
                <a:t>old</a:t>
              </a:r>
              <a:endParaRPr lang="zh-CN" altLang="en-US" sz="2400" dirty="0"/>
            </a:p>
          </p:txBody>
        </p:sp>
        <p:sp>
          <p:nvSpPr>
            <p:cNvPr id="13" name="矩形 12"/>
            <p:cNvSpPr/>
            <p:nvPr/>
          </p:nvSpPr>
          <p:spPr>
            <a:xfrm>
              <a:off x="8020768" y="3401839"/>
              <a:ext cx="1744965" cy="461665"/>
            </a:xfrm>
            <a:prstGeom prst="rect">
              <a:avLst/>
            </a:prstGeom>
          </p:spPr>
          <p:txBody>
            <a:bodyPr wrap="none">
              <a:spAutoFit/>
            </a:bodyPr>
            <a:lstStyle/>
            <a:p>
              <a:r>
                <a:rPr lang="en-US" altLang="zh-CN" sz="2400" dirty="0" smtClean="0"/>
                <a:t>T</a:t>
              </a:r>
              <a:r>
                <a:rPr lang="en-US" altLang="zh-CN" sz="2400" baseline="-25000" dirty="0" smtClean="0"/>
                <a:t>old</a:t>
              </a:r>
              <a:r>
                <a:rPr lang="en-US" altLang="zh-CN" sz="2400" dirty="0" smtClean="0"/>
                <a:t> =2</a:t>
              </a:r>
              <a:r>
                <a:rPr lang="en-US" altLang="zh-CN" sz="2400" dirty="0" smtClean="0">
                  <a:latin typeface="宋体" panose="02010600030101010101" pitchFamily="2" charset="-122"/>
                  <a:ea typeface="宋体" panose="02010600030101010101" pitchFamily="2" charset="-122"/>
                </a:rPr>
                <a:t>×</a:t>
              </a:r>
              <a:r>
                <a:rPr lang="en-US" altLang="zh-CN" sz="2400" dirty="0" smtClean="0"/>
                <a:t>T</a:t>
              </a:r>
              <a:r>
                <a:rPr lang="en-US" altLang="zh-CN" sz="2400" baseline="-25000" dirty="0" smtClean="0"/>
                <a:t>new</a:t>
              </a:r>
              <a:endParaRPr lang="zh-CN" altLang="en-US" sz="2400" dirty="0"/>
            </a:p>
          </p:txBody>
        </p:sp>
      </p:grpSp>
      <p:grpSp>
        <p:nvGrpSpPr>
          <p:cNvPr id="19" name="组合 18"/>
          <p:cNvGrpSpPr/>
          <p:nvPr/>
        </p:nvGrpSpPr>
        <p:grpSpPr>
          <a:xfrm>
            <a:off x="1503730" y="4991129"/>
            <a:ext cx="6154370" cy="1111953"/>
            <a:chOff x="1503730" y="4991129"/>
            <a:chExt cx="6154370" cy="1111953"/>
          </a:xfrm>
        </p:grpSpPr>
        <p:sp>
          <p:nvSpPr>
            <p:cNvPr id="14" name="矩形 13"/>
            <p:cNvSpPr/>
            <p:nvPr/>
          </p:nvSpPr>
          <p:spPr>
            <a:xfrm>
              <a:off x="1503730" y="4991129"/>
              <a:ext cx="6154370" cy="461665"/>
            </a:xfrm>
            <a:prstGeom prst="rect">
              <a:avLst/>
            </a:prstGeom>
          </p:spPr>
          <p:txBody>
            <a:bodyPr wrap="square">
              <a:spAutoFit/>
            </a:bodyPr>
            <a:lstStyle/>
            <a:p>
              <a:r>
                <a:rPr lang="en-US" altLang="zh-CN" sz="2400" dirty="0"/>
                <a:t>80% T</a:t>
              </a:r>
              <a:r>
                <a:rPr lang="en-US" altLang="zh-CN" sz="2400" baseline="-25000" dirty="0"/>
                <a:t>old </a:t>
              </a:r>
              <a:r>
                <a:rPr lang="en-US" altLang="zh-CN" sz="2400" dirty="0"/>
                <a:t>+20% T</a:t>
              </a:r>
              <a:r>
                <a:rPr lang="en-US" altLang="zh-CN" sz="2400" baseline="-25000" dirty="0"/>
                <a:t>old </a:t>
              </a:r>
              <a:r>
                <a:rPr lang="en-US" altLang="zh-CN" sz="2400" dirty="0" smtClean="0"/>
                <a:t>= 2 </a:t>
              </a:r>
              <a:r>
                <a:rPr lang="en-US" altLang="zh-CN" sz="2400" dirty="0" smtClean="0">
                  <a:latin typeface="宋体" panose="02010600030101010101" pitchFamily="2" charset="-122"/>
                  <a:ea typeface="宋体" panose="02010600030101010101" pitchFamily="2" charset="-122"/>
                </a:rPr>
                <a:t>×(</a:t>
              </a:r>
              <a:r>
                <a:rPr lang="en-US" altLang="zh-CN" sz="2400" dirty="0"/>
                <a:t>k</a:t>
              </a:r>
              <a:r>
                <a:rPr lang="en-US" altLang="zh-CN" sz="2400" dirty="0">
                  <a:latin typeface="宋体" panose="02010600030101010101" pitchFamily="2" charset="-122"/>
                  <a:ea typeface="宋体" panose="02010600030101010101" pitchFamily="2" charset="-122"/>
                </a:rPr>
                <a:t>×</a:t>
              </a:r>
              <a:r>
                <a:rPr lang="en-US" altLang="zh-CN" sz="2400" dirty="0"/>
                <a:t>80% T</a:t>
              </a:r>
              <a:r>
                <a:rPr lang="en-US" altLang="zh-CN" sz="2400" baseline="-25000" dirty="0"/>
                <a:t>old </a:t>
              </a:r>
              <a:r>
                <a:rPr lang="en-US" altLang="zh-CN" sz="2400" dirty="0"/>
                <a:t>+20% T</a:t>
              </a:r>
              <a:r>
                <a:rPr lang="en-US" altLang="zh-CN" sz="2400" baseline="-25000" dirty="0"/>
                <a:t>old </a:t>
              </a:r>
              <a:r>
                <a:rPr lang="en-US" altLang="zh-CN" sz="2400" dirty="0" smtClean="0">
                  <a:latin typeface="宋体" panose="02010600030101010101" pitchFamily="2" charset="-122"/>
                  <a:ea typeface="宋体" panose="02010600030101010101" pitchFamily="2" charset="-122"/>
                </a:rPr>
                <a:t>)</a:t>
              </a:r>
              <a:endParaRPr lang="zh-CN" altLang="en-US" sz="2400" dirty="0"/>
            </a:p>
          </p:txBody>
        </p:sp>
        <p:sp>
          <p:nvSpPr>
            <p:cNvPr id="16" name="矩形 15"/>
            <p:cNvSpPr/>
            <p:nvPr/>
          </p:nvSpPr>
          <p:spPr>
            <a:xfrm>
              <a:off x="1574248" y="5641417"/>
              <a:ext cx="1090363" cy="461665"/>
            </a:xfrm>
            <a:prstGeom prst="rect">
              <a:avLst/>
            </a:prstGeom>
          </p:spPr>
          <p:txBody>
            <a:bodyPr wrap="none">
              <a:spAutoFit/>
            </a:bodyPr>
            <a:lstStyle/>
            <a:p>
              <a:r>
                <a:rPr lang="en-US" altLang="zh-CN" sz="2400" dirty="0" smtClean="0"/>
                <a:t>k =2.67</a:t>
              </a:r>
              <a:endParaRPr lang="zh-CN" altLang="en-US" sz="2400" dirty="0"/>
            </a:p>
          </p:txBody>
        </p:sp>
      </p:grpSp>
    </p:spTree>
    <p:extLst>
      <p:ext uri="{BB962C8B-B14F-4D97-AF65-F5344CB8AC3E}">
        <p14:creationId xmlns:p14="http://schemas.microsoft.com/office/powerpoint/2010/main" val="34654496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37" name="Rectangle 4"/>
          <p:cNvSpPr txBox="1">
            <a:spLocks noChangeArrowheads="1"/>
          </p:cNvSpPr>
          <p:nvPr/>
        </p:nvSpPr>
        <p:spPr bwMode="auto">
          <a:xfrm>
            <a:off x="1386839" y="1319754"/>
            <a:ext cx="6810703" cy="460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pPr>
            <a:r>
              <a:rPr lang="zh-CN" altLang="en-US" sz="2400" b="1" dirty="0" smtClean="0">
                <a:ea typeface="宋体" panose="02010600030101010101" pitchFamily="2" charset="-122"/>
              </a:rPr>
              <a:t>练习题</a:t>
            </a:r>
          </a:p>
          <a:p>
            <a:pPr marL="552450" lvl="1" eaLnBrk="1" hangingPunct="1"/>
            <a:r>
              <a:rPr lang="en-US" altLang="zh-CN" sz="2400" b="1" dirty="0" smtClean="0">
                <a:sym typeface="+mn-ea"/>
              </a:rPr>
              <a:t>—</a:t>
            </a:r>
            <a:r>
              <a:rPr lang="zh-CN" altLang="en-US" sz="2400" b="1" dirty="0" smtClean="0">
                <a:sym typeface="+mn-ea"/>
              </a:rPr>
              <a:t>进制转换</a:t>
            </a:r>
          </a:p>
          <a:p>
            <a:pPr marL="552450" lvl="1" eaLnBrk="1" hangingPunct="1"/>
            <a:r>
              <a:rPr lang="en-US" altLang="zh-CN" sz="2400" dirty="0">
                <a:sym typeface="+mn-ea"/>
              </a:rPr>
              <a:t>	</a:t>
            </a:r>
            <a:r>
              <a:rPr lang="zh-CN" altLang="en-US" sz="2400" dirty="0" smtClean="0">
                <a:sym typeface="+mn-ea"/>
              </a:rPr>
              <a:t>将</a:t>
            </a:r>
            <a:r>
              <a:rPr lang="en-US" altLang="zh-CN" sz="2400" dirty="0" smtClean="0">
                <a:sym typeface="+mn-ea"/>
              </a:rPr>
              <a:t>0x39A7F8</a:t>
            </a:r>
            <a:r>
              <a:rPr lang="zh-CN" altLang="en-US" sz="2400" dirty="0" smtClean="0">
                <a:sym typeface="+mn-ea"/>
              </a:rPr>
              <a:t>转换为二进制</a:t>
            </a: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1110 0110 0111 0011</a:t>
            </a:r>
            <a:r>
              <a:rPr lang="zh-CN" altLang="en-US" sz="2400" dirty="0" smtClean="0">
                <a:sym typeface="+mn-ea"/>
              </a:rPr>
              <a:t>转换成</a:t>
            </a:r>
            <a:r>
              <a:rPr lang="en-US" altLang="zh-CN" sz="2400" dirty="0" smtClean="0">
                <a:sym typeface="+mn-ea"/>
              </a:rPr>
              <a:t>16</a:t>
            </a:r>
            <a:r>
              <a:rPr lang="zh-CN" altLang="en-US" sz="2400" dirty="0" smtClean="0">
                <a:sym typeface="+mn-ea"/>
              </a:rPr>
              <a:t>进制</a:t>
            </a: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0x3A</a:t>
            </a:r>
            <a:r>
              <a:rPr lang="zh-CN" altLang="en-US" sz="2400" dirty="0" smtClean="0">
                <a:sym typeface="+mn-ea"/>
              </a:rPr>
              <a:t>转换成</a:t>
            </a:r>
            <a:r>
              <a:rPr lang="en-US" altLang="zh-CN" sz="2400" dirty="0" smtClean="0">
                <a:sym typeface="+mn-ea"/>
              </a:rPr>
              <a:t>10</a:t>
            </a:r>
            <a:r>
              <a:rPr lang="zh-CN" altLang="en-US" sz="2400" dirty="0" smtClean="0">
                <a:sym typeface="+mn-ea"/>
              </a:rPr>
              <a:t>进制</a:t>
            </a: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113</a:t>
            </a:r>
            <a:r>
              <a:rPr lang="zh-CN" altLang="en-US" sz="2400" dirty="0" smtClean="0">
                <a:sym typeface="+mn-ea"/>
              </a:rPr>
              <a:t>转换成</a:t>
            </a:r>
            <a:r>
              <a:rPr lang="en-US" altLang="zh-CN" sz="2400" dirty="0" smtClean="0">
                <a:sym typeface="+mn-ea"/>
              </a:rPr>
              <a:t>16</a:t>
            </a:r>
            <a:r>
              <a:rPr lang="zh-CN" altLang="en-US" sz="2400" dirty="0" smtClean="0">
                <a:sym typeface="+mn-ea"/>
              </a:rPr>
              <a:t>进制和</a:t>
            </a:r>
            <a:r>
              <a:rPr lang="en-US" altLang="zh-CN" sz="2400" dirty="0" smtClean="0">
                <a:sym typeface="+mn-ea"/>
              </a:rPr>
              <a:t>2</a:t>
            </a:r>
            <a:r>
              <a:rPr lang="zh-CN" altLang="en-US" sz="2400" dirty="0" smtClean="0">
                <a:sym typeface="+mn-ea"/>
              </a:rPr>
              <a:t>进制</a:t>
            </a:r>
          </a:p>
          <a:p>
            <a:pPr marL="266700" lvl="1" indent="0" eaLnBrk="1" hangingPunct="1">
              <a:buNone/>
            </a:pPr>
            <a:endParaRPr lang="zh-CN" altLang="en-US" sz="2400" dirty="0" smtClean="0">
              <a:sym typeface="+mn-ea"/>
            </a:endParaRPr>
          </a:p>
          <a:p>
            <a:pPr marL="552450" lvl="1" eaLnBrk="1" hangingPunct="1"/>
            <a:r>
              <a:rPr lang="en-US" altLang="zh-CN" sz="2400" b="1" dirty="0" smtClean="0">
                <a:sym typeface="+mn-ea"/>
              </a:rPr>
              <a:t>—</a:t>
            </a:r>
            <a:r>
              <a:rPr lang="zh-CN" altLang="en-US" sz="2400" b="1" dirty="0" smtClean="0">
                <a:sym typeface="+mn-ea"/>
              </a:rPr>
              <a:t>运算</a:t>
            </a:r>
          </a:p>
          <a:p>
            <a:pPr marL="552450" lvl="1" eaLnBrk="1" hangingPunct="1"/>
            <a:r>
              <a:rPr lang="en-US" altLang="zh-CN" sz="2400" dirty="0" smtClean="0">
                <a:sym typeface="+mn-ea"/>
              </a:rPr>
              <a:t>	</a:t>
            </a:r>
            <a:r>
              <a:rPr lang="zh-CN" altLang="en-US" sz="2400" dirty="0" smtClean="0">
                <a:sym typeface="+mn-ea"/>
              </a:rPr>
              <a:t>计算</a:t>
            </a:r>
            <a:r>
              <a:rPr lang="en-US" altLang="zh-CN" sz="2400" dirty="0" smtClean="0">
                <a:sym typeface="+mn-ea"/>
              </a:rPr>
              <a:t>0x503c+0x12</a:t>
            </a:r>
          </a:p>
          <a:p>
            <a:pPr marL="552450" lvl="1" eaLnBrk="1" hangingPunct="1"/>
            <a:r>
              <a:rPr lang="en-US" altLang="zh-CN" sz="2400" dirty="0" smtClean="0">
                <a:sym typeface="+mn-ea"/>
              </a:rPr>
              <a:t>	</a:t>
            </a:r>
            <a:r>
              <a:rPr lang="zh-CN" altLang="en-US" sz="2400" dirty="0" smtClean="0">
                <a:sym typeface="+mn-ea"/>
              </a:rPr>
              <a:t>计算</a:t>
            </a:r>
            <a:r>
              <a:rPr lang="en-US" altLang="zh-CN" sz="2400" dirty="0" smtClean="0">
                <a:sym typeface="+mn-ea"/>
              </a:rPr>
              <a:t>1001+1011</a:t>
            </a:r>
          </a:p>
          <a:p>
            <a:pPr marL="552450" lvl="1" eaLnBrk="1" hangingPunct="1"/>
            <a:endParaRPr lang="en-US" altLang="zh-CN" sz="2000" dirty="0" smtClean="0">
              <a:sym typeface="+mn-ea"/>
            </a:endParaRPr>
          </a:p>
          <a:p>
            <a:pPr marL="1181100" lvl="3" eaLnBrk="1" hangingPunct="1">
              <a:buFont typeface="Arial" panose="020B0604020202020204" pitchFamily="34" charset="0"/>
              <a:buNone/>
            </a:pPr>
            <a:endParaRPr lang="en-US" dirty="0"/>
          </a:p>
        </p:txBody>
      </p:sp>
    </p:spTree>
    <p:extLst>
      <p:ext uri="{BB962C8B-B14F-4D97-AF65-F5344CB8AC3E}">
        <p14:creationId xmlns:p14="http://schemas.microsoft.com/office/powerpoint/2010/main" val="1147284068"/>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10327" y="367645"/>
            <a:ext cx="6887216" cy="612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b="1" dirty="0" smtClean="0">
                <a:ea typeface="宋体" panose="02010600030101010101" pitchFamily="2" charset="-122"/>
              </a:rPr>
              <a:t>练习题</a:t>
            </a:r>
          </a:p>
          <a:p>
            <a:pPr marL="552450" lvl="1" eaLnBrk="1" hangingPunct="1"/>
            <a:r>
              <a:rPr lang="en-US" altLang="zh-CN" sz="2400" b="1" dirty="0" smtClean="0">
                <a:sym typeface="+mn-ea"/>
              </a:rPr>
              <a:t>—</a:t>
            </a:r>
            <a:r>
              <a:rPr lang="zh-CN" altLang="en-US" sz="2400" b="1" dirty="0" smtClean="0">
                <a:sym typeface="+mn-ea"/>
              </a:rPr>
              <a:t>进制转换</a:t>
            </a:r>
          </a:p>
          <a:p>
            <a:pPr marL="552450" lvl="1" eaLnBrk="1" hangingPunct="1"/>
            <a:r>
              <a:rPr lang="en-US" altLang="zh-CN" sz="2400" dirty="0">
                <a:sym typeface="+mn-ea"/>
              </a:rPr>
              <a:t>	</a:t>
            </a:r>
            <a:r>
              <a:rPr lang="zh-CN" altLang="en-US" sz="2400" dirty="0" smtClean="0">
                <a:sym typeface="+mn-ea"/>
              </a:rPr>
              <a:t>将</a:t>
            </a:r>
            <a:r>
              <a:rPr lang="en-US" altLang="zh-CN" sz="2400" dirty="0" smtClean="0">
                <a:sym typeface="+mn-ea"/>
              </a:rPr>
              <a:t>0x39A7F8</a:t>
            </a:r>
            <a:r>
              <a:rPr lang="zh-CN" altLang="en-US" sz="2000" dirty="0" smtClean="0">
                <a:sym typeface="+mn-ea"/>
              </a:rPr>
              <a:t>转换为二进制</a:t>
            </a: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1110 0110 0111 0011</a:t>
            </a:r>
            <a:r>
              <a:rPr lang="zh-CN" altLang="en-US" sz="2400" dirty="0" smtClean="0">
                <a:sym typeface="+mn-ea"/>
              </a:rPr>
              <a:t>转换成</a:t>
            </a:r>
            <a:r>
              <a:rPr lang="en-US" altLang="zh-CN" sz="2400" dirty="0" smtClean="0">
                <a:sym typeface="+mn-ea"/>
              </a:rPr>
              <a:t>16</a:t>
            </a:r>
            <a:r>
              <a:rPr lang="zh-CN" altLang="en-US" sz="2000" dirty="0" smtClean="0">
                <a:sym typeface="+mn-ea"/>
              </a:rPr>
              <a:t>进制</a:t>
            </a:r>
            <a:endParaRPr lang="en-US" altLang="zh-CN" sz="2000" dirty="0">
              <a:sym typeface="+mn-ea"/>
            </a:endParaRPr>
          </a:p>
          <a:p>
            <a:pPr marL="266700" lvl="1" indent="0" eaLnBrk="1" hangingPunct="1">
              <a:buNone/>
            </a:pPr>
            <a:endParaRPr lang="zh-CN" altLang="en-US" sz="2000" dirty="0" smtClean="0">
              <a:sym typeface="+mn-ea"/>
            </a:endParaRP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0x3A</a:t>
            </a:r>
            <a:r>
              <a:rPr lang="zh-CN" altLang="en-US" sz="2400" dirty="0" smtClean="0">
                <a:sym typeface="+mn-ea"/>
              </a:rPr>
              <a:t>转换成</a:t>
            </a:r>
            <a:r>
              <a:rPr lang="en-US" altLang="zh-CN" sz="2400" dirty="0" smtClean="0">
                <a:sym typeface="+mn-ea"/>
              </a:rPr>
              <a:t>10</a:t>
            </a:r>
            <a:r>
              <a:rPr lang="zh-CN" altLang="en-US" sz="2000" dirty="0" smtClean="0">
                <a:sym typeface="+mn-ea"/>
              </a:rPr>
              <a:t>进制</a:t>
            </a:r>
          </a:p>
          <a:p>
            <a:pPr marL="552450" lvl="1" eaLnBrk="1" hangingPunct="1"/>
            <a:r>
              <a:rPr lang="en-US" altLang="zh-CN" sz="2400" dirty="0" smtClean="0">
                <a:sym typeface="+mn-ea"/>
              </a:rPr>
              <a:t>	</a:t>
            </a:r>
            <a:r>
              <a:rPr lang="zh-CN" altLang="en-US" sz="2400" dirty="0" smtClean="0">
                <a:sym typeface="+mn-ea"/>
              </a:rPr>
              <a:t>将</a:t>
            </a:r>
            <a:r>
              <a:rPr lang="en-US" altLang="zh-CN" sz="2400" dirty="0" smtClean="0">
                <a:sym typeface="+mn-ea"/>
              </a:rPr>
              <a:t>113</a:t>
            </a:r>
            <a:r>
              <a:rPr lang="zh-CN" altLang="en-US" sz="2400" dirty="0" smtClean="0">
                <a:sym typeface="+mn-ea"/>
              </a:rPr>
              <a:t>转换成</a:t>
            </a:r>
            <a:r>
              <a:rPr lang="en-US" altLang="zh-CN" sz="2400" dirty="0" smtClean="0">
                <a:sym typeface="+mn-ea"/>
              </a:rPr>
              <a:t>16</a:t>
            </a:r>
            <a:r>
              <a:rPr lang="zh-CN" altLang="en-US" sz="2400" dirty="0" smtClean="0">
                <a:sym typeface="+mn-ea"/>
              </a:rPr>
              <a:t>进制和</a:t>
            </a:r>
            <a:r>
              <a:rPr lang="en-US" altLang="zh-CN" sz="2400" dirty="0" smtClean="0">
                <a:sym typeface="+mn-ea"/>
              </a:rPr>
              <a:t>2</a:t>
            </a:r>
            <a:r>
              <a:rPr lang="zh-CN" altLang="en-US" sz="2000" dirty="0" smtClean="0">
                <a:sym typeface="+mn-ea"/>
              </a:rPr>
              <a:t>进制</a:t>
            </a:r>
          </a:p>
          <a:p>
            <a:pPr marL="266700" lvl="1" indent="0" eaLnBrk="1" hangingPunct="1">
              <a:buNone/>
            </a:pPr>
            <a:endParaRPr lang="zh-CN" altLang="en-US" sz="2000" dirty="0" smtClean="0">
              <a:sym typeface="+mn-ea"/>
            </a:endParaRPr>
          </a:p>
          <a:p>
            <a:pPr marL="552450" lvl="1" eaLnBrk="1" hangingPunct="1"/>
            <a:r>
              <a:rPr lang="en-US" altLang="zh-CN" sz="2400" b="1" dirty="0" smtClean="0">
                <a:sym typeface="+mn-ea"/>
              </a:rPr>
              <a:t>—</a:t>
            </a:r>
            <a:r>
              <a:rPr lang="zh-CN" altLang="en-US" sz="2400" b="1" dirty="0" smtClean="0">
                <a:sym typeface="+mn-ea"/>
              </a:rPr>
              <a:t>运算</a:t>
            </a:r>
          </a:p>
          <a:p>
            <a:pPr marL="552450" lvl="1" eaLnBrk="1" hangingPunct="1"/>
            <a:r>
              <a:rPr lang="en-US" altLang="zh-CN" sz="2400" dirty="0" smtClean="0">
                <a:sym typeface="+mn-ea"/>
              </a:rPr>
              <a:t>	</a:t>
            </a:r>
            <a:r>
              <a:rPr lang="zh-CN" altLang="en-US" sz="2000" dirty="0" smtClean="0">
                <a:sym typeface="+mn-ea"/>
              </a:rPr>
              <a:t>计算</a:t>
            </a:r>
            <a:r>
              <a:rPr lang="en-US" altLang="zh-CN" sz="2000" dirty="0" smtClean="0">
                <a:sym typeface="+mn-ea"/>
              </a:rPr>
              <a:t>0x503c+0x12</a:t>
            </a:r>
          </a:p>
          <a:p>
            <a:pPr marL="552450" lvl="1" eaLnBrk="1" hangingPunct="1"/>
            <a:endParaRPr lang="en-US" altLang="zh-CN" sz="2000" dirty="0">
              <a:sym typeface="+mn-ea"/>
            </a:endParaRPr>
          </a:p>
          <a:p>
            <a:pPr marL="266700" lvl="1" indent="0" eaLnBrk="1" hangingPunct="1">
              <a:buNone/>
            </a:pPr>
            <a:endParaRPr lang="en-US" altLang="zh-CN" sz="2000" dirty="0" smtClean="0">
              <a:sym typeface="+mn-ea"/>
            </a:endParaRPr>
          </a:p>
          <a:p>
            <a:pPr marL="266700" lvl="1" indent="0" eaLnBrk="1" hangingPunct="1">
              <a:buNone/>
            </a:pPr>
            <a:endParaRPr lang="en-US" altLang="zh-CN" sz="2000" dirty="0" smtClean="0">
              <a:sym typeface="+mn-ea"/>
            </a:endParaRPr>
          </a:p>
          <a:p>
            <a:pPr marL="552450" lvl="1" eaLnBrk="1" hangingPunct="1"/>
            <a:r>
              <a:rPr lang="en-US" altLang="zh-CN" sz="2000" dirty="0" smtClean="0">
                <a:sym typeface="+mn-ea"/>
              </a:rPr>
              <a:t>	</a:t>
            </a:r>
            <a:r>
              <a:rPr lang="zh-CN" altLang="en-US" sz="2000" dirty="0" smtClean="0">
                <a:sym typeface="+mn-ea"/>
              </a:rPr>
              <a:t>计算</a:t>
            </a:r>
            <a:r>
              <a:rPr lang="en-US" altLang="zh-CN" sz="2000" dirty="0" smtClean="0">
                <a:sym typeface="+mn-ea"/>
              </a:rPr>
              <a:t>1001+1011</a:t>
            </a:r>
          </a:p>
          <a:p>
            <a:pPr marL="552450" lvl="1" eaLnBrk="1" hangingPunct="1"/>
            <a:endParaRPr lang="en-US" altLang="zh-CN" sz="2000" dirty="0" smtClean="0">
              <a:sym typeface="+mn-ea"/>
            </a:endParaRPr>
          </a:p>
          <a:p>
            <a:pPr marL="1181100" lvl="3" eaLnBrk="1" hangingPunct="1">
              <a:buFont typeface="Arial" panose="020B0604020202020204" pitchFamily="34" charset="0"/>
              <a:buNone/>
            </a:pPr>
            <a:endParaRPr lang="en-US" dirty="0"/>
          </a:p>
        </p:txBody>
      </p:sp>
      <p:graphicFrame>
        <p:nvGraphicFramePr>
          <p:cNvPr id="4" name="表格 3"/>
          <p:cNvGraphicFramePr/>
          <p:nvPr>
            <p:extLst>
              <p:ext uri="{D42A27DB-BD31-4B8C-83A1-F6EECF244321}">
                <p14:modId xmlns:p14="http://schemas.microsoft.com/office/powerpoint/2010/main" val="1246309584"/>
              </p:ext>
            </p:extLst>
          </p:nvPr>
        </p:nvGraphicFramePr>
        <p:xfrm>
          <a:off x="6524625" y="914393"/>
          <a:ext cx="5047091" cy="792480"/>
        </p:xfrm>
        <a:graphic>
          <a:graphicData uri="http://schemas.openxmlformats.org/drawingml/2006/table">
            <a:tbl>
              <a:tblPr firstRow="1" bandRow="1">
                <a:tableStyleId>{5C22544A-7EE6-4342-B048-85BDC9FD1C3A}</a:tableStyleId>
              </a:tblPr>
              <a:tblGrid>
                <a:gridCol w="1052055"/>
                <a:gridCol w="916643"/>
                <a:gridCol w="833312"/>
                <a:gridCol w="781229"/>
                <a:gridCol w="739564"/>
                <a:gridCol w="724288"/>
              </a:tblGrid>
              <a:tr h="157100">
                <a:tc>
                  <a:txBody>
                    <a:bodyPr/>
                    <a:lstStyle/>
                    <a:p>
                      <a:pPr algn="ctr">
                        <a:buNone/>
                      </a:pPr>
                      <a:r>
                        <a:rPr lang="en-US" altLang="zh-CN" sz="2000" dirty="0" smtClean="0"/>
                        <a:t>3</a:t>
                      </a:r>
                      <a:endParaRPr lang="en-US" altLang="zh-CN" sz="2000" dirty="0"/>
                    </a:p>
                  </a:txBody>
                  <a:tcPr/>
                </a:tc>
                <a:tc>
                  <a:txBody>
                    <a:bodyPr/>
                    <a:lstStyle/>
                    <a:p>
                      <a:pPr algn="ctr">
                        <a:buNone/>
                      </a:pPr>
                      <a:r>
                        <a:rPr lang="en-US" altLang="zh-CN" sz="2000" dirty="0" smtClean="0"/>
                        <a:t>9</a:t>
                      </a:r>
                      <a:endParaRPr lang="en-US" altLang="zh-CN" sz="2000" dirty="0"/>
                    </a:p>
                  </a:txBody>
                  <a:tcPr/>
                </a:tc>
                <a:tc>
                  <a:txBody>
                    <a:bodyPr/>
                    <a:lstStyle/>
                    <a:p>
                      <a:pPr algn="ctr">
                        <a:buNone/>
                      </a:pPr>
                      <a:r>
                        <a:rPr lang="en-US" altLang="zh-CN" sz="2000" dirty="0" smtClean="0"/>
                        <a:t>A</a:t>
                      </a:r>
                      <a:endParaRPr lang="en-US" altLang="zh-CN" sz="2000" dirty="0"/>
                    </a:p>
                  </a:txBody>
                  <a:tcPr/>
                </a:tc>
                <a:tc>
                  <a:txBody>
                    <a:bodyPr/>
                    <a:lstStyle/>
                    <a:p>
                      <a:pPr algn="ctr">
                        <a:buNone/>
                      </a:pPr>
                      <a:r>
                        <a:rPr lang="en-US" altLang="zh-CN" sz="2000" dirty="0" smtClean="0"/>
                        <a:t>7</a:t>
                      </a:r>
                      <a:endParaRPr lang="en-US" altLang="zh-CN" sz="2000" dirty="0"/>
                    </a:p>
                  </a:txBody>
                  <a:tcPr/>
                </a:tc>
                <a:tc>
                  <a:txBody>
                    <a:bodyPr/>
                    <a:lstStyle/>
                    <a:p>
                      <a:pPr algn="ctr">
                        <a:buNone/>
                      </a:pPr>
                      <a:r>
                        <a:rPr lang="en-US" altLang="zh-CN" sz="2000" dirty="0" smtClean="0"/>
                        <a:t>F</a:t>
                      </a:r>
                      <a:endParaRPr lang="en-US" altLang="zh-CN" sz="2000" dirty="0"/>
                    </a:p>
                  </a:txBody>
                  <a:tcPr/>
                </a:tc>
                <a:tc>
                  <a:txBody>
                    <a:bodyPr/>
                    <a:lstStyle/>
                    <a:p>
                      <a:pPr algn="ctr">
                        <a:buNone/>
                      </a:pPr>
                      <a:r>
                        <a:rPr lang="en-US" altLang="zh-CN" sz="2000" dirty="0" smtClean="0"/>
                        <a:t>8</a:t>
                      </a:r>
                      <a:endParaRPr lang="en-US" altLang="zh-CN" sz="2000" dirty="0"/>
                    </a:p>
                  </a:txBody>
                  <a:tcPr/>
                </a:tc>
              </a:tr>
              <a:tr h="381000">
                <a:tc>
                  <a:txBody>
                    <a:bodyPr/>
                    <a:lstStyle/>
                    <a:p>
                      <a:pPr algn="ctr">
                        <a:buNone/>
                      </a:pPr>
                      <a:r>
                        <a:rPr lang="en-US" altLang="zh-CN" sz="2000" dirty="0" smtClean="0"/>
                        <a:t>0011</a:t>
                      </a:r>
                      <a:endParaRPr lang="en-US" altLang="zh-CN" sz="2000" dirty="0"/>
                    </a:p>
                  </a:txBody>
                  <a:tcPr/>
                </a:tc>
                <a:tc>
                  <a:txBody>
                    <a:bodyPr/>
                    <a:lstStyle/>
                    <a:p>
                      <a:pPr algn="ctr">
                        <a:buNone/>
                      </a:pPr>
                      <a:r>
                        <a:rPr lang="en-US" altLang="zh-CN" sz="2000" dirty="0" smtClean="0"/>
                        <a:t>1001</a:t>
                      </a:r>
                      <a:endParaRPr lang="en-US" altLang="zh-CN" sz="2000" dirty="0"/>
                    </a:p>
                  </a:txBody>
                  <a:tcPr/>
                </a:tc>
                <a:tc>
                  <a:txBody>
                    <a:bodyPr/>
                    <a:lstStyle/>
                    <a:p>
                      <a:pPr algn="ctr">
                        <a:buNone/>
                      </a:pPr>
                      <a:r>
                        <a:rPr lang="en-US" altLang="zh-CN" sz="2000" dirty="0" smtClean="0"/>
                        <a:t>1010</a:t>
                      </a:r>
                      <a:endParaRPr lang="en-US" altLang="zh-CN" sz="2000" dirty="0"/>
                    </a:p>
                  </a:txBody>
                  <a:tcPr/>
                </a:tc>
                <a:tc>
                  <a:txBody>
                    <a:bodyPr/>
                    <a:lstStyle/>
                    <a:p>
                      <a:pPr algn="ctr">
                        <a:buNone/>
                      </a:pPr>
                      <a:r>
                        <a:rPr lang="en-US" altLang="zh-CN" sz="2000" dirty="0" smtClean="0"/>
                        <a:t>0111</a:t>
                      </a:r>
                      <a:endParaRPr lang="en-US" altLang="zh-CN" sz="2000" dirty="0"/>
                    </a:p>
                  </a:txBody>
                  <a:tcPr/>
                </a:tc>
                <a:tc>
                  <a:txBody>
                    <a:bodyPr/>
                    <a:lstStyle/>
                    <a:p>
                      <a:pPr algn="ctr">
                        <a:buNone/>
                      </a:pPr>
                      <a:r>
                        <a:rPr lang="en-US" altLang="zh-CN" sz="2000" dirty="0" smtClean="0"/>
                        <a:t>1111</a:t>
                      </a:r>
                      <a:endParaRPr lang="en-US" altLang="zh-CN" sz="2000" dirty="0"/>
                    </a:p>
                  </a:txBody>
                  <a:tcPr/>
                </a:tc>
                <a:tc>
                  <a:txBody>
                    <a:bodyPr/>
                    <a:lstStyle/>
                    <a:p>
                      <a:pPr algn="ctr">
                        <a:buNone/>
                      </a:pPr>
                      <a:r>
                        <a:rPr lang="en-US" altLang="zh-CN" sz="2000" dirty="0" smtClean="0"/>
                        <a:t>1000</a:t>
                      </a:r>
                      <a:endParaRPr lang="en-US" altLang="zh-CN" sz="2000" dirty="0"/>
                    </a:p>
                  </a:txBody>
                  <a:tcPr/>
                </a:tc>
              </a:tr>
            </a:tbl>
          </a:graphicData>
        </a:graphic>
      </p:graphicFrame>
      <p:graphicFrame>
        <p:nvGraphicFramePr>
          <p:cNvPr id="5" name="表格 4"/>
          <p:cNvGraphicFramePr/>
          <p:nvPr>
            <p:extLst>
              <p:ext uri="{D42A27DB-BD31-4B8C-83A1-F6EECF244321}">
                <p14:modId xmlns:p14="http://schemas.microsoft.com/office/powerpoint/2010/main" val="24329228"/>
              </p:ext>
            </p:extLst>
          </p:nvPr>
        </p:nvGraphicFramePr>
        <p:xfrm>
          <a:off x="8197543" y="1745520"/>
          <a:ext cx="3366317" cy="792480"/>
        </p:xfrm>
        <a:graphic>
          <a:graphicData uri="http://schemas.openxmlformats.org/drawingml/2006/table">
            <a:tbl>
              <a:tblPr firstRow="1" bandRow="1">
                <a:tableStyleId>{5C22544A-7EE6-4342-B048-85BDC9FD1C3A}</a:tableStyleId>
              </a:tblPr>
              <a:tblGrid>
                <a:gridCol w="911252"/>
                <a:gridCol w="854298"/>
                <a:gridCol w="808736"/>
                <a:gridCol w="792031"/>
              </a:tblGrid>
              <a:tr h="313205">
                <a:tc>
                  <a:txBody>
                    <a:bodyPr/>
                    <a:lstStyle/>
                    <a:p>
                      <a:pPr algn="ctr">
                        <a:buNone/>
                      </a:pPr>
                      <a:r>
                        <a:rPr lang="en-US" altLang="zh-CN" sz="2000" dirty="0" smtClean="0"/>
                        <a:t>1110</a:t>
                      </a:r>
                      <a:endParaRPr lang="en-US" altLang="zh-CN" sz="2000" dirty="0"/>
                    </a:p>
                  </a:txBody>
                  <a:tcPr/>
                </a:tc>
                <a:tc>
                  <a:txBody>
                    <a:bodyPr/>
                    <a:lstStyle/>
                    <a:p>
                      <a:pPr algn="ctr">
                        <a:buNone/>
                      </a:pPr>
                      <a:r>
                        <a:rPr lang="en-US" altLang="zh-CN" sz="2000" dirty="0" smtClean="0"/>
                        <a:t>0110</a:t>
                      </a:r>
                      <a:endParaRPr lang="en-US" altLang="zh-CN" sz="2000" dirty="0"/>
                    </a:p>
                  </a:txBody>
                  <a:tcPr/>
                </a:tc>
                <a:tc>
                  <a:txBody>
                    <a:bodyPr/>
                    <a:lstStyle/>
                    <a:p>
                      <a:pPr algn="ctr">
                        <a:buNone/>
                      </a:pPr>
                      <a:r>
                        <a:rPr lang="en-US" altLang="zh-CN" sz="2000" dirty="0" smtClean="0"/>
                        <a:t>0111</a:t>
                      </a:r>
                      <a:endParaRPr lang="en-US" altLang="zh-CN" sz="2000" dirty="0"/>
                    </a:p>
                  </a:txBody>
                  <a:tcPr/>
                </a:tc>
                <a:tc>
                  <a:txBody>
                    <a:bodyPr/>
                    <a:lstStyle/>
                    <a:p>
                      <a:pPr algn="ctr">
                        <a:buNone/>
                      </a:pPr>
                      <a:r>
                        <a:rPr lang="en-US" altLang="zh-CN" sz="2000" dirty="0" smtClean="0"/>
                        <a:t>0011</a:t>
                      </a:r>
                      <a:endParaRPr lang="en-US" altLang="zh-CN" sz="2000" dirty="0"/>
                    </a:p>
                  </a:txBody>
                  <a:tcPr/>
                </a:tc>
              </a:tr>
              <a:tr h="326256">
                <a:tc>
                  <a:txBody>
                    <a:bodyPr/>
                    <a:lstStyle/>
                    <a:p>
                      <a:pPr algn="ctr">
                        <a:buNone/>
                      </a:pPr>
                      <a:r>
                        <a:rPr lang="en-US" altLang="zh-CN" sz="2000" dirty="0" smtClean="0"/>
                        <a:t>E</a:t>
                      </a:r>
                      <a:endParaRPr lang="en-US" altLang="zh-CN" sz="2000" dirty="0"/>
                    </a:p>
                  </a:txBody>
                  <a:tcPr/>
                </a:tc>
                <a:tc>
                  <a:txBody>
                    <a:bodyPr/>
                    <a:lstStyle/>
                    <a:p>
                      <a:pPr algn="ctr">
                        <a:buNone/>
                      </a:pPr>
                      <a:r>
                        <a:rPr lang="en-US" altLang="zh-CN" sz="2000" dirty="0" smtClean="0"/>
                        <a:t>6</a:t>
                      </a:r>
                      <a:endParaRPr lang="en-US" altLang="zh-CN" sz="2000" dirty="0"/>
                    </a:p>
                  </a:txBody>
                  <a:tcPr/>
                </a:tc>
                <a:tc>
                  <a:txBody>
                    <a:bodyPr/>
                    <a:lstStyle/>
                    <a:p>
                      <a:pPr algn="ctr">
                        <a:buNone/>
                      </a:pPr>
                      <a:r>
                        <a:rPr lang="en-US" altLang="zh-CN" sz="2000" dirty="0" smtClean="0"/>
                        <a:t>7</a:t>
                      </a:r>
                      <a:endParaRPr lang="en-US" altLang="zh-CN" sz="2000" dirty="0"/>
                    </a:p>
                  </a:txBody>
                  <a:tcPr/>
                </a:tc>
                <a:tc>
                  <a:txBody>
                    <a:bodyPr/>
                    <a:lstStyle/>
                    <a:p>
                      <a:pPr algn="ctr">
                        <a:buNone/>
                      </a:pPr>
                      <a:r>
                        <a:rPr lang="en-US" altLang="zh-CN" sz="2000" dirty="0" smtClean="0"/>
                        <a:t>3</a:t>
                      </a:r>
                      <a:endParaRPr lang="en-US" altLang="zh-CN" sz="2000" dirty="0"/>
                    </a:p>
                  </a:txBody>
                  <a:tcPr/>
                </a:tc>
              </a:tr>
            </a:tbl>
          </a:graphicData>
        </a:graphic>
      </p:graphicFrame>
      <p:graphicFrame>
        <p:nvGraphicFramePr>
          <p:cNvPr id="6" name="表格 5"/>
          <p:cNvGraphicFramePr/>
          <p:nvPr>
            <p:extLst>
              <p:ext uri="{D42A27DB-BD31-4B8C-83A1-F6EECF244321}">
                <p14:modId xmlns:p14="http://schemas.microsoft.com/office/powerpoint/2010/main" val="486535485"/>
              </p:ext>
            </p:extLst>
          </p:nvPr>
        </p:nvGraphicFramePr>
        <p:xfrm>
          <a:off x="8197543" y="2689340"/>
          <a:ext cx="2801856" cy="457200"/>
        </p:xfrm>
        <a:graphic>
          <a:graphicData uri="http://schemas.openxmlformats.org/drawingml/2006/table">
            <a:tbl>
              <a:tblPr firstRow="1" bandRow="1">
                <a:tableStyleId>{5C22544A-7EE6-4342-B048-85BDC9FD1C3A}</a:tableStyleId>
              </a:tblPr>
              <a:tblGrid>
                <a:gridCol w="2801856"/>
              </a:tblGrid>
              <a:tr h="396240">
                <a:tc>
                  <a:txBody>
                    <a:bodyPr/>
                    <a:lstStyle/>
                    <a:p>
                      <a:pPr>
                        <a:buNone/>
                      </a:pPr>
                      <a:r>
                        <a:rPr lang="en-US" altLang="zh-CN" sz="2400" dirty="0" smtClean="0">
                          <a:solidFill>
                            <a:schemeClr val="bg1"/>
                          </a:solidFill>
                          <a:uFillTx/>
                          <a:ea typeface="宋体" panose="02010600030101010101" pitchFamily="2" charset="-122"/>
                          <a:sym typeface="+mn-ea"/>
                        </a:rPr>
                        <a:t>3*16+10=58</a:t>
                      </a:r>
                    </a:p>
                  </a:txBody>
                  <a:tcPr/>
                </a:tc>
              </a:tr>
            </a:tbl>
          </a:graphicData>
        </a:graphic>
      </p:graphicFrame>
      <p:pic>
        <p:nvPicPr>
          <p:cNvPr id="7" name="图片 6"/>
          <p:cNvPicPr>
            <a:picLocks noChangeAspect="1"/>
          </p:cNvPicPr>
          <p:nvPr/>
        </p:nvPicPr>
        <p:blipFill>
          <a:blip r:embed="rId2"/>
          <a:stretch>
            <a:fillRect/>
          </a:stretch>
        </p:blipFill>
        <p:spPr>
          <a:xfrm>
            <a:off x="4308048" y="3404239"/>
            <a:ext cx="2057131" cy="1271456"/>
          </a:xfrm>
          <a:prstGeom prst="rect">
            <a:avLst/>
          </a:prstGeom>
        </p:spPr>
      </p:pic>
      <p:pic>
        <p:nvPicPr>
          <p:cNvPr id="8" name="图片 7"/>
          <p:cNvPicPr>
            <a:picLocks noChangeAspect="1"/>
          </p:cNvPicPr>
          <p:nvPr/>
        </p:nvPicPr>
        <p:blipFill>
          <a:blip r:embed="rId3"/>
          <a:stretch>
            <a:fillRect/>
          </a:stretch>
        </p:blipFill>
        <p:spPr>
          <a:xfrm>
            <a:off x="4336330" y="4710591"/>
            <a:ext cx="1781764" cy="1856994"/>
          </a:xfrm>
          <a:prstGeom prst="rect">
            <a:avLst/>
          </a:prstGeom>
        </p:spPr>
      </p:pic>
      <p:grpSp>
        <p:nvGrpSpPr>
          <p:cNvPr id="2" name="组合 1"/>
          <p:cNvGrpSpPr/>
          <p:nvPr/>
        </p:nvGrpSpPr>
        <p:grpSpPr>
          <a:xfrm>
            <a:off x="7814794" y="3567112"/>
            <a:ext cx="3152775" cy="1400175"/>
            <a:chOff x="7814794" y="3567112"/>
            <a:chExt cx="3152775" cy="1400175"/>
          </a:xfrm>
        </p:grpSpPr>
        <p:pic>
          <p:nvPicPr>
            <p:cNvPr id="10" name="图片 9"/>
            <p:cNvPicPr>
              <a:picLocks noChangeAspect="1"/>
            </p:cNvPicPr>
            <p:nvPr/>
          </p:nvPicPr>
          <p:blipFill>
            <a:blip r:embed="rId4"/>
            <a:stretch>
              <a:fillRect/>
            </a:stretch>
          </p:blipFill>
          <p:spPr>
            <a:xfrm>
              <a:off x="7814794" y="3567112"/>
              <a:ext cx="3152775" cy="1400175"/>
            </a:xfrm>
            <a:prstGeom prst="rect">
              <a:avLst/>
            </a:prstGeom>
          </p:spPr>
        </p:pic>
        <p:cxnSp>
          <p:nvCxnSpPr>
            <p:cNvPr id="12" name="肘形连接符 11"/>
            <p:cNvCxnSpPr/>
            <p:nvPr/>
          </p:nvCxnSpPr>
          <p:spPr bwMode="auto">
            <a:xfrm rot="5400000" flipH="1" flipV="1">
              <a:off x="9106488" y="3857134"/>
              <a:ext cx="856170" cy="780953"/>
            </a:xfrm>
            <a:prstGeom prst="bentConnector3">
              <a:avLst>
                <a:gd name="adj1" fmla="val 4387"/>
              </a:avLst>
            </a:prstGeom>
            <a:solidFill>
              <a:schemeClr val="accent1"/>
            </a:solidFill>
            <a:ln w="38100" cap="flat" cmpd="sng" algn="ctr">
              <a:solidFill>
                <a:srgbClr val="FF0000"/>
              </a:solidFill>
              <a:prstDash val="solid"/>
              <a:round/>
              <a:headEnd type="none" w="med" len="med"/>
              <a:tailEnd type="triangle"/>
            </a:ln>
          </p:spPr>
        </p:cxnSp>
      </p:grpSp>
    </p:spTree>
    <p:extLst>
      <p:ext uri="{BB962C8B-B14F-4D97-AF65-F5344CB8AC3E}">
        <p14:creationId xmlns:p14="http://schemas.microsoft.com/office/powerpoint/2010/main" val="23419510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37" name="Rectangle 4"/>
          <p:cNvSpPr txBox="1">
            <a:spLocks noChangeArrowheads="1"/>
          </p:cNvSpPr>
          <p:nvPr/>
        </p:nvSpPr>
        <p:spPr bwMode="auto">
          <a:xfrm>
            <a:off x="1386840" y="1166177"/>
            <a:ext cx="925068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133350" eaLnBrk="1" hangingPunct="1">
              <a:buNone/>
            </a:pPr>
            <a:r>
              <a:rPr lang="zh-CN" altLang="en-US" sz="2800" dirty="0" smtClean="0">
                <a:sym typeface="+mn-ea"/>
              </a:rPr>
              <a:t>课后习题 </a:t>
            </a:r>
            <a:r>
              <a:rPr lang="en-US" altLang="zh-CN" sz="2800" dirty="0" smtClean="0">
                <a:sym typeface="+mn-ea"/>
              </a:rPr>
              <a:t>(</a:t>
            </a:r>
            <a:r>
              <a:rPr lang="zh-CN" altLang="en-US" sz="2800" dirty="0" smtClean="0">
                <a:sym typeface="+mn-ea"/>
              </a:rPr>
              <a:t>没有选过</a:t>
            </a:r>
            <a:r>
              <a:rPr lang="zh-CN" altLang="en-US" sz="2800" dirty="0">
                <a:sym typeface="+mn-ea"/>
              </a:rPr>
              <a:t>计</a:t>
            </a:r>
            <a:r>
              <a:rPr lang="zh-CN" altLang="en-US" sz="2800" dirty="0" smtClean="0">
                <a:sym typeface="+mn-ea"/>
              </a:rPr>
              <a:t>系</a:t>
            </a:r>
            <a:r>
              <a:rPr lang="en-US" altLang="zh-CN" sz="2800" dirty="0" smtClean="0">
                <a:sym typeface="+mn-ea"/>
              </a:rPr>
              <a:t>1</a:t>
            </a:r>
            <a:r>
              <a:rPr lang="zh-CN" altLang="en-US" sz="2800" dirty="0" smtClean="0">
                <a:sym typeface="+mn-ea"/>
              </a:rPr>
              <a:t>的同学一定要做）：</a:t>
            </a:r>
            <a:endParaRPr lang="en-US" altLang="zh-CN" sz="2800" dirty="0" smtClean="0">
              <a:sym typeface="+mn-ea"/>
            </a:endParaRPr>
          </a:p>
          <a:p>
            <a:pPr marL="0" indent="-133350" eaLnBrk="1" hangingPunct="1">
              <a:buNone/>
            </a:pPr>
            <a:endParaRPr lang="en-US" altLang="zh-CN" sz="2800" dirty="0" smtClean="0">
              <a:sym typeface="+mn-ea"/>
            </a:endParaRPr>
          </a:p>
          <a:p>
            <a:pPr marL="0" indent="-133350" eaLnBrk="1" hangingPunct="1">
              <a:buNone/>
            </a:pPr>
            <a:r>
              <a:rPr lang="en-US" altLang="zh-CN" sz="2800" dirty="0" smtClean="0">
                <a:sym typeface="+mn-ea"/>
              </a:rPr>
              <a:t>P. 26</a:t>
            </a:r>
          </a:p>
          <a:p>
            <a:pPr marL="0" indent="-133350" eaLnBrk="1" hangingPunct="1">
              <a:buNone/>
            </a:pPr>
            <a:endParaRPr lang="en-US" altLang="zh-CN" sz="2800" dirty="0">
              <a:sym typeface="+mn-ea"/>
            </a:endParaRPr>
          </a:p>
          <a:p>
            <a:pPr marL="0" indent="-133350" eaLnBrk="1" hangingPunct="1">
              <a:buNone/>
            </a:pPr>
            <a:r>
              <a:rPr lang="zh-CN" altLang="en-US" sz="2800" dirty="0" smtClean="0">
                <a:sym typeface="+mn-ea"/>
              </a:rPr>
              <a:t>练习题</a:t>
            </a:r>
            <a:r>
              <a:rPr lang="en-US" altLang="zh-CN" sz="2800" dirty="0" smtClean="0">
                <a:sym typeface="+mn-ea"/>
              </a:rPr>
              <a:t>2.1</a:t>
            </a:r>
          </a:p>
          <a:p>
            <a:pPr marL="0" indent="-133350" eaLnBrk="1" hangingPunct="1">
              <a:buNone/>
            </a:pPr>
            <a:r>
              <a:rPr lang="zh-CN" altLang="en-US" sz="2800" dirty="0" smtClean="0">
                <a:sym typeface="+mn-ea"/>
              </a:rPr>
              <a:t>练习题</a:t>
            </a:r>
            <a:r>
              <a:rPr lang="en-US" altLang="zh-CN" sz="2800" dirty="0" smtClean="0">
                <a:sym typeface="+mn-ea"/>
              </a:rPr>
              <a:t>2.2</a:t>
            </a:r>
          </a:p>
          <a:p>
            <a:pPr marL="0" indent="-133350" eaLnBrk="1" hangingPunct="1">
              <a:buNone/>
            </a:pPr>
            <a:r>
              <a:rPr lang="zh-CN" altLang="en-US" sz="2800" dirty="0" smtClean="0">
                <a:sym typeface="+mn-ea"/>
              </a:rPr>
              <a:t>练习题</a:t>
            </a:r>
            <a:r>
              <a:rPr lang="en-US" altLang="zh-CN" sz="2800" dirty="0" smtClean="0">
                <a:sym typeface="+mn-ea"/>
              </a:rPr>
              <a:t>2.3</a:t>
            </a:r>
          </a:p>
          <a:p>
            <a:pPr marL="0" indent="-133350" eaLnBrk="1" hangingPunct="1">
              <a:buNone/>
            </a:pPr>
            <a:r>
              <a:rPr lang="zh-CN" altLang="en-US" sz="2800" dirty="0" smtClean="0">
                <a:sym typeface="+mn-ea"/>
              </a:rPr>
              <a:t>练习题</a:t>
            </a:r>
            <a:r>
              <a:rPr lang="en-US" altLang="zh-CN" sz="2800" dirty="0" smtClean="0">
                <a:sym typeface="+mn-ea"/>
              </a:rPr>
              <a:t>2.4</a:t>
            </a:r>
          </a:p>
          <a:p>
            <a:pPr marL="1181100" lvl="3" eaLnBrk="1" hangingPunct="1">
              <a:buFont typeface="Arial" panose="020B0604020202020204" pitchFamily="34" charset="0"/>
              <a:buNone/>
            </a:pPr>
            <a:endParaRPr lang="en-US" dirty="0"/>
          </a:p>
        </p:txBody>
      </p:sp>
      <p:sp>
        <p:nvSpPr>
          <p:cNvPr id="2" name="文本框 1"/>
          <p:cNvSpPr txBox="1"/>
          <p:nvPr/>
        </p:nvSpPr>
        <p:spPr>
          <a:xfrm>
            <a:off x="3709035" y="5301148"/>
            <a:ext cx="2972289" cy="523220"/>
          </a:xfrm>
          <a:prstGeom prst="rect">
            <a:avLst/>
          </a:prstGeom>
          <a:solidFill>
            <a:srgbClr val="FFC000"/>
          </a:solidFill>
        </p:spPr>
        <p:txBody>
          <a:bodyPr wrap="none" rtlCol="0">
            <a:spAutoFit/>
          </a:bodyPr>
          <a:lstStyle/>
          <a:p>
            <a:r>
              <a:rPr lang="zh-CN" altLang="en-US" sz="2800" dirty="0" smtClean="0"/>
              <a:t>练习题答案： </a:t>
            </a:r>
            <a:r>
              <a:rPr lang="en-US" altLang="zh-CN" sz="2800" dirty="0" smtClean="0"/>
              <a:t>P97</a:t>
            </a:r>
            <a:endParaRPr lang="zh-CN" altLang="en-US" sz="2800" dirty="0"/>
          </a:p>
        </p:txBody>
      </p:sp>
    </p:spTree>
    <p:extLst>
      <p:ext uri="{BB962C8B-B14F-4D97-AF65-F5344CB8AC3E}">
        <p14:creationId xmlns:p14="http://schemas.microsoft.com/office/powerpoint/2010/main" val="233061506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b="1" kern="1200" dirty="0">
                          <a:solidFill>
                            <a:schemeClr val="bg1"/>
                          </a:solidFill>
                          <a:latin typeface="+mn-lt"/>
                          <a:ea typeface="宋体" panose="02010600030101010101" pitchFamily="2" charset="-122"/>
                          <a:cs typeface="+mn-cs"/>
                        </a:rPr>
                        <a:t>2.1.2  </a:t>
                      </a:r>
                      <a:r>
                        <a:rPr lang="zh-CN" altLang="en-US" sz="2400" b="1" kern="1200" dirty="0" smtClean="0">
                          <a:solidFill>
                            <a:schemeClr val="bg1"/>
                          </a:solidFill>
                          <a:latin typeface="+mn-lt"/>
                          <a:ea typeface="宋体" panose="02010600030101010101" pitchFamily="2" charset="-122"/>
                          <a:cs typeface="+mn-cs"/>
                        </a:rPr>
                        <a:t>字</a:t>
                      </a:r>
                      <a:r>
                        <a:rPr lang="zh-CN" altLang="zh-CN" sz="2400" dirty="0" smtClean="0">
                          <a:solidFill>
                            <a:schemeClr val="bg1"/>
                          </a:solidFill>
                          <a:ea typeface="宋体" panose="02010600030101010101" pitchFamily="2" charset="-122"/>
                        </a:rPr>
                        <a:t>数据大小</a:t>
                      </a:r>
                      <a:endParaRPr lang="zh-CN" altLang="zh-CN" sz="2400" dirty="0">
                        <a:solidFill>
                          <a:schemeClr val="bg1"/>
                        </a:solidFill>
                        <a:ea typeface="宋体" panose="02010600030101010101" pitchFamily="2" charset="-122"/>
                      </a:endParaRPr>
                    </a:p>
                  </a:txBody>
                  <a:tcPr>
                    <a:solidFill>
                      <a:srgbClr val="52B6B1"/>
                    </a:solidFill>
                  </a:tcPr>
                </a:tc>
              </a:tr>
            </a:tbl>
          </a:graphicData>
        </a:graphic>
      </p:graphicFrame>
      <p:sp>
        <p:nvSpPr>
          <p:cNvPr id="4" name="文本框 3"/>
          <p:cNvSpPr txBox="1"/>
          <p:nvPr/>
        </p:nvSpPr>
        <p:spPr>
          <a:xfrm>
            <a:off x="1373505" y="1048385"/>
            <a:ext cx="1734185" cy="460375"/>
          </a:xfrm>
          <a:prstGeom prst="rect">
            <a:avLst/>
          </a:prstGeom>
          <a:noFill/>
        </p:spPr>
        <p:txBody>
          <a:bodyPr wrap="none" rtlCol="0" anchor="t">
            <a:spAutoFit/>
          </a:bodyPr>
          <a:lstStyle/>
          <a:p>
            <a:r>
              <a:rPr lang="zh-CN" altLang="en-US" sz="2400" dirty="0" smtClean="0">
                <a:sym typeface="+mn-ea"/>
              </a:rPr>
              <a:t>字（</a:t>
            </a:r>
            <a:r>
              <a:rPr lang="en-US" altLang="zh-CN" sz="2400" dirty="0" smtClean="0">
                <a:sym typeface="+mn-ea"/>
              </a:rPr>
              <a:t>word</a:t>
            </a:r>
            <a:r>
              <a:rPr lang="zh-CN" altLang="en-US" sz="2400" dirty="0" smtClean="0">
                <a:sym typeface="+mn-ea"/>
              </a:rPr>
              <a:t>）</a:t>
            </a:r>
            <a:endParaRPr lang="zh-CN" altLang="en-US" sz="2400" dirty="0"/>
          </a:p>
        </p:txBody>
      </p:sp>
      <p:sp>
        <p:nvSpPr>
          <p:cNvPr id="14" name="文本框 13"/>
          <p:cNvSpPr txBox="1"/>
          <p:nvPr/>
        </p:nvSpPr>
        <p:spPr>
          <a:xfrm>
            <a:off x="1373505" y="1508760"/>
            <a:ext cx="5894070" cy="3416320"/>
          </a:xfrm>
          <a:prstGeom prst="rect">
            <a:avLst/>
          </a:prstGeom>
          <a:noFill/>
        </p:spPr>
        <p:txBody>
          <a:bodyPr wrap="square" rtlCol="0">
            <a:spAutoFit/>
          </a:bodyPr>
          <a:lstStyle/>
          <a:p>
            <a:pPr marL="0" lvl="2" indent="0">
              <a:buFont typeface="Wingdings" panose="05000000000000000000" charset="0"/>
              <a:buChar char=""/>
            </a:pPr>
            <a:r>
              <a:rPr lang="zh-CN" altLang="en-US" sz="2400" dirty="0" smtClean="0">
                <a:sym typeface="+mn-ea"/>
              </a:rPr>
              <a:t>每种结构的计算机都有固定长的二进制位作为一个字，用于指明</a:t>
            </a:r>
            <a:r>
              <a:rPr lang="zh-CN" altLang="en-US" sz="2400" dirty="0">
                <a:solidFill>
                  <a:srgbClr val="FF0000"/>
                </a:solidFill>
                <a:sym typeface="+mn-ea"/>
              </a:rPr>
              <a:t>整数</a:t>
            </a:r>
            <a:r>
              <a:rPr lang="zh-CN" altLang="en-US" sz="2400" dirty="0" smtClean="0">
                <a:sym typeface="+mn-ea"/>
              </a:rPr>
              <a:t>和</a:t>
            </a:r>
            <a:r>
              <a:rPr lang="zh-CN" altLang="en-US" sz="2400" dirty="0" smtClean="0">
                <a:solidFill>
                  <a:srgbClr val="FF0000"/>
                </a:solidFill>
                <a:sym typeface="+mn-ea"/>
              </a:rPr>
              <a:t>指针数据</a:t>
            </a:r>
            <a:r>
              <a:rPr lang="zh-CN" altLang="en-US" sz="2400" dirty="0" smtClean="0">
                <a:sym typeface="+mn-ea"/>
              </a:rPr>
              <a:t>的标称大小（</a:t>
            </a:r>
            <a:r>
              <a:rPr lang="en-US" altLang="zh-CN" sz="2400" dirty="0" smtClean="0">
                <a:sym typeface="+mn-ea"/>
              </a:rPr>
              <a:t>normal size</a:t>
            </a:r>
            <a:r>
              <a:rPr lang="zh-CN" altLang="en-US" sz="2400" dirty="0" smtClean="0">
                <a:sym typeface="+mn-ea"/>
              </a:rPr>
              <a:t>）。属于硬件概念，常见的有</a:t>
            </a:r>
            <a:r>
              <a:rPr lang="en-US" altLang="zh-CN" sz="2400" dirty="0" smtClean="0">
                <a:solidFill>
                  <a:srgbClr val="FF0000"/>
                </a:solidFill>
                <a:sym typeface="+mn-ea"/>
              </a:rPr>
              <a:t>32</a:t>
            </a:r>
            <a:r>
              <a:rPr lang="zh-CN" altLang="en-US" sz="2400" dirty="0" smtClean="0">
                <a:solidFill>
                  <a:srgbClr val="FF0000"/>
                </a:solidFill>
                <a:sym typeface="+mn-ea"/>
              </a:rPr>
              <a:t>位</a:t>
            </a:r>
            <a:r>
              <a:rPr lang="zh-CN" altLang="en-US" sz="2400" dirty="0" smtClean="0">
                <a:sym typeface="+mn-ea"/>
              </a:rPr>
              <a:t>和</a:t>
            </a:r>
            <a:r>
              <a:rPr lang="en-US" altLang="zh-CN" sz="2400" dirty="0" smtClean="0">
                <a:solidFill>
                  <a:srgbClr val="FF0000"/>
                </a:solidFill>
                <a:sym typeface="+mn-ea"/>
              </a:rPr>
              <a:t>64</a:t>
            </a:r>
            <a:r>
              <a:rPr lang="zh-CN" altLang="en-US" sz="2400" dirty="0" smtClean="0">
                <a:solidFill>
                  <a:srgbClr val="FF0000"/>
                </a:solidFill>
                <a:sym typeface="+mn-ea"/>
              </a:rPr>
              <a:t>位</a:t>
            </a:r>
            <a:r>
              <a:rPr lang="zh-CN" altLang="en-US" sz="2400" dirty="0" smtClean="0">
                <a:sym typeface="+mn-ea"/>
              </a:rPr>
              <a:t>字长两种。</a:t>
            </a:r>
          </a:p>
          <a:p>
            <a:pPr marL="0" lvl="2" indent="0">
              <a:buFont typeface="Wingdings" panose="05000000000000000000" charset="0"/>
              <a:buNone/>
            </a:pPr>
            <a:endParaRPr lang="zh-CN" altLang="en-US" sz="2400" dirty="0" smtClean="0">
              <a:sym typeface="+mn-ea"/>
            </a:endParaRPr>
          </a:p>
          <a:p>
            <a:pPr marL="0" lvl="2" indent="-285750">
              <a:buFont typeface="Wingdings" panose="05000000000000000000" charset="0"/>
              <a:buChar char=""/>
            </a:pPr>
            <a:r>
              <a:rPr lang="en-US" altLang="zh-CN" sz="2400" dirty="0" smtClean="0">
                <a:sym typeface="+mn-ea"/>
              </a:rPr>
              <a:t>C</a:t>
            </a:r>
            <a:r>
              <a:rPr lang="zh-CN" altLang="en-US" sz="2400" dirty="0" smtClean="0">
                <a:sym typeface="+mn-ea"/>
              </a:rPr>
              <a:t>语言数据大小在两种机器上略有不同。</a:t>
            </a:r>
            <a:endParaRPr lang="en-US" altLang="zh-CN" sz="2400" dirty="0" smtClean="0"/>
          </a:p>
          <a:p>
            <a:pPr marL="0" lvl="2" indent="0">
              <a:buFont typeface="Wingdings" panose="05000000000000000000" charset="0"/>
              <a:buNone/>
            </a:pPr>
            <a:endParaRPr lang="zh-CN" altLang="en-US" sz="2400" dirty="0" smtClean="0">
              <a:sym typeface="+mn-ea"/>
            </a:endParaRPr>
          </a:p>
          <a:p>
            <a:pPr marL="285750" indent="-285750">
              <a:buFont typeface="Wingdings" panose="05000000000000000000" charset="0"/>
              <a:buChar char=""/>
            </a:pPr>
            <a:r>
              <a:rPr lang="zh-CN" altLang="en-US" sz="2400" dirty="0">
                <a:latin typeface="+mn-ea"/>
              </a:rPr>
              <a:t>数据类型</a:t>
            </a:r>
            <a:r>
              <a:rPr lang="en-US" altLang="zh-CN" sz="2400" dirty="0">
                <a:latin typeface="+mn-ea"/>
              </a:rPr>
              <a:t>int32_t</a:t>
            </a:r>
            <a:r>
              <a:rPr lang="zh-CN" altLang="en-US" sz="2400" dirty="0">
                <a:latin typeface="+mn-ea"/>
              </a:rPr>
              <a:t>和</a:t>
            </a:r>
            <a:r>
              <a:rPr lang="en-US" altLang="zh-CN" sz="2400" dirty="0">
                <a:latin typeface="+mn-ea"/>
              </a:rPr>
              <a:t>int64_t</a:t>
            </a:r>
            <a:r>
              <a:rPr lang="zh-CN" altLang="en-US" sz="2400" dirty="0">
                <a:latin typeface="+mn-ea"/>
              </a:rPr>
              <a:t>，分别为</a:t>
            </a:r>
            <a:r>
              <a:rPr lang="en-US" altLang="zh-CN" sz="2400" dirty="0">
                <a:latin typeface="+mn-ea"/>
              </a:rPr>
              <a:t>4</a:t>
            </a:r>
            <a:r>
              <a:rPr lang="zh-CN" altLang="en-US" sz="2400" dirty="0">
                <a:latin typeface="+mn-ea"/>
              </a:rPr>
              <a:t>个字节和</a:t>
            </a:r>
            <a:r>
              <a:rPr lang="en-US" altLang="zh-CN" sz="2400" dirty="0">
                <a:latin typeface="+mn-ea"/>
              </a:rPr>
              <a:t>8</a:t>
            </a:r>
            <a:r>
              <a:rPr lang="zh-CN" altLang="en-US" sz="2400" dirty="0">
                <a:latin typeface="+mn-ea"/>
              </a:rPr>
              <a:t>个字节。</a:t>
            </a:r>
          </a:p>
        </p:txBody>
      </p:sp>
      <p:sp>
        <p:nvSpPr>
          <p:cNvPr id="15" name="椭圆形标注 14"/>
          <p:cNvSpPr/>
          <p:nvPr/>
        </p:nvSpPr>
        <p:spPr>
          <a:xfrm>
            <a:off x="6929120" y="563880"/>
            <a:ext cx="4115435" cy="1107440"/>
          </a:xfrm>
          <a:prstGeom prst="wedgeEllipseCallout">
            <a:avLst>
              <a:gd name="adj1" fmla="val -80087"/>
              <a:gd name="adj2" fmla="val 5114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6" name="文本框 15"/>
          <p:cNvSpPr txBox="1"/>
          <p:nvPr/>
        </p:nvSpPr>
        <p:spPr>
          <a:xfrm>
            <a:off x="7342505" y="656590"/>
            <a:ext cx="3288030" cy="922020"/>
          </a:xfrm>
          <a:prstGeom prst="rect">
            <a:avLst/>
          </a:prstGeom>
          <a:noFill/>
        </p:spPr>
        <p:txBody>
          <a:bodyPr wrap="square" rtlCol="0">
            <a:spAutoFit/>
          </a:bodyPr>
          <a:lstStyle/>
          <a:p>
            <a:r>
              <a:rPr lang="zh-CN" altLang="en-US"/>
              <a:t>对于一个字长为</a:t>
            </a:r>
            <a:r>
              <a:rPr lang="en-US" altLang="zh-CN"/>
              <a:t>w</a:t>
            </a:r>
            <a:r>
              <a:rPr lang="zh-CN" altLang="en-US">
                <a:ea typeface="宋体" panose="02010600030101010101" pitchFamily="2" charset="-122"/>
              </a:rPr>
              <a:t>位的机器而言，虚拟地址的范围为</a:t>
            </a:r>
            <a:r>
              <a:rPr lang="en-US" altLang="zh-CN">
                <a:ea typeface="宋体" panose="02010600030101010101" pitchFamily="2" charset="-122"/>
              </a:rPr>
              <a:t>0~2</a:t>
            </a:r>
            <a:r>
              <a:rPr lang="en-US" altLang="zh-CN" baseline="30000">
                <a:ea typeface="宋体" panose="02010600030101010101" pitchFamily="2" charset="-122"/>
              </a:rPr>
              <a:t>w </a:t>
            </a:r>
            <a:r>
              <a:rPr lang="en-US" altLang="zh-CN">
                <a:ea typeface="宋体" panose="02010600030101010101" pitchFamily="2" charset="-122"/>
              </a:rPr>
              <a:t>-1</a:t>
            </a:r>
            <a:r>
              <a:rPr lang="zh-CN" altLang="en-US">
                <a:ea typeface="宋体" panose="02010600030101010101" pitchFamily="2" charset="-122"/>
              </a:rPr>
              <a:t>，程序最多访问</a:t>
            </a:r>
            <a:r>
              <a:rPr lang="en-US" altLang="zh-CN">
                <a:ea typeface="宋体" panose="02010600030101010101" pitchFamily="2" charset="-122"/>
              </a:rPr>
              <a:t>2</a:t>
            </a:r>
            <a:r>
              <a:rPr lang="en-US" altLang="zh-CN" baseline="30000">
                <a:ea typeface="宋体" panose="02010600030101010101" pitchFamily="2" charset="-122"/>
              </a:rPr>
              <a:t>w</a:t>
            </a:r>
            <a:r>
              <a:rPr lang="zh-CN" altLang="en-US">
                <a:ea typeface="宋体" panose="02010600030101010101" pitchFamily="2" charset="-122"/>
              </a:rPr>
              <a:t>个字节。</a:t>
            </a:r>
            <a:endParaRPr lang="zh-CN" altLang="en-US" baseline="30000">
              <a:ea typeface="宋体" panose="02010600030101010101" pitchFamily="2" charset="-122"/>
            </a:endParaRPr>
          </a:p>
        </p:txBody>
      </p:sp>
      <p:graphicFrame>
        <p:nvGraphicFramePr>
          <p:cNvPr id="17" name="表格 16"/>
          <p:cNvGraphicFramePr/>
          <p:nvPr>
            <p:extLst>
              <p:ext uri="{D42A27DB-BD31-4B8C-83A1-F6EECF244321}">
                <p14:modId xmlns:p14="http://schemas.microsoft.com/office/powerpoint/2010/main" val="1766969032"/>
              </p:ext>
            </p:extLst>
          </p:nvPr>
        </p:nvGraphicFramePr>
        <p:xfrm>
          <a:off x="7267575" y="1692275"/>
          <a:ext cx="4363720" cy="4772025"/>
        </p:xfrm>
        <a:graphic>
          <a:graphicData uri="http://schemas.openxmlformats.org/drawingml/2006/table">
            <a:tbl>
              <a:tblPr firstRow="1" bandRow="1">
                <a:tableStyleId>{5C22544A-7EE6-4342-B048-85BDC9FD1C3A}</a:tableStyleId>
              </a:tblPr>
              <a:tblGrid>
                <a:gridCol w="1481606"/>
                <a:gridCol w="700254"/>
                <a:gridCol w="1090930"/>
                <a:gridCol w="1090930"/>
              </a:tblGrid>
              <a:tr h="1216025">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rPr>
                        <a:t>C Data Type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rPr>
                        <a:t>Typical 32-bit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Typical 64-bit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rPr>
                        <a:t>x86-64</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char</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short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int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long</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rgbClr val="FF0000"/>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rgbClr val="FF0000"/>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rgbClr val="FF0000"/>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float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long 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10/16</a:t>
                      </a:r>
                    </a:p>
                  </a:txBody>
                  <a:tcPr marL="50800" marR="50800" marT="50800" marB="50800" anchor="ctr" horzOverflow="overflow"/>
                </a:tc>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pointer</a:t>
                      </a:r>
                      <a:endParaRPr kumimoji="0" lang="en-US" sz="2000" b="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r>
            </a:tbl>
          </a:graphicData>
        </a:graphic>
      </p:graphicFrame>
      <p:sp>
        <p:nvSpPr>
          <p:cNvPr id="19" name="文本框 18"/>
          <p:cNvSpPr txBox="1"/>
          <p:nvPr/>
        </p:nvSpPr>
        <p:spPr>
          <a:xfrm>
            <a:off x="1666874" y="4861580"/>
            <a:ext cx="5076825" cy="1520170"/>
          </a:xfrm>
          <a:prstGeom prst="rect">
            <a:avLst/>
          </a:prstGeom>
          <a:noFill/>
        </p:spPr>
        <p:txBody>
          <a:bodyPr wrap="square" rtlCol="0" anchor="t">
            <a:noAutofit/>
          </a:bodyPr>
          <a:lstStyle/>
          <a:p>
            <a:pPr marL="0" lvl="1" algn="l"/>
            <a:r>
              <a:rPr lang="en-US" altLang="zh-CN" sz="2400" dirty="0" smtClean="0">
                <a:sym typeface="+mn-ea"/>
              </a:rPr>
              <a:t>X86</a:t>
            </a:r>
            <a:r>
              <a:rPr lang="zh-CN" altLang="en-US" sz="2400" dirty="0" smtClean="0">
                <a:sym typeface="+mn-ea"/>
              </a:rPr>
              <a:t>指令中的数据类型</a:t>
            </a:r>
          </a:p>
          <a:p>
            <a:pPr marL="0" lvl="1" algn="l"/>
            <a:endParaRPr lang="en-US" altLang="zh-CN" sz="1800" dirty="0" smtClean="0">
              <a:sym typeface="+mn-ea"/>
            </a:endParaRPr>
          </a:p>
          <a:p>
            <a:pPr marL="342900" lvl="1" indent="-342900" algn="l">
              <a:buFont typeface="Wingdings" panose="05000000000000000000" charset="0"/>
              <a:buChar char=""/>
            </a:pPr>
            <a:r>
              <a:rPr lang="zh-CN" altLang="en-US" sz="2400" dirty="0" smtClean="0">
                <a:sym typeface="+mn-ea"/>
              </a:rPr>
              <a:t>硬件架构相关</a:t>
            </a:r>
          </a:p>
          <a:p>
            <a:pPr marL="0" lvl="2" indent="-342900" algn="l">
              <a:buFont typeface="Wingdings" panose="05000000000000000000" charset="0"/>
              <a:buChar char=""/>
            </a:pPr>
            <a:r>
              <a:rPr lang="en-US" altLang="zh-CN" sz="2400" dirty="0" smtClean="0">
                <a:sym typeface="+mn-ea"/>
              </a:rPr>
              <a:t>1/2/4/8</a:t>
            </a:r>
            <a:r>
              <a:rPr lang="zh-CN" altLang="en-US" sz="2400" dirty="0" smtClean="0">
                <a:sym typeface="+mn-ea"/>
              </a:rPr>
              <a:t>字节整数，</a:t>
            </a:r>
            <a:r>
              <a:rPr lang="en-US" altLang="zh-CN" sz="2400" dirty="0" smtClean="0">
                <a:sym typeface="+mn-ea"/>
              </a:rPr>
              <a:t>4/8</a:t>
            </a:r>
            <a:r>
              <a:rPr lang="zh-CN" altLang="en-US" sz="2400" dirty="0" smtClean="0">
                <a:sym typeface="+mn-ea"/>
              </a:rPr>
              <a:t>字节浮点数</a:t>
            </a:r>
            <a:endParaRPr lang="en-US" altLang="zh-CN" sz="2400" dirty="0" smtClean="0"/>
          </a:p>
          <a:p>
            <a:pPr marL="0" lvl="1" indent="0" algn="l">
              <a:buFont typeface="Wingdings" panose="05000000000000000000" charset="0"/>
              <a:buNone/>
            </a:pPr>
            <a:endParaRPr lang="zh-CN" altLang="en-US" sz="2400" dirty="0" smtClean="0">
              <a:sym typeface="+mn-ea"/>
            </a:endParaRPr>
          </a:p>
          <a:p>
            <a:pPr marL="0" lvl="1" algn="l"/>
            <a:endParaRPr lang="en-US" altLang="zh-CN" sz="2400" dirty="0" smtClean="0"/>
          </a:p>
          <a:p>
            <a:endParaRPr lang="zh-CN" altLang="en-US" sz="2400" dirty="0"/>
          </a:p>
        </p:txBody>
      </p:sp>
    </p:spTree>
    <p:extLst>
      <p:ext uri="{BB962C8B-B14F-4D97-AF65-F5344CB8AC3E}">
        <p14:creationId xmlns:p14="http://schemas.microsoft.com/office/powerpoint/2010/main" val="27884482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down)">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down)">
                                      <p:cBhvr>
                                        <p:cTn id="32" dur="500"/>
                                        <p:tgtEl>
                                          <p:spTgt spid="19">
                                            <p:txEl>
                                              <p:pRg st="0" end="0"/>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wipe(down)">
                                      <p:cBhvr>
                                        <p:cTn id="35" dur="500"/>
                                        <p:tgtEl>
                                          <p:spTgt spid="19">
                                            <p:txEl>
                                              <p:pRg st="2" end="2"/>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wipe(down)">
                                      <p:cBhvr>
                                        <p:cTn id="38" dur="500"/>
                                        <p:tgtEl>
                                          <p:spTgt spid="1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extLst>
              <p:ext uri="{D42A27DB-BD31-4B8C-83A1-F6EECF244321}">
                <p14:modId xmlns:p14="http://schemas.microsoft.com/office/powerpoint/2010/main" val="2194845271"/>
              </p:ext>
            </p:extLst>
          </p:nvPr>
        </p:nvGraphicFramePr>
        <p:xfrm>
          <a:off x="1287463" y="464850"/>
          <a:ext cx="4264660" cy="51816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800" dirty="0">
                          <a:solidFill>
                            <a:schemeClr val="bg1"/>
                          </a:solidFill>
                        </a:rPr>
                        <a:t>2.1.3  </a:t>
                      </a:r>
                      <a:r>
                        <a:rPr lang="zh-CN" altLang="en-US" sz="2800" dirty="0">
                          <a:solidFill>
                            <a:schemeClr val="bg1"/>
                          </a:solidFill>
                          <a:ea typeface="宋体" panose="02010600030101010101" pitchFamily="2" charset="-122"/>
                        </a:rPr>
                        <a:t>寻址和字节顺序</a:t>
                      </a:r>
                    </a:p>
                  </a:txBody>
                  <a:tcPr>
                    <a:solidFill>
                      <a:srgbClr val="52B6B1"/>
                    </a:solidFill>
                  </a:tcPr>
                </a:tc>
              </a:tr>
            </a:tbl>
          </a:graphicData>
        </a:graphic>
      </p:graphicFrame>
      <p:sp>
        <p:nvSpPr>
          <p:cNvPr id="4" name="文本框 3"/>
          <p:cNvSpPr txBox="1"/>
          <p:nvPr/>
        </p:nvSpPr>
        <p:spPr>
          <a:xfrm>
            <a:off x="1400175" y="1063426"/>
            <a:ext cx="792480" cy="460375"/>
          </a:xfrm>
          <a:prstGeom prst="rect">
            <a:avLst/>
          </a:prstGeom>
          <a:noFill/>
        </p:spPr>
        <p:txBody>
          <a:bodyPr wrap="none" rtlCol="0" anchor="t">
            <a:spAutoFit/>
          </a:bodyPr>
          <a:lstStyle/>
          <a:p>
            <a:pPr marL="0" indent="0">
              <a:buFont typeface="Wingdings" panose="05000000000000000000" charset="0"/>
              <a:buNone/>
            </a:pPr>
            <a:r>
              <a:rPr lang="zh-CN" altLang="en-US" sz="2400" dirty="0"/>
              <a:t>寻址</a:t>
            </a:r>
          </a:p>
        </p:txBody>
      </p:sp>
      <p:sp>
        <p:nvSpPr>
          <p:cNvPr id="14" name="文本框 13"/>
          <p:cNvSpPr txBox="1"/>
          <p:nvPr/>
        </p:nvSpPr>
        <p:spPr>
          <a:xfrm>
            <a:off x="1287463" y="1585253"/>
            <a:ext cx="4772025" cy="830997"/>
          </a:xfrm>
          <a:prstGeom prst="rect">
            <a:avLst/>
          </a:prstGeom>
          <a:noFill/>
        </p:spPr>
        <p:txBody>
          <a:bodyPr wrap="square" rtlCol="0">
            <a:spAutoFit/>
          </a:bodyPr>
          <a:lstStyle/>
          <a:p>
            <a:pPr marL="285750" lvl="2" indent="-285750">
              <a:buSzPct val="65000"/>
              <a:buFont typeface="Wingdings" panose="05000000000000000000" charset="0"/>
              <a:buChar char=""/>
            </a:pPr>
            <a:r>
              <a:rPr lang="zh-CN" altLang="en-US" sz="2400" dirty="0">
                <a:sym typeface="+mn-ea"/>
              </a:rPr>
              <a:t>程序寻址</a:t>
            </a:r>
            <a:r>
              <a:rPr lang="en-US" altLang="zh-CN" sz="2400" dirty="0">
                <a:sym typeface="+mn-ea"/>
              </a:rPr>
              <a:t>——</a:t>
            </a:r>
            <a:r>
              <a:rPr lang="zh-CN" altLang="en-US" sz="2400" dirty="0">
                <a:sym typeface="+mn-ea"/>
              </a:rPr>
              <a:t>逻辑地址、虚地址</a:t>
            </a:r>
            <a:endParaRPr lang="zh-CN" altLang="en-US" sz="2400" dirty="0" smtClean="0">
              <a:sym typeface="+mn-ea"/>
            </a:endParaRPr>
          </a:p>
          <a:p>
            <a:pPr marL="285750" lvl="2" indent="-285750">
              <a:buSzPct val="65000"/>
              <a:buFont typeface="Wingdings" panose="05000000000000000000" charset="0"/>
              <a:buChar char=""/>
            </a:pPr>
            <a:r>
              <a:rPr lang="zh-CN" altLang="en-US" sz="2400" dirty="0">
                <a:sym typeface="+mn-ea"/>
              </a:rPr>
              <a:t>以数据的第一个字节为</a:t>
            </a:r>
            <a:r>
              <a:rPr lang="zh-CN" altLang="en-US" sz="2400" dirty="0" smtClean="0">
                <a:sym typeface="+mn-ea"/>
              </a:rPr>
              <a:t>地址</a:t>
            </a:r>
            <a:endParaRPr lang="zh-CN" altLang="en-US" sz="2400" dirty="0">
              <a:ea typeface="宋体" panose="02010600030101010101" pitchFamily="2" charset="-122"/>
            </a:endParaRPr>
          </a:p>
        </p:txBody>
      </p:sp>
      <p:sp>
        <p:nvSpPr>
          <p:cNvPr id="19" name="文本框 18"/>
          <p:cNvSpPr txBox="1"/>
          <p:nvPr/>
        </p:nvSpPr>
        <p:spPr>
          <a:xfrm>
            <a:off x="1400175" y="2560320"/>
            <a:ext cx="5038725" cy="3745230"/>
          </a:xfrm>
          <a:prstGeom prst="rect">
            <a:avLst/>
          </a:prstGeom>
          <a:noFill/>
        </p:spPr>
        <p:txBody>
          <a:bodyPr wrap="square" rtlCol="0" anchor="t">
            <a:noAutofit/>
          </a:bodyPr>
          <a:lstStyle/>
          <a:p>
            <a:pPr marL="0" lvl="1" indent="0" algn="l">
              <a:buSzPct val="60000"/>
              <a:buFont typeface="Wingdings" panose="05000000000000000000" charset="0"/>
              <a:buNone/>
            </a:pPr>
            <a:r>
              <a:rPr lang="zh-CN" altLang="en-US" sz="2400" dirty="0" smtClean="0">
                <a:ea typeface="宋体" panose="02010600030101010101" pitchFamily="2" charset="-122"/>
                <a:sym typeface="+mn-ea"/>
              </a:rPr>
              <a:t>字节顺序</a:t>
            </a:r>
          </a:p>
          <a:p>
            <a:pPr marL="285750" lvl="1" indent="-285750" algn="l">
              <a:buSzPct val="60000"/>
              <a:buFont typeface="Wingdings" panose="05000000000000000000" charset="0"/>
              <a:buChar char=""/>
            </a:pPr>
            <a:r>
              <a:rPr lang="zh-CN" altLang="en-US" sz="2400" dirty="0" smtClean="0">
                <a:solidFill>
                  <a:srgbClr val="C00000"/>
                </a:solidFill>
                <a:ea typeface="宋体" panose="02010600030101010101" pitchFamily="2" charset="-122"/>
                <a:sym typeface="+mn-ea"/>
              </a:rPr>
              <a:t>大端法</a:t>
            </a:r>
            <a:r>
              <a:rPr lang="zh-CN" altLang="en-US" sz="2400" dirty="0" smtClean="0">
                <a:ea typeface="宋体" panose="02010600030101010101" pitchFamily="2" charset="-122"/>
                <a:sym typeface="+mn-ea"/>
              </a:rPr>
              <a:t>：</a:t>
            </a:r>
            <a:r>
              <a:rPr lang="en-US" sz="2400" dirty="0">
                <a:sym typeface="+mn-ea"/>
              </a:rPr>
              <a:t> Sun, PPC Mac, Internet</a:t>
            </a:r>
            <a:endParaRPr lang="en-US" sz="2400" dirty="0"/>
          </a:p>
          <a:p>
            <a:pPr marL="285750" lvl="1" indent="-285750" algn="l">
              <a:buSzPct val="60000"/>
              <a:buFont typeface="Wingdings" panose="05000000000000000000" charset="0"/>
              <a:buChar char=""/>
            </a:pPr>
            <a:r>
              <a:rPr lang="zh-CN" altLang="en-US" sz="2400" dirty="0" smtClean="0">
                <a:solidFill>
                  <a:srgbClr val="FF0000"/>
                </a:solidFill>
                <a:ea typeface="宋体" panose="02010600030101010101" pitchFamily="2" charset="-122"/>
                <a:sym typeface="+mn-ea"/>
              </a:rPr>
              <a:t>高</a:t>
            </a:r>
            <a:r>
              <a:rPr lang="zh-CN" altLang="en-US" sz="2400" dirty="0" smtClean="0">
                <a:ea typeface="宋体" panose="02010600030101010101" pitchFamily="2" charset="-122"/>
                <a:sym typeface="+mn-ea"/>
              </a:rPr>
              <a:t>位数在</a:t>
            </a:r>
            <a:r>
              <a:rPr lang="zh-CN" altLang="en-US" sz="2400" dirty="0" smtClean="0">
                <a:solidFill>
                  <a:srgbClr val="FF0000"/>
                </a:solidFill>
                <a:ea typeface="宋体" panose="02010600030101010101" pitchFamily="2" charset="-122"/>
                <a:sym typeface="+mn-ea"/>
              </a:rPr>
              <a:t>低</a:t>
            </a:r>
            <a:r>
              <a:rPr lang="zh-CN" altLang="en-US" sz="2400" dirty="0" smtClean="0">
                <a:ea typeface="宋体" panose="02010600030101010101" pitchFamily="2" charset="-122"/>
                <a:sym typeface="+mn-ea"/>
              </a:rPr>
              <a:t>地址</a:t>
            </a:r>
          </a:p>
          <a:p>
            <a:pPr marL="285750" lvl="1" indent="-285750" algn="l">
              <a:buSzPct val="60000"/>
              <a:buFont typeface="Wingdings" panose="05000000000000000000" charset="0"/>
              <a:buChar char=""/>
            </a:pPr>
            <a:endParaRPr lang="en-US" altLang="zh-CN" sz="2400" dirty="0" smtClean="0"/>
          </a:p>
          <a:p>
            <a:pPr marL="285750" lvl="1" indent="-285750" algn="l">
              <a:buSzPct val="60000"/>
              <a:buFont typeface="Wingdings" panose="05000000000000000000" charset="0"/>
              <a:buChar char=""/>
            </a:pPr>
            <a:r>
              <a:rPr lang="zh-CN" altLang="en-US" sz="2400" dirty="0" smtClean="0">
                <a:solidFill>
                  <a:srgbClr val="C00000"/>
                </a:solidFill>
                <a:ea typeface="宋体" panose="02010600030101010101" pitchFamily="2" charset="-122"/>
              </a:rPr>
              <a:t>小端法</a:t>
            </a:r>
            <a:r>
              <a:rPr lang="zh-CN" altLang="en-US" sz="2400" dirty="0" smtClean="0">
                <a:ea typeface="宋体" panose="02010600030101010101" pitchFamily="2" charset="-122"/>
              </a:rPr>
              <a:t>：</a:t>
            </a:r>
            <a:r>
              <a:rPr lang="en-US" sz="2400" dirty="0">
                <a:sym typeface="+mn-ea"/>
              </a:rPr>
              <a:t>x86</a:t>
            </a:r>
            <a:endParaRPr lang="en-US" sz="2400" dirty="0"/>
          </a:p>
          <a:p>
            <a:pPr marL="285750" lvl="1" indent="-285750" algn="l">
              <a:buSzPct val="60000"/>
              <a:buFont typeface="Wingdings" panose="05000000000000000000" charset="0"/>
              <a:buChar char=""/>
            </a:pPr>
            <a:r>
              <a:rPr lang="zh-CN" altLang="en-US" sz="2400" dirty="0" smtClean="0">
                <a:solidFill>
                  <a:srgbClr val="FF0000"/>
                </a:solidFill>
                <a:ea typeface="宋体" panose="02010600030101010101" pitchFamily="2" charset="-122"/>
                <a:sym typeface="+mn-ea"/>
              </a:rPr>
              <a:t>高</a:t>
            </a:r>
            <a:r>
              <a:rPr lang="zh-CN" altLang="en-US" sz="2400" dirty="0" smtClean="0">
                <a:ea typeface="宋体" panose="02010600030101010101" pitchFamily="2" charset="-122"/>
                <a:sym typeface="+mn-ea"/>
              </a:rPr>
              <a:t>位数在高地址</a:t>
            </a:r>
            <a:endParaRPr lang="en-US" altLang="zh-CN" sz="2400" dirty="0" smtClean="0">
              <a:ea typeface="宋体" panose="02010600030101010101" pitchFamily="2" charset="-122"/>
              <a:sym typeface="+mn-ea"/>
            </a:endParaRPr>
          </a:p>
          <a:p>
            <a:pPr marL="0" lvl="1" algn="l">
              <a:buSzPct val="60000"/>
            </a:pPr>
            <a:endParaRPr lang="zh-CN" altLang="en-US" sz="2400" dirty="0" smtClean="0">
              <a:ea typeface="宋体" panose="02010600030101010101" pitchFamily="2" charset="-122"/>
              <a:sym typeface="+mn-ea"/>
            </a:endParaRPr>
          </a:p>
          <a:p>
            <a:pPr marL="285750" lvl="1" indent="-285750" algn="l">
              <a:buSzPct val="60000"/>
              <a:buFont typeface="Wingdings" panose="05000000000000000000" charset="0"/>
              <a:buChar char=""/>
            </a:pPr>
            <a:r>
              <a:rPr lang="zh-CN" altLang="en-US" sz="2400" dirty="0" smtClean="0">
                <a:ea typeface="宋体" panose="02010600030101010101" pitchFamily="2" charset="-122"/>
                <a:sym typeface="+mn-ea"/>
              </a:rPr>
              <a:t>双端法：将处理器配置成小端或大端两种机器运行。</a:t>
            </a:r>
          </a:p>
        </p:txBody>
      </p:sp>
      <p:sp>
        <p:nvSpPr>
          <p:cNvPr id="13" name="文本框 12"/>
          <p:cNvSpPr txBox="1"/>
          <p:nvPr/>
        </p:nvSpPr>
        <p:spPr>
          <a:xfrm>
            <a:off x="5982334" y="693450"/>
            <a:ext cx="5885815" cy="1200329"/>
          </a:xfrm>
          <a:prstGeom prst="rect">
            <a:avLst/>
          </a:prstGeom>
          <a:noFill/>
        </p:spPr>
        <p:txBody>
          <a:bodyPr wrap="square" rtlCol="0">
            <a:spAutoFit/>
          </a:bodyPr>
          <a:lstStyle/>
          <a:p>
            <a:r>
              <a:rPr lang="zh-CN" altLang="en-US" sz="2400" dirty="0" smtClean="0">
                <a:ea typeface="宋体" panose="02010600030101010101" pitchFamily="2" charset="-122"/>
                <a:sym typeface="+mn-ea"/>
              </a:rPr>
              <a:t>变量</a:t>
            </a:r>
            <a:r>
              <a:rPr lang="en-US" altLang="zh-CN" sz="2400" dirty="0" smtClean="0">
                <a:ea typeface="宋体" panose="02010600030101010101" pitchFamily="2" charset="-122"/>
                <a:sym typeface="+mn-ea"/>
              </a:rPr>
              <a:t>x</a:t>
            </a:r>
            <a:r>
              <a:rPr lang="zh-CN" altLang="en-US" sz="2400" dirty="0" smtClean="0">
                <a:ea typeface="宋体" panose="02010600030101010101" pitchFamily="2" charset="-122"/>
                <a:sym typeface="+mn-ea"/>
              </a:rPr>
              <a:t>的值为</a:t>
            </a:r>
            <a:r>
              <a:rPr lang="en-US" sz="2400" dirty="0" smtClean="0">
                <a:sym typeface="+mn-ea"/>
              </a:rPr>
              <a:t>0x 01 23 45 67</a:t>
            </a:r>
            <a:r>
              <a:rPr lang="zh-CN" altLang="en-US" sz="2400" dirty="0" smtClean="0">
                <a:ea typeface="宋体" panose="02010600030101010101" pitchFamily="2" charset="-122"/>
                <a:sym typeface="+mn-ea"/>
              </a:rPr>
              <a:t>，存储的起始地址为</a:t>
            </a:r>
            <a:r>
              <a:rPr lang="en-US" altLang="zh-CN" sz="2400" dirty="0" smtClean="0">
                <a:ea typeface="宋体" panose="02010600030101010101" pitchFamily="2" charset="-122"/>
                <a:sym typeface="+mn-ea"/>
              </a:rPr>
              <a:t>0x100</a:t>
            </a:r>
            <a:r>
              <a:rPr lang="zh-CN" altLang="en-US" sz="2400" dirty="0" smtClean="0">
                <a:ea typeface="宋体" panose="02010600030101010101" pitchFamily="2" charset="-122"/>
                <a:sym typeface="+mn-ea"/>
              </a:rPr>
              <a:t>，不同的机器类型的字节顺序如下所示：</a:t>
            </a:r>
            <a:endParaRPr lang="zh-CN" altLang="en-US" sz="2400" dirty="0"/>
          </a:p>
        </p:txBody>
      </p:sp>
      <p:graphicFrame>
        <p:nvGraphicFramePr>
          <p:cNvPr id="93" name="表格 92"/>
          <p:cNvGraphicFramePr/>
          <p:nvPr>
            <p:extLst>
              <p:ext uri="{D42A27DB-BD31-4B8C-83A1-F6EECF244321}">
                <p14:modId xmlns:p14="http://schemas.microsoft.com/office/powerpoint/2010/main" val="2284812587"/>
              </p:ext>
            </p:extLst>
          </p:nvPr>
        </p:nvGraphicFramePr>
        <p:xfrm>
          <a:off x="7482827" y="2084502"/>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大端法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94" name="Rectangle 8"/>
          <p:cNvSpPr/>
          <p:nvPr/>
        </p:nvSpPr>
        <p:spPr bwMode="auto">
          <a:xfrm>
            <a:off x="6606861" y="4523861"/>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15" name="矩形 14"/>
          <p:cNvSpPr/>
          <p:nvPr/>
        </p:nvSpPr>
        <p:spPr>
          <a:xfrm>
            <a:off x="6592275" y="4158735"/>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96" name="Rectangle 14"/>
          <p:cNvSpPr/>
          <p:nvPr/>
        </p:nvSpPr>
        <p:spPr bwMode="auto">
          <a:xfrm>
            <a:off x="6592719" y="3769719"/>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97" name="Rectangle 17"/>
          <p:cNvSpPr/>
          <p:nvPr/>
        </p:nvSpPr>
        <p:spPr bwMode="auto">
          <a:xfrm>
            <a:off x="6609216" y="3392646"/>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graphicFrame>
        <p:nvGraphicFramePr>
          <p:cNvPr id="98" name="表格 97"/>
          <p:cNvGraphicFramePr/>
          <p:nvPr>
            <p:extLst>
              <p:ext uri="{D42A27DB-BD31-4B8C-83A1-F6EECF244321}">
                <p14:modId xmlns:p14="http://schemas.microsoft.com/office/powerpoint/2010/main" val="3657585550"/>
              </p:ext>
            </p:extLst>
          </p:nvPr>
        </p:nvGraphicFramePr>
        <p:xfrm>
          <a:off x="9869380" y="2057793"/>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小端法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99" name="Rectangle 8"/>
          <p:cNvSpPr/>
          <p:nvPr/>
        </p:nvSpPr>
        <p:spPr bwMode="auto">
          <a:xfrm>
            <a:off x="8993414" y="4497152"/>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100" name="矩形 99"/>
          <p:cNvSpPr/>
          <p:nvPr/>
        </p:nvSpPr>
        <p:spPr>
          <a:xfrm>
            <a:off x="8978828" y="4132026"/>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101" name="Rectangle 14"/>
          <p:cNvSpPr/>
          <p:nvPr/>
        </p:nvSpPr>
        <p:spPr bwMode="auto">
          <a:xfrm>
            <a:off x="8979272" y="3743010"/>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102" name="Rectangle 17"/>
          <p:cNvSpPr/>
          <p:nvPr/>
        </p:nvSpPr>
        <p:spPr bwMode="auto">
          <a:xfrm>
            <a:off x="8995769" y="3365937"/>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sp>
        <p:nvSpPr>
          <p:cNvPr id="6" name="矩形 5"/>
          <p:cNvSpPr/>
          <p:nvPr/>
        </p:nvSpPr>
        <p:spPr>
          <a:xfrm>
            <a:off x="7495404" y="3365937"/>
            <a:ext cx="943202"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67</a:t>
            </a:r>
          </a:p>
        </p:txBody>
      </p:sp>
      <p:sp>
        <p:nvSpPr>
          <p:cNvPr id="7" name="矩形 6"/>
          <p:cNvSpPr/>
          <p:nvPr/>
        </p:nvSpPr>
        <p:spPr>
          <a:xfrm>
            <a:off x="7480818" y="3797720"/>
            <a:ext cx="957788"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45</a:t>
            </a:r>
          </a:p>
        </p:txBody>
      </p:sp>
      <p:sp>
        <p:nvSpPr>
          <p:cNvPr id="8" name="矩形 7"/>
          <p:cNvSpPr/>
          <p:nvPr/>
        </p:nvSpPr>
        <p:spPr>
          <a:xfrm>
            <a:off x="7480374" y="4139051"/>
            <a:ext cx="958232"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23</a:t>
            </a:r>
          </a:p>
        </p:txBody>
      </p:sp>
      <p:sp>
        <p:nvSpPr>
          <p:cNvPr id="9" name="矩形 8"/>
          <p:cNvSpPr/>
          <p:nvPr/>
        </p:nvSpPr>
        <p:spPr>
          <a:xfrm>
            <a:off x="7495404" y="4522484"/>
            <a:ext cx="943202"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01</a:t>
            </a:r>
          </a:p>
        </p:txBody>
      </p:sp>
      <p:sp>
        <p:nvSpPr>
          <p:cNvPr id="10" name="矩形 9"/>
          <p:cNvSpPr/>
          <p:nvPr/>
        </p:nvSpPr>
        <p:spPr>
          <a:xfrm>
            <a:off x="9881957" y="3342017"/>
            <a:ext cx="960214"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01</a:t>
            </a:r>
          </a:p>
        </p:txBody>
      </p:sp>
      <p:sp>
        <p:nvSpPr>
          <p:cNvPr id="11" name="矩形 10"/>
          <p:cNvSpPr/>
          <p:nvPr/>
        </p:nvSpPr>
        <p:spPr>
          <a:xfrm>
            <a:off x="9852785" y="3711349"/>
            <a:ext cx="989386"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23</a:t>
            </a:r>
          </a:p>
        </p:txBody>
      </p:sp>
      <p:sp>
        <p:nvSpPr>
          <p:cNvPr id="12" name="矩形 11"/>
          <p:cNvSpPr/>
          <p:nvPr/>
        </p:nvSpPr>
        <p:spPr>
          <a:xfrm>
            <a:off x="9852785" y="4095814"/>
            <a:ext cx="989386"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45</a:t>
            </a:r>
          </a:p>
        </p:txBody>
      </p:sp>
      <p:sp>
        <p:nvSpPr>
          <p:cNvPr id="16" name="矩形 15"/>
          <p:cNvSpPr/>
          <p:nvPr/>
        </p:nvSpPr>
        <p:spPr>
          <a:xfrm>
            <a:off x="9881957" y="4480279"/>
            <a:ext cx="960214" cy="369332"/>
          </a:xfrm>
          <a:prstGeom prst="rect">
            <a:avLst/>
          </a:prstGeom>
        </p:spPr>
        <p:txBody>
          <a:bodyPr wrap="square">
            <a:spAutoFit/>
          </a:bodyPr>
          <a:lstStyle/>
          <a:p>
            <a:pPr lvl="0" algn="ctr" eaLnBrk="1" hangingPunct="1">
              <a:buClr>
                <a:srgbClr val="990000"/>
              </a:buClr>
              <a:buSzPct val="60000"/>
              <a:tabLst>
                <a:tab pos="914400" algn="l"/>
              </a:tabLst>
            </a:pPr>
            <a:r>
              <a:rPr lang="en-US" altLang="zh-CN" dirty="0">
                <a:ea typeface="Arial Narrow" panose="020B0606020202030204" charset="0"/>
                <a:cs typeface="Calibri" panose="020F0502020204030204"/>
                <a:sym typeface="Arial Narrow" panose="020B0606020202030204" charset="0"/>
              </a:rPr>
              <a:t>67</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7" grpId="0"/>
      <p:bldP spid="8" grpId="0"/>
      <p:bldP spid="9" grpId="0"/>
      <p:bldP spid="10" grpId="0"/>
      <p:bldP spid="11" grpId="0"/>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001500" y="1404266"/>
            <a:ext cx="8705560" cy="4815535"/>
          </a:xfrm>
          <a:prstGeom prst="rect">
            <a:avLst/>
          </a:prstGeom>
        </p:spPr>
      </p:pic>
      <p:sp>
        <p:nvSpPr>
          <p:cNvPr id="3" name="标题 1"/>
          <p:cNvSpPr>
            <a:spLocks noGrp="1"/>
          </p:cNvSpPr>
          <p:nvPr>
            <p:ph type="title"/>
          </p:nvPr>
        </p:nvSpPr>
        <p:spPr>
          <a:xfrm>
            <a:off x="1263192" y="365125"/>
            <a:ext cx="10090608" cy="756665"/>
          </a:xfrm>
        </p:spPr>
        <p:txBody>
          <a:bodyPr/>
          <a:lstStyle/>
          <a:p>
            <a:r>
              <a:rPr lang="en-US" altLang="zh-CN" sz="3200" dirty="0" smtClean="0"/>
              <a:t>Make your hand dirty</a:t>
            </a:r>
            <a:endParaRPr lang="zh-CN" altLang="en-US" sz="3200" dirty="0"/>
          </a:p>
        </p:txBody>
      </p:sp>
    </p:spTree>
    <p:extLst>
      <p:ext uri="{BB962C8B-B14F-4D97-AF65-F5344CB8AC3E}">
        <p14:creationId xmlns:p14="http://schemas.microsoft.com/office/powerpoint/2010/main" val="363506369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65530" y="323656"/>
            <a:ext cx="8091626" cy="6165685"/>
          </a:xfrm>
          <a:prstGeom prst="rect">
            <a:avLst/>
          </a:prstGeom>
        </p:spPr>
      </p:pic>
    </p:spTree>
    <p:extLst>
      <p:ext uri="{BB962C8B-B14F-4D97-AF65-F5344CB8AC3E}">
        <p14:creationId xmlns:p14="http://schemas.microsoft.com/office/powerpoint/2010/main" val="386217807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65530" y="323656"/>
            <a:ext cx="8091626" cy="6165685"/>
          </a:xfrm>
          <a:prstGeom prst="rect">
            <a:avLst/>
          </a:prstGeom>
        </p:spPr>
      </p:pic>
      <p:graphicFrame>
        <p:nvGraphicFramePr>
          <p:cNvPr id="14" name="表格 13"/>
          <p:cNvGraphicFramePr/>
          <p:nvPr>
            <p:extLst>
              <p:ext uri="{D42A27DB-BD31-4B8C-83A1-F6EECF244321}">
                <p14:modId xmlns:p14="http://schemas.microsoft.com/office/powerpoint/2010/main" val="1211430892"/>
              </p:ext>
            </p:extLst>
          </p:nvPr>
        </p:nvGraphicFramePr>
        <p:xfrm>
          <a:off x="7482827" y="2084502"/>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大端法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78</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56</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34</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12</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15" name="Rectangle 8"/>
          <p:cNvSpPr/>
          <p:nvPr/>
        </p:nvSpPr>
        <p:spPr bwMode="auto">
          <a:xfrm>
            <a:off x="6606861" y="4523861"/>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16" name="矩形 15"/>
          <p:cNvSpPr/>
          <p:nvPr/>
        </p:nvSpPr>
        <p:spPr>
          <a:xfrm>
            <a:off x="6592275" y="4158735"/>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17" name="Rectangle 14"/>
          <p:cNvSpPr/>
          <p:nvPr/>
        </p:nvSpPr>
        <p:spPr bwMode="auto">
          <a:xfrm>
            <a:off x="6592719" y="3769719"/>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18" name="Rectangle 17"/>
          <p:cNvSpPr/>
          <p:nvPr/>
        </p:nvSpPr>
        <p:spPr bwMode="auto">
          <a:xfrm>
            <a:off x="6609216" y="3392646"/>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graphicFrame>
        <p:nvGraphicFramePr>
          <p:cNvPr id="19" name="表格 18"/>
          <p:cNvGraphicFramePr/>
          <p:nvPr>
            <p:extLst>
              <p:ext uri="{D42A27DB-BD31-4B8C-83A1-F6EECF244321}">
                <p14:modId xmlns:p14="http://schemas.microsoft.com/office/powerpoint/2010/main" val="173668146"/>
              </p:ext>
            </p:extLst>
          </p:nvPr>
        </p:nvGraphicFramePr>
        <p:xfrm>
          <a:off x="9869380" y="2057793"/>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小端法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12</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34</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56</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78</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20" name="Rectangle 8"/>
          <p:cNvSpPr/>
          <p:nvPr/>
        </p:nvSpPr>
        <p:spPr bwMode="auto">
          <a:xfrm>
            <a:off x="8993414" y="4497152"/>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21" name="矩形 20"/>
          <p:cNvSpPr/>
          <p:nvPr/>
        </p:nvSpPr>
        <p:spPr>
          <a:xfrm>
            <a:off x="8978828" y="4132026"/>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22" name="Rectangle 14"/>
          <p:cNvSpPr/>
          <p:nvPr/>
        </p:nvSpPr>
        <p:spPr bwMode="auto">
          <a:xfrm>
            <a:off x="8979272" y="3743010"/>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23" name="Rectangle 17"/>
          <p:cNvSpPr/>
          <p:nvPr/>
        </p:nvSpPr>
        <p:spPr bwMode="auto">
          <a:xfrm>
            <a:off x="8995769" y="3365937"/>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spTree>
    <p:extLst>
      <p:ext uri="{BB962C8B-B14F-4D97-AF65-F5344CB8AC3E}">
        <p14:creationId xmlns:p14="http://schemas.microsoft.com/office/powerpoint/2010/main" val="406795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65530" y="323656"/>
            <a:ext cx="8091626" cy="6165685"/>
          </a:xfrm>
          <a:prstGeom prst="rect">
            <a:avLst/>
          </a:prstGeom>
        </p:spPr>
      </p:pic>
      <p:graphicFrame>
        <p:nvGraphicFramePr>
          <p:cNvPr id="14" name="表格 13"/>
          <p:cNvGraphicFramePr/>
          <p:nvPr>
            <p:extLst>
              <p:ext uri="{D42A27DB-BD31-4B8C-83A1-F6EECF244321}">
                <p14:modId xmlns:p14="http://schemas.microsoft.com/office/powerpoint/2010/main" val="2756756223"/>
              </p:ext>
            </p:extLst>
          </p:nvPr>
        </p:nvGraphicFramePr>
        <p:xfrm>
          <a:off x="7482827" y="2084502"/>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大端法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78</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56</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02</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01</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15" name="Rectangle 8"/>
          <p:cNvSpPr/>
          <p:nvPr/>
        </p:nvSpPr>
        <p:spPr bwMode="auto">
          <a:xfrm>
            <a:off x="6606861" y="4523861"/>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16" name="矩形 15"/>
          <p:cNvSpPr/>
          <p:nvPr/>
        </p:nvSpPr>
        <p:spPr>
          <a:xfrm>
            <a:off x="6592275" y="4158735"/>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17" name="Rectangle 14"/>
          <p:cNvSpPr/>
          <p:nvPr/>
        </p:nvSpPr>
        <p:spPr bwMode="auto">
          <a:xfrm>
            <a:off x="6592719" y="3769719"/>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18" name="Rectangle 17"/>
          <p:cNvSpPr/>
          <p:nvPr/>
        </p:nvSpPr>
        <p:spPr bwMode="auto">
          <a:xfrm>
            <a:off x="6609216" y="3392646"/>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graphicFrame>
        <p:nvGraphicFramePr>
          <p:cNvPr id="19" name="表格 18"/>
          <p:cNvGraphicFramePr/>
          <p:nvPr>
            <p:extLst>
              <p:ext uri="{D42A27DB-BD31-4B8C-83A1-F6EECF244321}">
                <p14:modId xmlns:p14="http://schemas.microsoft.com/office/powerpoint/2010/main" val="3519970524"/>
              </p:ext>
            </p:extLst>
          </p:nvPr>
        </p:nvGraphicFramePr>
        <p:xfrm>
          <a:off x="9869380" y="2057793"/>
          <a:ext cx="982345" cy="3180080"/>
        </p:xfrm>
        <a:graphic>
          <a:graphicData uri="http://schemas.openxmlformats.org/drawingml/2006/table">
            <a:tbl>
              <a:tblPr firstRow="1" bandRow="1">
                <a:tableStyleId>{5C22544A-7EE6-4342-B048-85BDC9FD1C3A}</a:tableStyleId>
              </a:tblPr>
              <a:tblGrid>
                <a:gridCol w="982345"/>
              </a:tblGrid>
              <a:tr h="9245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smtClean="0">
                          <a:ln>
                            <a:noFill/>
                          </a:ln>
                          <a:solidFill>
                            <a:srgbClr val="FFFFFF"/>
                          </a:solidFill>
                          <a:effectLst/>
                          <a:latin typeface="Calibri" panose="020F0502020204030204"/>
                          <a:ea typeface="Arial Narrow Bold" charset="0"/>
                          <a:cs typeface="Calibri" panose="020F0502020204030204"/>
                          <a:sym typeface="Arial Narrow Bold" charset="0"/>
                        </a:rPr>
                        <a:t>小端法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12</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34</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02</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altLang="zh-CN" sz="1800" b="0" i="0" u="none" strike="noStrike" cap="none" normalizeH="0" baseline="0" dirty="0" smtClean="0">
                          <a:ln>
                            <a:noFill/>
                          </a:ln>
                          <a:solidFill>
                            <a:schemeClr val="tx1"/>
                          </a:solidFill>
                          <a:effectLst/>
                          <a:latin typeface="+mn-lt"/>
                          <a:ea typeface="Arial Narrow" panose="020B0606020202030204" charset="0"/>
                          <a:cs typeface="Calibri" panose="020F0502020204030204"/>
                          <a:sym typeface="Arial Narrow" panose="020B0606020202030204" charset="0"/>
                        </a:rPr>
                        <a:t>01</a:t>
                      </a: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r h="36576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endPar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r>
            </a:tbl>
          </a:graphicData>
        </a:graphic>
      </p:graphicFrame>
      <p:sp>
        <p:nvSpPr>
          <p:cNvPr id="20" name="Rectangle 8"/>
          <p:cNvSpPr/>
          <p:nvPr/>
        </p:nvSpPr>
        <p:spPr bwMode="auto">
          <a:xfrm>
            <a:off x="8993414" y="4497152"/>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0x100</a:t>
            </a:r>
          </a:p>
        </p:txBody>
      </p:sp>
      <p:sp>
        <p:nvSpPr>
          <p:cNvPr id="21" name="矩形 20"/>
          <p:cNvSpPr/>
          <p:nvPr/>
        </p:nvSpPr>
        <p:spPr>
          <a:xfrm>
            <a:off x="8978828" y="4132026"/>
            <a:ext cx="873957" cy="369332"/>
          </a:xfrm>
          <a:prstGeom prst="rect">
            <a:avLst/>
          </a:prstGeom>
        </p:spPr>
        <p:txBody>
          <a:bodyPr wrap="none">
            <a:spAutoFit/>
          </a:bodyPr>
          <a:lstStyle/>
          <a:p>
            <a:pPr eaLnBrk="1" hangingPunct="1"/>
            <a:r>
              <a:rPr lang="en-US" altLang="zh-CN" dirty="0">
                <a:solidFill>
                  <a:srgbClr val="000066"/>
                </a:solidFill>
                <a:latin typeface="Courier New Bold" charset="0"/>
                <a:ea typeface="Courier New Bold" charset="0"/>
                <a:cs typeface="Courier New Bold" charset="0"/>
                <a:sym typeface="Courier New Bold" charset="0"/>
              </a:rPr>
              <a:t>0x101</a:t>
            </a:r>
          </a:p>
        </p:txBody>
      </p:sp>
      <p:sp>
        <p:nvSpPr>
          <p:cNvPr id="22" name="Rectangle 14"/>
          <p:cNvSpPr/>
          <p:nvPr/>
        </p:nvSpPr>
        <p:spPr bwMode="auto">
          <a:xfrm>
            <a:off x="8979272" y="3743010"/>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0x102</a:t>
            </a:r>
          </a:p>
        </p:txBody>
      </p:sp>
      <p:sp>
        <p:nvSpPr>
          <p:cNvPr id="23" name="Rectangle 17"/>
          <p:cNvSpPr/>
          <p:nvPr/>
        </p:nvSpPr>
        <p:spPr bwMode="auto">
          <a:xfrm>
            <a:off x="8995769" y="3365937"/>
            <a:ext cx="873957" cy="369332"/>
          </a:xfrm>
          <a:prstGeom prst="rect">
            <a:avLst/>
          </a:prstGeom>
        </p:spPr>
        <p:txBody>
          <a:bodyPr wrap="none">
            <a:spAutoFit/>
          </a:bodyPr>
          <a:lstStyle/>
          <a:p>
            <a:pPr eaLnBrk="1" hangingPunct="1"/>
            <a:r>
              <a:rPr lang="en-US" dirty="0">
                <a:solidFill>
                  <a:srgbClr val="000066"/>
                </a:solidFill>
                <a:latin typeface="Courier New Bold" charset="0"/>
                <a:ea typeface="Courier New Bold" charset="0"/>
                <a:cs typeface="Courier New Bold" charset="0"/>
                <a:sym typeface="Courier New Bold" charset="0"/>
              </a:rPr>
              <a:t>0x103</a:t>
            </a:r>
          </a:p>
        </p:txBody>
      </p:sp>
    </p:spTree>
    <p:extLst>
      <p:ext uri="{BB962C8B-B14F-4D97-AF65-F5344CB8AC3E}">
        <p14:creationId xmlns:p14="http://schemas.microsoft.com/office/powerpoint/2010/main" val="38786605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19</a:t>
            </a:fld>
            <a:endParaRPr lang="zh-CN" altLang="en-US"/>
          </a:p>
        </p:txBody>
      </p:sp>
      <p:sp>
        <p:nvSpPr>
          <p:cNvPr id="3" name="文本框 2"/>
          <p:cNvSpPr txBox="1"/>
          <p:nvPr/>
        </p:nvSpPr>
        <p:spPr>
          <a:xfrm>
            <a:off x="1758478" y="1079425"/>
            <a:ext cx="5654565" cy="369332"/>
          </a:xfrm>
          <a:prstGeom prst="rect">
            <a:avLst/>
          </a:prstGeom>
          <a:noFill/>
        </p:spPr>
        <p:txBody>
          <a:bodyPr wrap="square" rtlCol="0">
            <a:spAutoFit/>
          </a:bodyPr>
          <a:lstStyle/>
          <a:p>
            <a:pPr marL="342900" indent="-342900">
              <a:buFont typeface="Wingdings" panose="05000000000000000000" pitchFamily="2" charset="2"/>
              <a:buChar char="ü"/>
            </a:pPr>
            <a:r>
              <a:rPr lang="en-US" altLang="zh-CN" dirty="0" smtClean="0"/>
              <a:t>GCC</a:t>
            </a:r>
            <a:r>
              <a:rPr lang="zh-CN" altLang="en-US" dirty="0" smtClean="0"/>
              <a:t>编译选项</a:t>
            </a:r>
            <a:r>
              <a:rPr lang="en-US" altLang="zh-CN" dirty="0" smtClean="0"/>
              <a:t>——C</a:t>
            </a:r>
            <a:r>
              <a:rPr lang="zh-CN" altLang="en-US" dirty="0" smtClean="0"/>
              <a:t>语言标准</a:t>
            </a:r>
            <a:endParaRPr lang="en-US" altLang="zh-CN" dirty="0" smtClean="0"/>
          </a:p>
        </p:txBody>
      </p:sp>
      <p:graphicFrame>
        <p:nvGraphicFramePr>
          <p:cNvPr id="4" name="表格 3"/>
          <p:cNvGraphicFramePr>
            <a:graphicFrameLocks noGrp="1"/>
          </p:cNvGraphicFramePr>
          <p:nvPr>
            <p:extLst/>
          </p:nvPr>
        </p:nvGraphicFramePr>
        <p:xfrm>
          <a:off x="1833880" y="1611443"/>
          <a:ext cx="8128000" cy="22250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altLang="zh-CN" dirty="0" smtClean="0"/>
                        <a:t>C</a:t>
                      </a:r>
                      <a:r>
                        <a:rPr lang="zh-CN" altLang="en-US" dirty="0" smtClean="0"/>
                        <a:t>版本</a:t>
                      </a:r>
                      <a:endParaRPr lang="zh-CN" altLang="en-US" dirty="0"/>
                    </a:p>
                  </a:txBody>
                  <a:tcPr/>
                </a:tc>
                <a:tc>
                  <a:txBody>
                    <a:bodyPr/>
                    <a:lstStyle/>
                    <a:p>
                      <a:r>
                        <a:rPr lang="en-US" altLang="zh-CN" dirty="0" smtClean="0"/>
                        <a:t>GCC</a:t>
                      </a:r>
                      <a:r>
                        <a:rPr lang="zh-CN" altLang="en-US" dirty="0" smtClean="0"/>
                        <a:t>编译选项</a:t>
                      </a:r>
                      <a:endParaRPr lang="zh-CN" altLang="en-US" dirty="0"/>
                    </a:p>
                  </a:txBody>
                  <a:tcPr/>
                </a:tc>
              </a:tr>
              <a:tr h="370840">
                <a:tc>
                  <a:txBody>
                    <a:bodyPr/>
                    <a:lstStyle/>
                    <a:p>
                      <a:r>
                        <a:rPr lang="en-US" altLang="zh-CN" dirty="0" smtClean="0"/>
                        <a:t>GNU</a:t>
                      </a:r>
                      <a:r>
                        <a:rPr lang="en-US" altLang="zh-CN" baseline="0" dirty="0" smtClean="0"/>
                        <a:t> 89</a:t>
                      </a:r>
                      <a:endParaRPr lang="zh-CN" altLang="en-US" dirty="0"/>
                    </a:p>
                  </a:txBody>
                  <a:tcPr/>
                </a:tc>
                <a:tc>
                  <a:txBody>
                    <a:bodyPr/>
                    <a:lstStyle/>
                    <a:p>
                      <a:r>
                        <a:rPr lang="zh-CN" altLang="en-US" dirty="0" smtClean="0"/>
                        <a:t>无，</a:t>
                      </a:r>
                      <a:r>
                        <a:rPr lang="en-US" altLang="zh-CN" dirty="0" smtClean="0"/>
                        <a:t>-</a:t>
                      </a:r>
                      <a:r>
                        <a:rPr lang="en-US" altLang="zh-CN" dirty="0" err="1" smtClean="0"/>
                        <a:t>std</a:t>
                      </a:r>
                      <a:r>
                        <a:rPr lang="en-US" altLang="zh-CN" dirty="0" smtClean="0"/>
                        <a:t>=gnu89</a:t>
                      </a:r>
                      <a:endParaRPr lang="zh-CN" altLang="en-US" dirty="0"/>
                    </a:p>
                  </a:txBody>
                  <a:tcPr/>
                </a:tc>
              </a:tr>
              <a:tr h="370840">
                <a:tc>
                  <a:txBody>
                    <a:bodyPr/>
                    <a:lstStyle/>
                    <a:p>
                      <a:r>
                        <a:rPr lang="en-US" altLang="zh-CN" dirty="0" smtClean="0"/>
                        <a:t>ANSI, ISCO</a:t>
                      </a:r>
                      <a:r>
                        <a:rPr lang="en-US" altLang="zh-CN" baseline="0" dirty="0" smtClean="0"/>
                        <a:t> C90</a:t>
                      </a:r>
                      <a:endParaRPr lang="zh-CN" altLang="en-US" dirty="0"/>
                    </a:p>
                  </a:txBody>
                  <a:tcPr/>
                </a:tc>
                <a:tc>
                  <a:txBody>
                    <a:bodyPr/>
                    <a:lstStyle/>
                    <a:p>
                      <a:r>
                        <a:rPr lang="en-US" altLang="zh-CN" dirty="0" smtClean="0"/>
                        <a:t>-</a:t>
                      </a:r>
                      <a:r>
                        <a:rPr lang="en-US" altLang="zh-CN" dirty="0" err="1" smtClean="0"/>
                        <a:t>ansi</a:t>
                      </a:r>
                      <a:r>
                        <a:rPr lang="en-US" altLang="zh-CN" dirty="0" smtClean="0"/>
                        <a:t>,</a:t>
                      </a:r>
                      <a:r>
                        <a:rPr lang="en-US" altLang="zh-CN" baseline="0" dirty="0" smtClean="0"/>
                        <a:t> -</a:t>
                      </a:r>
                      <a:r>
                        <a:rPr lang="en-US" altLang="zh-CN" baseline="0" dirty="0" err="1" smtClean="0"/>
                        <a:t>std</a:t>
                      </a:r>
                      <a:r>
                        <a:rPr lang="en-US" altLang="zh-CN" baseline="0" dirty="0" smtClean="0"/>
                        <a:t>=c89</a:t>
                      </a:r>
                      <a:endParaRPr lang="zh-CN" altLang="en-US" dirty="0"/>
                    </a:p>
                  </a:txBody>
                  <a:tcPr/>
                </a:tc>
              </a:tr>
              <a:tr h="370840">
                <a:tc>
                  <a:txBody>
                    <a:bodyPr/>
                    <a:lstStyle/>
                    <a:p>
                      <a:r>
                        <a:rPr lang="zh-CN" altLang="en-US" dirty="0" smtClean="0"/>
                        <a:t> </a:t>
                      </a:r>
                      <a:r>
                        <a:rPr lang="en-US" altLang="zh-CN" dirty="0" smtClean="0"/>
                        <a:t>ISO C99</a:t>
                      </a:r>
                      <a:endParaRPr lang="zh-CN" altLang="en-US" dirty="0"/>
                    </a:p>
                  </a:txBody>
                  <a:tcPr/>
                </a:tc>
                <a:tc>
                  <a:txBody>
                    <a:bodyPr/>
                    <a:lstStyle/>
                    <a:p>
                      <a:r>
                        <a:rPr lang="en-US" altLang="zh-CN" dirty="0" smtClean="0"/>
                        <a:t>-</a:t>
                      </a:r>
                      <a:r>
                        <a:rPr lang="en-US" altLang="zh-CN" dirty="0" err="1" smtClean="0"/>
                        <a:t>std</a:t>
                      </a:r>
                      <a:r>
                        <a:rPr lang="en-US" altLang="zh-CN" dirty="0" smtClean="0"/>
                        <a:t>=c99</a:t>
                      </a:r>
                      <a:endParaRPr lang="zh-CN" altLang="en-US" dirty="0"/>
                    </a:p>
                  </a:txBody>
                  <a:tcPr/>
                </a:tc>
              </a:tr>
              <a:tr h="370840">
                <a:tc>
                  <a:txBody>
                    <a:bodyPr/>
                    <a:lstStyle/>
                    <a:p>
                      <a:r>
                        <a:rPr lang="en-US" altLang="zh-CN" dirty="0" smtClean="0"/>
                        <a:t>ISO</a:t>
                      </a:r>
                      <a:r>
                        <a:rPr lang="en-US" altLang="zh-CN" baseline="0" dirty="0" smtClean="0"/>
                        <a:t> C11</a:t>
                      </a:r>
                      <a:endParaRPr lang="zh-CN" altLang="en-US" dirty="0"/>
                    </a:p>
                  </a:txBody>
                  <a:tcPr/>
                </a:tc>
                <a:tc>
                  <a:txBody>
                    <a:bodyPr/>
                    <a:lstStyle/>
                    <a:p>
                      <a:r>
                        <a:rPr lang="en-US" altLang="zh-CN" dirty="0" smtClean="0"/>
                        <a:t>-</a:t>
                      </a:r>
                      <a:r>
                        <a:rPr lang="en-US" altLang="zh-CN" dirty="0" err="1" smtClean="0"/>
                        <a:t>std</a:t>
                      </a:r>
                      <a:r>
                        <a:rPr lang="en-US" altLang="zh-CN" dirty="0" smtClean="0"/>
                        <a:t>=c11</a:t>
                      </a:r>
                      <a:endParaRPr lang="zh-CN" altLang="en-US" dirty="0"/>
                    </a:p>
                  </a:txBody>
                  <a:tcPr/>
                </a:tc>
              </a:tr>
              <a:tr h="370840">
                <a:tc>
                  <a:txBody>
                    <a:bodyPr/>
                    <a:lstStyle/>
                    <a:p>
                      <a:r>
                        <a:rPr lang="en-US" altLang="zh-CN" dirty="0" smtClean="0"/>
                        <a:t>ISO</a:t>
                      </a:r>
                      <a:r>
                        <a:rPr lang="en-US" altLang="zh-CN" baseline="0" dirty="0" smtClean="0"/>
                        <a:t> C11+GNU</a:t>
                      </a:r>
                      <a:r>
                        <a:rPr lang="zh-CN" altLang="en-US" baseline="0" dirty="0" smtClean="0"/>
                        <a:t>扩展</a:t>
                      </a:r>
                      <a:endParaRPr lang="zh-CN" altLang="en-US" dirty="0"/>
                    </a:p>
                  </a:txBody>
                  <a:tcPr/>
                </a:tc>
                <a:tc>
                  <a:txBody>
                    <a:bodyPr/>
                    <a:lstStyle/>
                    <a:p>
                      <a:r>
                        <a:rPr lang="en-US" altLang="zh-CN" dirty="0" smtClean="0"/>
                        <a:t>-</a:t>
                      </a:r>
                      <a:r>
                        <a:rPr lang="en-US" altLang="zh-CN" dirty="0" err="1" smtClean="0"/>
                        <a:t>std</a:t>
                      </a:r>
                      <a:r>
                        <a:rPr lang="en-US" altLang="zh-CN" dirty="0" smtClean="0"/>
                        <a:t>=gnuc11</a:t>
                      </a:r>
                      <a:endParaRPr lang="zh-CN" altLang="en-US" dirty="0"/>
                    </a:p>
                  </a:txBody>
                  <a:tcPr/>
                </a:tc>
              </a:tr>
            </a:tbl>
          </a:graphicData>
        </a:graphic>
      </p:graphicFrame>
      <p:sp>
        <p:nvSpPr>
          <p:cNvPr id="5" name="文本框 4"/>
          <p:cNvSpPr txBox="1"/>
          <p:nvPr/>
        </p:nvSpPr>
        <p:spPr>
          <a:xfrm>
            <a:off x="1722341" y="4471717"/>
            <a:ext cx="5654565" cy="646331"/>
          </a:xfrm>
          <a:prstGeom prst="rect">
            <a:avLst/>
          </a:prstGeom>
          <a:noFill/>
        </p:spPr>
        <p:txBody>
          <a:bodyPr wrap="square" rtlCol="0">
            <a:spAutoFit/>
          </a:bodyPr>
          <a:lstStyle/>
          <a:p>
            <a:pPr marL="342900" indent="-342900">
              <a:buFont typeface="Wingdings" panose="05000000000000000000" pitchFamily="2" charset="2"/>
              <a:buChar char="ü"/>
            </a:pPr>
            <a:r>
              <a:rPr lang="en-US" altLang="zh-CN" dirty="0" smtClean="0"/>
              <a:t>GCC</a:t>
            </a:r>
            <a:r>
              <a:rPr lang="zh-CN" altLang="en-US" dirty="0" smtClean="0"/>
              <a:t>编译选项</a:t>
            </a:r>
            <a:r>
              <a:rPr lang="en-US" altLang="zh-CN" dirty="0" smtClean="0"/>
              <a:t>——</a:t>
            </a:r>
            <a:r>
              <a:rPr lang="zh-CN" altLang="en-US" dirty="0" smtClean="0"/>
              <a:t>字长选择</a:t>
            </a:r>
            <a:endParaRPr lang="en-US" altLang="zh-CN" dirty="0" smtClean="0"/>
          </a:p>
          <a:p>
            <a:pPr lvl="1"/>
            <a:endParaRPr lang="en-US" altLang="zh-CN" dirty="0" smtClean="0"/>
          </a:p>
        </p:txBody>
      </p:sp>
      <p:graphicFrame>
        <p:nvGraphicFramePr>
          <p:cNvPr id="6" name="表格 5"/>
          <p:cNvGraphicFramePr>
            <a:graphicFrameLocks noGrp="1"/>
          </p:cNvGraphicFramePr>
          <p:nvPr>
            <p:extLst/>
          </p:nvPr>
        </p:nvGraphicFramePr>
        <p:xfrm>
          <a:off x="1833880" y="4910666"/>
          <a:ext cx="8128000" cy="111252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smtClean="0"/>
                        <a:t>字长</a:t>
                      </a:r>
                      <a:endParaRPr lang="zh-CN" altLang="en-US" dirty="0"/>
                    </a:p>
                  </a:txBody>
                  <a:tcPr/>
                </a:tc>
                <a:tc>
                  <a:txBody>
                    <a:bodyPr/>
                    <a:lstStyle/>
                    <a:p>
                      <a:r>
                        <a:rPr lang="en-US" altLang="zh-CN" dirty="0" smtClean="0"/>
                        <a:t>GCC</a:t>
                      </a:r>
                      <a:r>
                        <a:rPr lang="zh-CN" altLang="en-US" dirty="0" smtClean="0"/>
                        <a:t>编译选项</a:t>
                      </a:r>
                      <a:endParaRPr lang="zh-CN" altLang="en-US" dirty="0"/>
                    </a:p>
                  </a:txBody>
                  <a:tcPr/>
                </a:tc>
              </a:tr>
              <a:tr h="370840">
                <a:tc>
                  <a:txBody>
                    <a:bodyPr/>
                    <a:lstStyle/>
                    <a:p>
                      <a:r>
                        <a:rPr lang="en-US" altLang="zh-CN" dirty="0" smtClean="0"/>
                        <a:t>32</a:t>
                      </a:r>
                      <a:endParaRPr lang="zh-CN" altLang="en-US" dirty="0"/>
                    </a:p>
                  </a:txBody>
                  <a:tcPr/>
                </a:tc>
                <a:tc>
                  <a:txBody>
                    <a:bodyPr/>
                    <a:lstStyle/>
                    <a:p>
                      <a:r>
                        <a:rPr lang="en-US" altLang="zh-CN" dirty="0" err="1" smtClean="0"/>
                        <a:t>gcc</a:t>
                      </a:r>
                      <a:r>
                        <a:rPr lang="zh-CN" altLang="en-US" dirty="0" smtClean="0"/>
                        <a:t> </a:t>
                      </a:r>
                      <a:r>
                        <a:rPr lang="en-US" altLang="zh-CN" dirty="0" smtClean="0"/>
                        <a:t>–m32</a:t>
                      </a:r>
                      <a:r>
                        <a:rPr lang="zh-CN" altLang="en-US" dirty="0" smtClean="0"/>
                        <a:t> </a:t>
                      </a:r>
                      <a:r>
                        <a:rPr lang="en-US" altLang="zh-CN" dirty="0" err="1" smtClean="0"/>
                        <a:t>hello.c</a:t>
                      </a:r>
                      <a:endParaRPr lang="zh-CN" altLang="en-US" dirty="0"/>
                    </a:p>
                  </a:txBody>
                  <a:tcPr/>
                </a:tc>
              </a:tr>
              <a:tr h="370840">
                <a:tc>
                  <a:txBody>
                    <a:bodyPr/>
                    <a:lstStyle/>
                    <a:p>
                      <a:r>
                        <a:rPr lang="en-US" altLang="zh-CN" dirty="0" smtClean="0"/>
                        <a:t>64</a:t>
                      </a:r>
                      <a:endParaRPr lang="zh-CN" altLang="en-US" dirty="0"/>
                    </a:p>
                  </a:txBody>
                  <a:tcPr/>
                </a:tc>
                <a:tc>
                  <a:txBody>
                    <a:bodyPr/>
                    <a:lstStyle/>
                    <a:p>
                      <a:r>
                        <a:rPr lang="en-US" altLang="zh-CN" dirty="0" err="1" smtClean="0"/>
                        <a:t>gcc</a:t>
                      </a:r>
                      <a:r>
                        <a:rPr lang="zh-CN" altLang="en-US" dirty="0" smtClean="0"/>
                        <a:t> </a:t>
                      </a:r>
                      <a:r>
                        <a:rPr lang="en-US" altLang="zh-CN" dirty="0" smtClean="0"/>
                        <a:t>–m64</a:t>
                      </a:r>
                      <a:r>
                        <a:rPr lang="zh-CN" altLang="en-US" dirty="0" smtClean="0"/>
                        <a:t> </a:t>
                      </a:r>
                      <a:r>
                        <a:rPr lang="en-US" altLang="zh-CN" dirty="0" err="1" smtClean="0"/>
                        <a:t>hello.c</a:t>
                      </a:r>
                      <a:endParaRPr lang="zh-CN" altLang="en-US" dirty="0"/>
                    </a:p>
                  </a:txBody>
                  <a:tcPr/>
                </a:tc>
              </a:tr>
            </a:tbl>
          </a:graphicData>
        </a:graphic>
      </p:graphicFrame>
      <p:sp>
        <p:nvSpPr>
          <p:cNvPr id="7" name="标题 1"/>
          <p:cNvSpPr txBox="1">
            <a:spLocks/>
          </p:cNvSpPr>
          <p:nvPr/>
        </p:nvSpPr>
        <p:spPr>
          <a:xfrm>
            <a:off x="1263192" y="365125"/>
            <a:ext cx="10090608" cy="756665"/>
          </a:xfrm>
          <a:prstGeom prst="rect">
            <a:avLst/>
          </a:prstGeom>
        </p:spPr>
        <p:txBody>
          <a:bodyPr/>
          <a:lst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buFontTx/>
            </a:pPr>
            <a:r>
              <a:rPr lang="en-US" altLang="zh-CN" sz="3200" kern="0" smtClean="0"/>
              <a:t>Make your hand dirty</a:t>
            </a:r>
            <a:endParaRPr lang="zh-CN" altLang="en-US" sz="3200" kern="0" dirty="0"/>
          </a:p>
        </p:txBody>
      </p:sp>
    </p:spTree>
    <p:extLst>
      <p:ext uri="{BB962C8B-B14F-4D97-AF65-F5344CB8AC3E}">
        <p14:creationId xmlns:p14="http://schemas.microsoft.com/office/powerpoint/2010/main" val="31806082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
          <p:cNvSpPr>
            <a:spLocks noChangeArrowheads="1"/>
          </p:cNvSpPr>
          <p:nvPr/>
        </p:nvSpPr>
        <p:spPr bwMode="auto">
          <a:xfrm>
            <a:off x="416878" y="1223963"/>
            <a:ext cx="72136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2400" dirty="0">
                <a:latin typeface="微软雅黑" panose="020B0503020204020204" pitchFamily="34" charset="-122"/>
                <a:ea typeface="微软雅黑" panose="020B0503020204020204" pitchFamily="34" charset="-122"/>
              </a:rPr>
              <a:t>计算机系统</a:t>
            </a:r>
            <a:r>
              <a:rPr lang="en-US" altLang="zh-CN" sz="2400" dirty="0">
                <a:latin typeface="微软雅黑" panose="020B0503020204020204" pitchFamily="34" charset="-122"/>
                <a:ea typeface="微软雅黑" panose="020B0503020204020204" pitchFamily="34" charset="-122"/>
              </a:rPr>
              <a:t>2</a:t>
            </a:r>
          </a:p>
          <a:p>
            <a:pPr algn="ctr"/>
            <a:endParaRPr lang="zh-CN" altLang="en-US" sz="1100" dirty="0">
              <a:latin typeface="微软雅黑" panose="020B0503020204020204" pitchFamily="34" charset="-122"/>
              <a:ea typeface="微软雅黑" panose="020B0503020204020204" pitchFamily="34" charset="-122"/>
            </a:endParaRPr>
          </a:p>
        </p:txBody>
      </p:sp>
      <p:sp>
        <p:nvSpPr>
          <p:cNvPr id="14339" name="AutoShape 1"/>
          <p:cNvSpPr>
            <a:spLocks noChangeArrowheads="1"/>
          </p:cNvSpPr>
          <p:nvPr/>
        </p:nvSpPr>
        <p:spPr bwMode="auto">
          <a:xfrm>
            <a:off x="6473825" y="1501775"/>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宋体" panose="02010600030101010101" pitchFamily="2" charset="-122"/>
              <a:sym typeface="Calibri" panose="020F0502020204030204" pitchFamily="34" charset="0"/>
            </a:endParaRPr>
          </a:p>
        </p:txBody>
      </p:sp>
      <p:sp>
        <p:nvSpPr>
          <p:cNvPr id="14340" name="AutoShape 1"/>
          <p:cNvSpPr>
            <a:spLocks noChangeArrowheads="1"/>
          </p:cNvSpPr>
          <p:nvPr/>
        </p:nvSpPr>
        <p:spPr bwMode="auto">
          <a:xfrm>
            <a:off x="6473825" y="2573338"/>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宋体" panose="02010600030101010101" pitchFamily="2" charset="-122"/>
              <a:sym typeface="Calibri" panose="020F0502020204030204" pitchFamily="34" charset="0"/>
            </a:endParaRPr>
          </a:p>
        </p:txBody>
      </p:sp>
      <p:sp>
        <p:nvSpPr>
          <p:cNvPr id="14341" name="AutoShape 1"/>
          <p:cNvSpPr>
            <a:spLocks noChangeArrowheads="1"/>
          </p:cNvSpPr>
          <p:nvPr/>
        </p:nvSpPr>
        <p:spPr bwMode="auto">
          <a:xfrm>
            <a:off x="6469063" y="36449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整数运算</a:t>
            </a:r>
          </a:p>
        </p:txBody>
      </p:sp>
      <p:sp>
        <p:nvSpPr>
          <p:cNvPr id="14342" name="AutoShape 1"/>
          <p:cNvSpPr>
            <a:spLocks noChangeArrowheads="1"/>
          </p:cNvSpPr>
          <p:nvPr/>
        </p:nvSpPr>
        <p:spPr bwMode="auto">
          <a:xfrm>
            <a:off x="6469063" y="4716463"/>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浮点数</a:t>
            </a:r>
          </a:p>
        </p:txBody>
      </p:sp>
      <p:sp>
        <p:nvSpPr>
          <p:cNvPr id="10247" name="Freeform 13"/>
          <p:cNvSpPr>
            <a:spLocks noEditPoints="1"/>
          </p:cNvSpPr>
          <p:nvPr/>
        </p:nvSpPr>
        <p:spPr bwMode="auto">
          <a:xfrm>
            <a:off x="5607050" y="1568450"/>
            <a:ext cx="506413"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8" name="Freeform 17"/>
          <p:cNvSpPr>
            <a:spLocks noEditPoints="1"/>
          </p:cNvSpPr>
          <p:nvPr/>
        </p:nvSpPr>
        <p:spPr bwMode="auto">
          <a:xfrm>
            <a:off x="5556250" y="2620963"/>
            <a:ext cx="606425" cy="601662"/>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9" name="Freeform 27"/>
          <p:cNvSpPr>
            <a:spLocks noEditPoints="1"/>
          </p:cNvSpPr>
          <p:nvPr/>
        </p:nvSpPr>
        <p:spPr bwMode="auto">
          <a:xfrm>
            <a:off x="5572125" y="4757738"/>
            <a:ext cx="576263" cy="614362"/>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0" name="Freeform 35"/>
          <p:cNvSpPr>
            <a:spLocks noEditPoints="1"/>
          </p:cNvSpPr>
          <p:nvPr/>
        </p:nvSpPr>
        <p:spPr bwMode="auto">
          <a:xfrm>
            <a:off x="5572125" y="3757613"/>
            <a:ext cx="576263" cy="471487"/>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1" name="矩形 27"/>
          <p:cNvSpPr>
            <a:spLocks noChangeArrowheads="1"/>
          </p:cNvSpPr>
          <p:nvPr/>
        </p:nvSpPr>
        <p:spPr bwMode="auto">
          <a:xfrm>
            <a:off x="1774825" y="2220913"/>
            <a:ext cx="12001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a:r>
              <a:rPr lang="zh-CN" altLang="en-US" sz="4800" b="1">
                <a:latin typeface="微软雅黑" panose="020B0503020204020204" pitchFamily="34" charset="-122"/>
                <a:ea typeface="微软雅黑" panose="020B0503020204020204" pitchFamily="34" charset="-122"/>
              </a:rPr>
              <a:t>目录</a:t>
            </a:r>
          </a:p>
          <a:p>
            <a:pPr algn="ctr"/>
            <a:r>
              <a:rPr lang="en-US" altLang="zh-CN">
                <a:latin typeface="微软雅黑" panose="020B0503020204020204" pitchFamily="34" charset="-122"/>
                <a:ea typeface="微软雅黑" panose="020B0503020204020204" pitchFamily="34" charset="-122"/>
              </a:rPr>
              <a:t>CONTENTS</a:t>
            </a:r>
          </a:p>
        </p:txBody>
      </p:sp>
      <p:pic>
        <p:nvPicPr>
          <p:cNvPr id="10252" name="Group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395413"/>
            <a:ext cx="1042987"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1"/>
          <p:cNvSpPr>
            <a:spLocks noChangeArrowheads="1"/>
          </p:cNvSpPr>
          <p:nvPr/>
        </p:nvSpPr>
        <p:spPr bwMode="auto">
          <a:xfrm>
            <a:off x="6469063" y="25273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整数表示</a:t>
            </a:r>
          </a:p>
        </p:txBody>
      </p:sp>
      <p:sp>
        <p:nvSpPr>
          <p:cNvPr id="3" name="AutoShape 1"/>
          <p:cNvSpPr>
            <a:spLocks noChangeArrowheads="1"/>
          </p:cNvSpPr>
          <p:nvPr/>
        </p:nvSpPr>
        <p:spPr bwMode="auto">
          <a:xfrm>
            <a:off x="6469063" y="156845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2.1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信息存储</a:t>
            </a:r>
          </a:p>
        </p:txBody>
      </p:sp>
      <p:sp>
        <p:nvSpPr>
          <p:cNvPr id="20" name="矩形 3"/>
          <p:cNvSpPr>
            <a:spLocks noGrp="1" noChangeArrowheads="1"/>
          </p:cNvSpPr>
          <p:nvPr>
            <p:ph type="title"/>
          </p:nvPr>
        </p:nvSpPr>
        <p:spPr bwMode="auto">
          <a:xfrm>
            <a:off x="541020" y="340321"/>
            <a:ext cx="10515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latin typeface="微软雅黑" panose="020B0503020204020204" pitchFamily="34" charset="-122"/>
                <a:ea typeface="微软雅黑" panose="020B0503020204020204" pitchFamily="34" charset="-122"/>
              </a:rPr>
              <a:t>chapter2</a:t>
            </a:r>
            <a:r>
              <a:rPr lang="zh-CN" altLang="en-US" sz="3200" dirty="0">
                <a:latin typeface="微软雅黑" panose="020B0503020204020204" pitchFamily="34" charset="-122"/>
                <a:ea typeface="微软雅黑" panose="020B0503020204020204" pitchFamily="34" charset="-122"/>
              </a:rPr>
              <a:t>：信息的表示和处理</a:t>
            </a: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b</a:t>
            </a:r>
            <a:r>
              <a:rPr lang="en-US" altLang="zh-CN" sz="1400" dirty="0" smtClean="0">
                <a:latin typeface="微软雅黑" panose="020B0503020204020204" pitchFamily="34" charset="-122"/>
                <a:ea typeface="微软雅黑" panose="020B0503020204020204" pitchFamily="34" charset="-122"/>
              </a:rPr>
              <a:t>its  -  </a:t>
            </a:r>
            <a:r>
              <a:rPr lang="en-US" altLang="zh-CN" sz="1400" dirty="0" err="1" smtClean="0">
                <a:latin typeface="微软雅黑" panose="020B0503020204020204" pitchFamily="34" charset="-122"/>
                <a:ea typeface="微软雅黑" panose="020B0503020204020204" pitchFamily="34" charset="-122"/>
              </a:rPr>
              <a:t>int</a:t>
            </a:r>
            <a:r>
              <a:rPr lang="en-US" altLang="zh-CN" sz="1400" dirty="0" smtClean="0">
                <a:latin typeface="微软雅黑" panose="020B0503020204020204" pitchFamily="34" charset="-122"/>
                <a:ea typeface="微软雅黑" panose="020B0503020204020204" pitchFamily="34" charset="-122"/>
              </a:rPr>
              <a:t>   -   float</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20</a:t>
            </a:fld>
            <a:endParaRPr lang="zh-CN" altLang="en-US"/>
          </a:p>
        </p:txBody>
      </p:sp>
      <p:sp>
        <p:nvSpPr>
          <p:cNvPr id="3" name="文本框 2"/>
          <p:cNvSpPr txBox="1"/>
          <p:nvPr/>
        </p:nvSpPr>
        <p:spPr>
          <a:xfrm>
            <a:off x="1485900" y="1145411"/>
            <a:ext cx="10156203" cy="2677656"/>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smtClean="0">
                <a:latin typeface="+mn-ea"/>
              </a:rPr>
              <a:t>知识回顾</a:t>
            </a:r>
            <a:endParaRPr lang="en-US" altLang="zh-CN" sz="2400" dirty="0" smtClean="0">
              <a:latin typeface="+mn-ea"/>
            </a:endParaRPr>
          </a:p>
          <a:p>
            <a:r>
              <a:rPr lang="en-US" altLang="zh-CN" sz="2400" dirty="0">
                <a:latin typeface="+mn-ea"/>
              </a:rPr>
              <a:t>	</a:t>
            </a:r>
            <a:r>
              <a:rPr lang="zh-CN" altLang="en-US" sz="2400" dirty="0" smtClean="0">
                <a:latin typeface="+mn-ea"/>
              </a:rPr>
              <a:t>指针声明包括两个因素：</a:t>
            </a:r>
            <a:r>
              <a:rPr lang="zh-CN" altLang="en-US" sz="2400" b="1" dirty="0" smtClean="0">
                <a:solidFill>
                  <a:srgbClr val="00B0F0"/>
                </a:solidFill>
                <a:latin typeface="+mn-ea"/>
              </a:rPr>
              <a:t>类型</a:t>
            </a:r>
            <a:r>
              <a:rPr lang="zh-CN" altLang="en-US" sz="2400" dirty="0" smtClean="0">
                <a:latin typeface="+mn-ea"/>
              </a:rPr>
              <a:t>和</a:t>
            </a:r>
            <a:r>
              <a:rPr lang="zh-CN" altLang="en-US" sz="2400" b="1" dirty="0">
                <a:solidFill>
                  <a:srgbClr val="00B0F0"/>
                </a:solidFill>
                <a:latin typeface="+mn-ea"/>
              </a:rPr>
              <a:t>指针变量名</a:t>
            </a:r>
            <a:endParaRPr lang="en-US" altLang="zh-CN" sz="2400" b="1" dirty="0">
              <a:solidFill>
                <a:srgbClr val="00B0F0"/>
              </a:solidFill>
              <a:latin typeface="+mn-ea"/>
            </a:endParaRPr>
          </a:p>
          <a:p>
            <a:r>
              <a:rPr lang="en-US" altLang="zh-CN" sz="2400" dirty="0">
                <a:latin typeface="+mn-ea"/>
              </a:rPr>
              <a:t>	</a:t>
            </a:r>
            <a:r>
              <a:rPr lang="en-US" altLang="zh-CN" sz="2400" dirty="0" smtClean="0">
                <a:latin typeface="+mn-ea"/>
              </a:rPr>
              <a:t>	T   *p;</a:t>
            </a:r>
          </a:p>
          <a:p>
            <a:r>
              <a:rPr lang="en-US" altLang="zh-CN" sz="2400" dirty="0">
                <a:latin typeface="+mn-ea"/>
              </a:rPr>
              <a:t>	</a:t>
            </a:r>
            <a:r>
              <a:rPr lang="zh-CN" altLang="en-US" sz="2400" dirty="0" smtClean="0">
                <a:latin typeface="+mn-ea"/>
              </a:rPr>
              <a:t>其中</a:t>
            </a:r>
            <a:r>
              <a:rPr lang="en-US" altLang="zh-CN" sz="2400" dirty="0" smtClean="0">
                <a:latin typeface="+mn-ea"/>
              </a:rPr>
              <a:t>T</a:t>
            </a:r>
            <a:r>
              <a:rPr lang="zh-CN" altLang="en-US" sz="2400" dirty="0" smtClean="0">
                <a:latin typeface="+mn-ea"/>
              </a:rPr>
              <a:t>为类型，</a:t>
            </a:r>
            <a:r>
              <a:rPr lang="en-US" altLang="zh-CN" sz="2400" dirty="0" smtClean="0">
                <a:latin typeface="+mn-ea"/>
              </a:rPr>
              <a:t>p</a:t>
            </a:r>
            <a:r>
              <a:rPr lang="zh-CN" altLang="en-US" sz="2400" dirty="0" smtClean="0">
                <a:latin typeface="+mn-ea"/>
              </a:rPr>
              <a:t>为指针变量，指针变量的值表示该指针指向的地址</a:t>
            </a:r>
            <a:endParaRPr lang="en-US" altLang="zh-CN" sz="2400" dirty="0" smtClean="0">
              <a:latin typeface="+mn-ea"/>
            </a:endParaRPr>
          </a:p>
          <a:p>
            <a:r>
              <a:rPr lang="en-US" altLang="zh-CN" sz="2400" dirty="0">
                <a:latin typeface="+mn-ea"/>
              </a:rPr>
              <a:t>	</a:t>
            </a:r>
            <a:r>
              <a:rPr lang="zh-CN" altLang="en-US" sz="2400" dirty="0" smtClean="0">
                <a:latin typeface="+mn-ea"/>
              </a:rPr>
              <a:t>例如：</a:t>
            </a:r>
            <a:endParaRPr lang="en-US" altLang="zh-CN" sz="2400" dirty="0" smtClean="0">
              <a:latin typeface="+mn-ea"/>
            </a:endParaRPr>
          </a:p>
          <a:p>
            <a:r>
              <a:rPr lang="en-US" altLang="zh-CN" sz="2400" dirty="0">
                <a:latin typeface="+mn-ea"/>
              </a:rPr>
              <a:t>	</a:t>
            </a:r>
            <a:r>
              <a:rPr lang="en-US" altLang="zh-CN" sz="2400" dirty="0" smtClean="0">
                <a:latin typeface="+mn-ea"/>
              </a:rPr>
              <a:t>	char *p;</a:t>
            </a:r>
          </a:p>
          <a:p>
            <a:r>
              <a:rPr lang="en-US" altLang="zh-CN" sz="2400" dirty="0">
                <a:latin typeface="+mn-ea"/>
              </a:rPr>
              <a:t>	</a:t>
            </a:r>
            <a:r>
              <a:rPr lang="zh-CN" altLang="en-US" sz="2400" dirty="0" smtClean="0">
                <a:latin typeface="+mn-ea"/>
              </a:rPr>
              <a:t>当</a:t>
            </a:r>
            <a:r>
              <a:rPr lang="en-US" altLang="zh-CN" sz="2400" dirty="0" smtClean="0">
                <a:latin typeface="+mn-ea"/>
              </a:rPr>
              <a:t>p=0x04008a</a:t>
            </a:r>
            <a:r>
              <a:rPr lang="zh-CN" altLang="en-US" sz="2400" dirty="0" smtClean="0">
                <a:latin typeface="+mn-ea"/>
              </a:rPr>
              <a:t>时，</a:t>
            </a:r>
            <a:r>
              <a:rPr lang="en-US" altLang="zh-CN" sz="2400" dirty="0" smtClean="0">
                <a:latin typeface="+mn-ea"/>
              </a:rPr>
              <a:t>*p</a:t>
            </a:r>
            <a:r>
              <a:rPr lang="zh-CN" altLang="en-US" sz="2400" dirty="0" smtClean="0">
                <a:latin typeface="+mn-ea"/>
              </a:rPr>
              <a:t>表示地址</a:t>
            </a:r>
            <a:r>
              <a:rPr lang="en-US" altLang="zh-CN" sz="2400" dirty="0" smtClean="0">
                <a:latin typeface="+mn-ea"/>
              </a:rPr>
              <a:t>0x04008a</a:t>
            </a:r>
            <a:r>
              <a:rPr lang="zh-CN" altLang="en-US" sz="2400" dirty="0" smtClean="0">
                <a:latin typeface="+mn-ea"/>
              </a:rPr>
              <a:t>存储空间上的一个字符</a:t>
            </a:r>
            <a:endParaRPr lang="en-US" altLang="zh-CN" sz="2400" dirty="0" smtClean="0">
              <a:latin typeface="+mn-ea"/>
            </a:endParaRPr>
          </a:p>
        </p:txBody>
      </p:sp>
    </p:spTree>
    <p:extLst>
      <p:ext uri="{BB962C8B-B14F-4D97-AF65-F5344CB8AC3E}">
        <p14:creationId xmlns:p14="http://schemas.microsoft.com/office/powerpoint/2010/main" val="185398761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6691" y="571957"/>
            <a:ext cx="6096000" cy="2677656"/>
          </a:xfrm>
          <a:prstGeom prst="rect">
            <a:avLst/>
          </a:prstGeom>
          <a:solidFill>
            <a:schemeClr val="accent6">
              <a:lumMod val="20000"/>
              <a:lumOff val="80000"/>
            </a:schemeClr>
          </a:solidFill>
        </p:spPr>
        <p:txBody>
          <a:bodyPr>
            <a:spAutoFit/>
          </a:bodyPr>
          <a:lstStyle/>
          <a:p>
            <a:r>
              <a:rPr lang="en-US" altLang="zh-CN" sz="2400" b="1" dirty="0" smtClean="0">
                <a:solidFill>
                  <a:srgbClr val="4D4D4D"/>
                </a:solidFill>
                <a:latin typeface="宋体" panose="02010600030101010101" pitchFamily="2" charset="-122"/>
                <a:ea typeface="宋体" panose="02010600030101010101" pitchFamily="2" charset="-122"/>
              </a:rPr>
              <a:t>….</a:t>
            </a:r>
          </a:p>
          <a:p>
            <a:endParaRPr lang="en-US" altLang="zh-CN" sz="2400" b="1" dirty="0" smtClean="0">
              <a:solidFill>
                <a:srgbClr val="4D4D4D"/>
              </a:solidFill>
              <a:latin typeface="宋体" panose="02010600030101010101" pitchFamily="2" charset="-122"/>
              <a:ea typeface="宋体" panose="02010600030101010101" pitchFamily="2" charset="-122"/>
            </a:endParaRPr>
          </a:p>
          <a:p>
            <a:r>
              <a:rPr lang="en-US" altLang="zh-CN" sz="2400" b="1" dirty="0" smtClean="0">
                <a:solidFill>
                  <a:srgbClr val="4D4D4D"/>
                </a:solidFill>
                <a:latin typeface="宋体" panose="02010600030101010101" pitchFamily="2" charset="-122"/>
                <a:ea typeface="宋体" panose="02010600030101010101" pitchFamily="2" charset="-122"/>
              </a:rPr>
              <a:t>char </a:t>
            </a:r>
            <a:r>
              <a:rPr lang="en-US" altLang="zh-CN" sz="2400" b="1" dirty="0">
                <a:solidFill>
                  <a:srgbClr val="4D4D4D"/>
                </a:solidFill>
                <a:latin typeface="宋体" panose="02010600030101010101" pitchFamily="2" charset="-122"/>
                <a:ea typeface="宋体" panose="02010600030101010101" pitchFamily="2" charset="-122"/>
              </a:rPr>
              <a:t>*p</a:t>
            </a:r>
            <a:r>
              <a:rPr lang="en-US" altLang="zh-CN" sz="2400" b="1" dirty="0" smtClean="0">
                <a:solidFill>
                  <a:srgbClr val="4D4D4D"/>
                </a:solidFill>
                <a:latin typeface="宋体" panose="02010600030101010101" pitchFamily="2" charset="-122"/>
                <a:ea typeface="宋体" panose="02010600030101010101" pitchFamily="2" charset="-122"/>
              </a:rPr>
              <a:t>;</a:t>
            </a:r>
          </a:p>
          <a:p>
            <a:r>
              <a:rPr lang="en-US" altLang="zh-CN" sz="2400" b="1" dirty="0">
                <a:latin typeface="宋体" panose="02010600030101010101" pitchFamily="2" charset="-122"/>
                <a:ea typeface="宋体" panose="02010600030101010101" pitchFamily="2" charset="-122"/>
              </a:rPr>
              <a:t/>
            </a:r>
            <a:br>
              <a:rPr lang="en-US" altLang="zh-CN" sz="2400" b="1" dirty="0">
                <a:latin typeface="宋体" panose="02010600030101010101" pitchFamily="2" charset="-122"/>
                <a:ea typeface="宋体" panose="02010600030101010101" pitchFamily="2" charset="-122"/>
              </a:rPr>
            </a:br>
            <a:r>
              <a:rPr lang="en-US" altLang="zh-CN" sz="2400" b="1" dirty="0">
                <a:solidFill>
                  <a:srgbClr val="4D4D4D"/>
                </a:solidFill>
                <a:latin typeface="宋体" panose="02010600030101010101" pitchFamily="2" charset="-122"/>
                <a:ea typeface="宋体" panose="02010600030101010101" pitchFamily="2" charset="-122"/>
              </a:rPr>
              <a:t>p = (char *) ((</a:t>
            </a:r>
            <a:r>
              <a:rPr lang="en-US" altLang="zh-CN" sz="2400" b="1" dirty="0" err="1">
                <a:solidFill>
                  <a:srgbClr val="4D4D4D"/>
                </a:solidFill>
                <a:latin typeface="宋体" panose="02010600030101010101" pitchFamily="2" charset="-122"/>
                <a:ea typeface="宋体" panose="02010600030101010101" pitchFamily="2" charset="-122"/>
              </a:rPr>
              <a:t>int</a:t>
            </a:r>
            <a:r>
              <a:rPr lang="en-US" altLang="zh-CN" sz="2400" b="1" dirty="0">
                <a:solidFill>
                  <a:srgbClr val="4D4D4D"/>
                </a:solidFill>
                <a:latin typeface="宋体" panose="02010600030101010101" pitchFamily="2" charset="-122"/>
                <a:ea typeface="宋体" panose="02010600030101010101" pitchFamily="2" charset="-122"/>
              </a:rPr>
              <a:t>)p &amp; PAGEOFFSET</a:t>
            </a:r>
            <a:r>
              <a:rPr lang="en-US" altLang="zh-CN" sz="2400" b="1" dirty="0" smtClean="0">
                <a:solidFill>
                  <a:srgbClr val="4D4D4D"/>
                </a:solidFill>
                <a:latin typeface="宋体" panose="02010600030101010101" pitchFamily="2" charset="-122"/>
                <a:ea typeface="宋体" panose="02010600030101010101" pitchFamily="2" charset="-122"/>
              </a:rPr>
              <a:t>);</a:t>
            </a:r>
          </a:p>
          <a:p>
            <a:endParaRPr lang="en-US" altLang="zh-CN" sz="2400" b="1" dirty="0" smtClean="0">
              <a:solidFill>
                <a:srgbClr val="4D4D4D"/>
              </a:solidFill>
              <a:latin typeface="宋体" panose="02010600030101010101" pitchFamily="2" charset="-122"/>
              <a:ea typeface="宋体" panose="02010600030101010101" pitchFamily="2" charset="-122"/>
            </a:endParaRPr>
          </a:p>
          <a:p>
            <a:r>
              <a:rPr lang="en-US" altLang="zh-CN" sz="2400" b="1" dirty="0" smtClean="0">
                <a:solidFill>
                  <a:srgbClr val="4D4D4D"/>
                </a:solidFill>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sp>
        <p:nvSpPr>
          <p:cNvPr id="5" name="文本框 4"/>
          <p:cNvSpPr txBox="1"/>
          <p:nvPr/>
        </p:nvSpPr>
        <p:spPr>
          <a:xfrm>
            <a:off x="3241965" y="3522346"/>
            <a:ext cx="6160654" cy="461665"/>
          </a:xfrm>
          <a:prstGeom prst="rect">
            <a:avLst/>
          </a:prstGeom>
          <a:noFill/>
        </p:spPr>
        <p:txBody>
          <a:bodyPr wrap="square" rtlCol="0">
            <a:spAutoFit/>
          </a:bodyPr>
          <a:lstStyle/>
          <a:p>
            <a:r>
              <a:rPr lang="zh-CN" altLang="en-US" sz="2400" dirty="0" smtClean="0"/>
              <a:t>以上代码编译有错吗？</a:t>
            </a:r>
            <a:endParaRPr lang="zh-CN" altLang="en-US" sz="2400" dirty="0"/>
          </a:p>
        </p:txBody>
      </p:sp>
      <p:cxnSp>
        <p:nvCxnSpPr>
          <p:cNvPr id="7" name="直接连接符 6"/>
          <p:cNvCxnSpPr/>
          <p:nvPr/>
        </p:nvCxnSpPr>
        <p:spPr bwMode="auto">
          <a:xfrm>
            <a:off x="4322619" y="2538413"/>
            <a:ext cx="1025236" cy="0"/>
          </a:xfrm>
          <a:prstGeom prst="line">
            <a:avLst/>
          </a:prstGeom>
          <a:solidFill>
            <a:schemeClr val="accent1"/>
          </a:solidFill>
          <a:ln w="38100" cap="flat" cmpd="sng" algn="ctr">
            <a:solidFill>
              <a:srgbClr val="FF0000"/>
            </a:solidFill>
            <a:prstDash val="solid"/>
            <a:round/>
            <a:headEnd type="none" w="med" len="med"/>
            <a:tailEnd type="none" w="med" len="med"/>
          </a:ln>
        </p:spPr>
      </p:cxnSp>
      <p:sp>
        <p:nvSpPr>
          <p:cNvPr id="8" name="矩形 7"/>
          <p:cNvSpPr/>
          <p:nvPr/>
        </p:nvSpPr>
        <p:spPr>
          <a:xfrm>
            <a:off x="5041011" y="4985236"/>
            <a:ext cx="2562561" cy="461665"/>
          </a:xfrm>
          <a:prstGeom prst="rect">
            <a:avLst/>
          </a:prstGeom>
        </p:spPr>
        <p:txBody>
          <a:bodyPr wrap="none">
            <a:spAutoFit/>
          </a:bodyPr>
          <a:lstStyle/>
          <a:p>
            <a:r>
              <a:rPr lang="zh-CN" altLang="en-US" sz="2400" dirty="0">
                <a:solidFill>
                  <a:srgbClr val="4D4D4D"/>
                </a:solidFill>
                <a:latin typeface="Microsoft YaHei" panose="020B0503020204020204" pitchFamily="34" charset="-122"/>
                <a:ea typeface="Microsoft YaHei" panose="020B0503020204020204" pitchFamily="34" charset="-122"/>
              </a:rPr>
              <a:t>留心</a:t>
            </a:r>
            <a:r>
              <a:rPr lang="en-US" altLang="zh-CN" sz="2400" dirty="0" err="1">
                <a:solidFill>
                  <a:srgbClr val="4D4D4D"/>
                </a:solidFill>
                <a:latin typeface="Microsoft YaHei" panose="020B0503020204020204" pitchFamily="34" charset="-122"/>
                <a:ea typeface="Microsoft YaHei" panose="020B0503020204020204" pitchFamily="34" charset="-122"/>
              </a:rPr>
              <a:t>int</a:t>
            </a:r>
            <a:r>
              <a:rPr lang="zh-CN" altLang="en-US" sz="2400" dirty="0">
                <a:solidFill>
                  <a:srgbClr val="4D4D4D"/>
                </a:solidFill>
                <a:latin typeface="Microsoft YaHei" panose="020B0503020204020204" pitchFamily="34" charset="-122"/>
                <a:ea typeface="Microsoft YaHei" panose="020B0503020204020204" pitchFamily="34" charset="-122"/>
              </a:rPr>
              <a:t>和</a:t>
            </a:r>
            <a:r>
              <a:rPr lang="en-US" altLang="zh-CN" sz="2400" dirty="0">
                <a:solidFill>
                  <a:srgbClr val="4D4D4D"/>
                </a:solidFill>
                <a:latin typeface="Microsoft YaHei" panose="020B0503020204020204" pitchFamily="34" charset="-122"/>
                <a:ea typeface="Microsoft YaHei" panose="020B0503020204020204" pitchFamily="34" charset="-122"/>
              </a:rPr>
              <a:t>pointer</a:t>
            </a:r>
            <a:endParaRPr lang="zh-CN" altLang="en-US" sz="2400" dirty="0">
              <a:solidFill>
                <a:srgbClr val="4D4D4D"/>
              </a:solidFill>
              <a:latin typeface="Microsoft YaHei" panose="020B0503020204020204" pitchFamily="34" charset="-122"/>
              <a:ea typeface="Microsoft YaHei" panose="020B0503020204020204" pitchFamily="34" charset="-122"/>
            </a:endParaRPr>
          </a:p>
        </p:txBody>
      </p:sp>
      <p:sp>
        <p:nvSpPr>
          <p:cNvPr id="9" name="矩形 8"/>
          <p:cNvSpPr/>
          <p:nvPr/>
        </p:nvSpPr>
        <p:spPr>
          <a:xfrm>
            <a:off x="5083596" y="4185063"/>
            <a:ext cx="6143798" cy="461665"/>
          </a:xfrm>
          <a:prstGeom prst="rect">
            <a:avLst/>
          </a:prstGeom>
        </p:spPr>
        <p:txBody>
          <a:bodyPr wrap="none">
            <a:spAutoFit/>
          </a:bodyPr>
          <a:lstStyle/>
          <a:p>
            <a:r>
              <a:rPr lang="en-US" altLang="zh-CN" sz="2400" dirty="0">
                <a:solidFill>
                  <a:srgbClr val="4D4D4D"/>
                </a:solidFill>
                <a:latin typeface="Microsoft YaHei" panose="020B0503020204020204" pitchFamily="34" charset="-122"/>
                <a:ea typeface="Microsoft YaHei" panose="020B0503020204020204" pitchFamily="34" charset="-122"/>
              </a:rPr>
              <a:t>warning: conversion of pointer loses bits</a:t>
            </a:r>
            <a:endParaRPr lang="zh-CN" altLang="en-US" sz="2400" dirty="0"/>
          </a:p>
        </p:txBody>
      </p:sp>
    </p:spTree>
    <p:extLst>
      <p:ext uri="{BB962C8B-B14F-4D97-AF65-F5344CB8AC3E}">
        <p14:creationId xmlns:p14="http://schemas.microsoft.com/office/powerpoint/2010/main" val="10230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1485278" y="3645607"/>
            <a:ext cx="3209925" cy="1522095"/>
          </a:xfrm>
          <a:prstGeom prst="roundRect">
            <a:avLst/>
          </a:prstGeom>
          <a:gradFill>
            <a:gsLst>
              <a:gs pos="0">
                <a:schemeClr val="accent1">
                  <a:lumMod val="5000"/>
                  <a:lumOff val="95000"/>
                </a:schemeClr>
              </a:gs>
              <a:gs pos="78000">
                <a:schemeClr val="bg1"/>
              </a:gs>
              <a:gs pos="100000">
                <a:srgbClr val="7DC8C4"/>
              </a:gs>
            </a:gsLst>
            <a:lin ang="135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41" name="文本框 40"/>
          <p:cNvSpPr txBox="1"/>
          <p:nvPr/>
        </p:nvSpPr>
        <p:spPr>
          <a:xfrm>
            <a:off x="1560058" y="3681900"/>
            <a:ext cx="3334385" cy="1476375"/>
          </a:xfrm>
          <a:prstGeom prst="rect">
            <a:avLst/>
          </a:prstGeom>
          <a:noFill/>
        </p:spPr>
        <p:txBody>
          <a:bodyPr wrap="square" rtlCol="0">
            <a:spAutoFit/>
          </a:bodyPr>
          <a:lstStyle/>
          <a:p>
            <a:r>
              <a:rPr lang="zh-CN" altLang="en-US" dirty="0"/>
              <a:t>指针强制类型转换，这个强制类型转换告诉编译器，程序应该把这个指针看成指向一个字节序列而不是一个原始数据类型的对象。</a:t>
            </a:r>
          </a:p>
        </p:txBody>
      </p:sp>
      <p:graphicFrame>
        <p:nvGraphicFramePr>
          <p:cNvPr id="3" name="表格 2"/>
          <p:cNvGraphicFramePr/>
          <p:nvPr>
            <p:extLst>
              <p:ext uri="{D42A27DB-BD31-4B8C-83A1-F6EECF244321}">
                <p14:modId xmlns:p14="http://schemas.microsoft.com/office/powerpoint/2010/main" val="3360938638"/>
              </p:ext>
            </p:extLst>
          </p:nvPr>
        </p:nvGraphicFramePr>
        <p:xfrm>
          <a:off x="1264920" y="563880"/>
          <a:ext cx="3391921" cy="457200"/>
        </p:xfrm>
        <a:graphic>
          <a:graphicData uri="http://schemas.openxmlformats.org/drawingml/2006/table">
            <a:tbl>
              <a:tblPr firstRow="1" bandRow="1">
                <a:tableStyleId>{5C22544A-7EE6-4342-B048-85BDC9FD1C3A}</a:tableStyleId>
              </a:tblPr>
              <a:tblGrid>
                <a:gridCol w="3391921"/>
              </a:tblGrid>
              <a:tr h="426720">
                <a:tc>
                  <a:txBody>
                    <a:bodyPr/>
                    <a:lstStyle/>
                    <a:p>
                      <a:pPr>
                        <a:buNone/>
                      </a:pPr>
                      <a:r>
                        <a:rPr lang="en-US" altLang="zh-CN" sz="2400" dirty="0">
                          <a:solidFill>
                            <a:schemeClr val="bg1"/>
                          </a:solidFill>
                        </a:rPr>
                        <a:t>2.1.3  </a:t>
                      </a:r>
                      <a:r>
                        <a:rPr lang="zh-CN" altLang="en-US" sz="2400" dirty="0">
                          <a:solidFill>
                            <a:schemeClr val="bg1"/>
                          </a:solidFill>
                          <a:ea typeface="宋体" panose="02010600030101010101" pitchFamily="2" charset="-122"/>
                        </a:rPr>
                        <a:t>寻址和字节顺序</a:t>
                      </a:r>
                    </a:p>
                  </a:txBody>
                  <a:tcPr>
                    <a:solidFill>
                      <a:srgbClr val="52B6B1"/>
                    </a:solidFill>
                  </a:tcPr>
                </a:tc>
              </a:tr>
            </a:tbl>
          </a:graphicData>
        </a:graphic>
      </p:graphicFrame>
      <p:sp>
        <p:nvSpPr>
          <p:cNvPr id="4" name="文本框 3"/>
          <p:cNvSpPr txBox="1"/>
          <p:nvPr/>
        </p:nvSpPr>
        <p:spPr>
          <a:xfrm>
            <a:off x="1506220" y="1177925"/>
            <a:ext cx="3230880" cy="829945"/>
          </a:xfrm>
          <a:prstGeom prst="rect">
            <a:avLst/>
          </a:prstGeom>
          <a:noFill/>
        </p:spPr>
        <p:txBody>
          <a:bodyPr wrap="none" rtlCol="0" anchor="t">
            <a:spAutoFit/>
          </a:bodyPr>
          <a:lstStyle/>
          <a:p>
            <a:pPr marL="0" indent="0">
              <a:buFont typeface="Wingdings" panose="05000000000000000000" charset="0"/>
              <a:buNone/>
            </a:pPr>
            <a:r>
              <a:rPr lang="zh-CN" altLang="en-US" sz="2400"/>
              <a:t>我们用一个</a:t>
            </a:r>
            <a:r>
              <a:rPr lang="en-US" altLang="zh-CN" sz="2400"/>
              <a:t>C</a:t>
            </a:r>
            <a:r>
              <a:rPr lang="zh-CN" altLang="en-US" sz="2400">
                <a:ea typeface="宋体" panose="02010600030101010101" pitchFamily="2" charset="-122"/>
              </a:rPr>
              <a:t>语言程序</a:t>
            </a:r>
          </a:p>
          <a:p>
            <a:pPr marL="0" indent="0">
              <a:buFont typeface="Wingdings" panose="05000000000000000000" charset="0"/>
              <a:buNone/>
            </a:pPr>
            <a:r>
              <a:rPr lang="zh-CN" altLang="en-US" sz="2400">
                <a:ea typeface="宋体" panose="02010600030101010101" pitchFamily="2" charset="-122"/>
              </a:rPr>
              <a:t>来帮助展示字节顺序：</a:t>
            </a:r>
          </a:p>
        </p:txBody>
      </p:sp>
      <p:sp>
        <p:nvSpPr>
          <p:cNvPr id="15" name="矩形 14"/>
          <p:cNvSpPr/>
          <p:nvPr/>
        </p:nvSpPr>
        <p:spPr>
          <a:xfrm>
            <a:off x="5312192" y="336550"/>
            <a:ext cx="6174105" cy="6185535"/>
          </a:xfrm>
          <a:prstGeom prst="rect">
            <a:avLst/>
          </a:prstGeom>
        </p:spPr>
        <p:txBody>
          <a:bodyPr wrap="square">
            <a:spAutoFit/>
          </a:bodyPr>
          <a:lstStyle/>
          <a:p>
            <a:r>
              <a:rPr lang="en-US" altLang="zh-CN" dirty="0">
                <a:solidFill>
                  <a:srgbClr val="00AEF0"/>
                </a:solidFill>
                <a:latin typeface="StoneSans"/>
              </a:rPr>
              <a:t>1 </a:t>
            </a:r>
            <a:r>
              <a:rPr lang="en-US" altLang="zh-CN" dirty="0">
                <a:solidFill>
                  <a:srgbClr val="000000"/>
                </a:solidFill>
                <a:latin typeface="ZztexMono-Regular"/>
              </a:rPr>
              <a:t>#include &lt;</a:t>
            </a:r>
            <a:r>
              <a:rPr lang="en-US" altLang="zh-CN" dirty="0" err="1">
                <a:solidFill>
                  <a:srgbClr val="000000"/>
                </a:solidFill>
                <a:latin typeface="ZztexMono-Regular"/>
              </a:rPr>
              <a:t>stdio.h</a:t>
            </a:r>
            <a:r>
              <a:rPr lang="en-US" altLang="zh-CN" dirty="0">
                <a:solidFill>
                  <a:srgbClr val="000000"/>
                </a:solidFill>
                <a:latin typeface="ZztexMono-Regular"/>
              </a:rPr>
              <a:t>&gt;</a:t>
            </a:r>
          </a:p>
          <a:p>
            <a:r>
              <a:rPr lang="en-US" altLang="zh-CN" dirty="0">
                <a:solidFill>
                  <a:srgbClr val="00AEF0"/>
                </a:solidFill>
                <a:latin typeface="StoneSans"/>
              </a:rPr>
              <a:t>2</a:t>
            </a:r>
          </a:p>
          <a:p>
            <a:r>
              <a:rPr lang="en-US" altLang="zh-CN" dirty="0">
                <a:solidFill>
                  <a:srgbClr val="00AEF0"/>
                </a:solidFill>
                <a:latin typeface="StoneSans"/>
              </a:rPr>
              <a:t>3 </a:t>
            </a:r>
            <a:r>
              <a:rPr lang="en-US" altLang="zh-CN" dirty="0" err="1">
                <a:solidFill>
                  <a:srgbClr val="000000"/>
                </a:solidFill>
                <a:latin typeface="ZztexMono-Regular"/>
              </a:rPr>
              <a:t>typedef</a:t>
            </a:r>
            <a:r>
              <a:rPr lang="en-US" altLang="zh-CN" dirty="0">
                <a:solidFill>
                  <a:srgbClr val="000000"/>
                </a:solidFill>
                <a:latin typeface="ZztexMono-Regular"/>
              </a:rPr>
              <a:t> unsigned char *</a:t>
            </a:r>
            <a:r>
              <a:rPr lang="en-US" altLang="zh-CN" b="1" dirty="0" err="1">
                <a:solidFill>
                  <a:srgbClr val="00B050"/>
                </a:solidFill>
                <a:latin typeface="ZztexMono-Regular"/>
              </a:rPr>
              <a:t>byte_pointer</a:t>
            </a:r>
            <a:r>
              <a:rPr lang="en-US" altLang="zh-CN" dirty="0">
                <a:solidFill>
                  <a:srgbClr val="000000"/>
                </a:solidFill>
                <a:latin typeface="ZztexMono-Regular"/>
              </a:rPr>
              <a:t>;</a:t>
            </a:r>
          </a:p>
          <a:p>
            <a:r>
              <a:rPr lang="en-US" altLang="zh-CN" dirty="0">
                <a:solidFill>
                  <a:srgbClr val="00AEF0"/>
                </a:solidFill>
                <a:latin typeface="StoneSans"/>
              </a:rPr>
              <a:t>4</a:t>
            </a:r>
          </a:p>
          <a:p>
            <a:r>
              <a:rPr lang="en-US" altLang="zh-CN" dirty="0">
                <a:solidFill>
                  <a:srgbClr val="00AEF0"/>
                </a:solidFill>
                <a:latin typeface="StoneSans"/>
              </a:rPr>
              <a:t>5 </a:t>
            </a:r>
            <a:r>
              <a:rPr lang="en-US" altLang="zh-CN" dirty="0">
                <a:solidFill>
                  <a:srgbClr val="000000"/>
                </a:solidFill>
                <a:latin typeface="ZztexMono-Regular"/>
              </a:rPr>
              <a:t>void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b="1" dirty="0" err="1">
                <a:solidFill>
                  <a:srgbClr val="00B050"/>
                </a:solidFill>
                <a:latin typeface="ZztexMono-Regular"/>
              </a:rPr>
              <a:t>byte_pointer</a:t>
            </a:r>
            <a:r>
              <a:rPr lang="en-US" altLang="zh-CN" dirty="0">
                <a:solidFill>
                  <a:srgbClr val="000000"/>
                </a:solidFill>
                <a:latin typeface="ZztexMono-Regular"/>
              </a:rPr>
              <a:t> start,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len</a:t>
            </a:r>
            <a:r>
              <a:rPr lang="en-US" altLang="zh-CN" dirty="0">
                <a:solidFill>
                  <a:srgbClr val="000000"/>
                </a:solidFill>
                <a:latin typeface="ZztexMono-Regular"/>
              </a:rPr>
              <a:t>) {</a:t>
            </a:r>
          </a:p>
          <a:p>
            <a:r>
              <a:rPr lang="en-US" altLang="zh-CN" dirty="0">
                <a:solidFill>
                  <a:srgbClr val="00AEF0"/>
                </a:solidFill>
                <a:latin typeface="StoneSans"/>
              </a:rPr>
              <a:t>6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7 </a:t>
            </a:r>
            <a:r>
              <a:rPr lang="en-US" altLang="zh-CN" dirty="0">
                <a:solidFill>
                  <a:srgbClr val="000000"/>
                </a:solidFill>
                <a:latin typeface="ZztexMono-Regular"/>
              </a:rPr>
              <a:t>for (</a:t>
            </a:r>
            <a:r>
              <a:rPr lang="en-US" altLang="zh-CN" dirty="0" err="1">
                <a:solidFill>
                  <a:srgbClr val="000000"/>
                </a:solidFill>
                <a:latin typeface="ZztexMono-Regular"/>
              </a:rPr>
              <a:t>i</a:t>
            </a:r>
            <a:r>
              <a:rPr lang="en-US" altLang="zh-CN" dirty="0">
                <a:solidFill>
                  <a:srgbClr val="000000"/>
                </a:solidFill>
                <a:latin typeface="ZztexMono-Regular"/>
              </a:rPr>
              <a:t> = 0; </a:t>
            </a:r>
            <a:r>
              <a:rPr lang="en-US" altLang="zh-CN" dirty="0" err="1">
                <a:solidFill>
                  <a:srgbClr val="000000"/>
                </a:solidFill>
                <a:latin typeface="ZztexMono-Regular"/>
              </a:rPr>
              <a:t>i</a:t>
            </a:r>
            <a:r>
              <a:rPr lang="en-US" altLang="zh-CN" dirty="0">
                <a:solidFill>
                  <a:srgbClr val="000000"/>
                </a:solidFill>
                <a:latin typeface="ZztexMono-Regular"/>
              </a:rPr>
              <a:t> &lt; </a:t>
            </a:r>
            <a:r>
              <a:rPr lang="en-US" altLang="zh-CN" dirty="0" err="1">
                <a:solidFill>
                  <a:srgbClr val="000000"/>
                </a:solidFill>
                <a:latin typeface="ZztexMono-Regular"/>
              </a:rPr>
              <a:t>len</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8 </a:t>
            </a:r>
            <a:r>
              <a:rPr lang="en-US" altLang="zh-CN" dirty="0" err="1">
                <a:solidFill>
                  <a:srgbClr val="000000"/>
                </a:solidFill>
                <a:latin typeface="ZztexMono-Regular"/>
              </a:rPr>
              <a:t>printf</a:t>
            </a:r>
            <a:r>
              <a:rPr lang="en-US" altLang="zh-CN" dirty="0">
                <a:solidFill>
                  <a:srgbClr val="000000"/>
                </a:solidFill>
                <a:latin typeface="ZztexMono-Regular"/>
              </a:rPr>
              <a:t>(" %.2x", start[</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9 </a:t>
            </a:r>
            <a:r>
              <a:rPr lang="en-US" altLang="zh-CN" dirty="0" err="1">
                <a:solidFill>
                  <a:srgbClr val="000000"/>
                </a:solidFill>
                <a:latin typeface="ZztexMono-Regular"/>
              </a:rPr>
              <a:t>printf</a:t>
            </a:r>
            <a:r>
              <a:rPr lang="en-US" altLang="zh-CN" dirty="0">
                <a:solidFill>
                  <a:srgbClr val="000000"/>
                </a:solidFill>
                <a:latin typeface="ZztexMono-Regular"/>
              </a:rPr>
              <a:t>("\n");</a:t>
            </a:r>
          </a:p>
          <a:p>
            <a:r>
              <a:rPr lang="en-US" altLang="zh-CN" dirty="0">
                <a:solidFill>
                  <a:srgbClr val="00AEF0"/>
                </a:solidFill>
                <a:latin typeface="StoneSans"/>
              </a:rPr>
              <a:t>10 </a:t>
            </a:r>
            <a:r>
              <a:rPr lang="en-US" altLang="zh-CN" dirty="0">
                <a:solidFill>
                  <a:srgbClr val="000000"/>
                </a:solidFill>
                <a:latin typeface="ZztexMono-Regular"/>
              </a:rPr>
              <a:t>}</a:t>
            </a:r>
          </a:p>
          <a:p>
            <a:r>
              <a:rPr lang="en-US" altLang="zh-CN" dirty="0">
                <a:solidFill>
                  <a:srgbClr val="00AEF0"/>
                </a:solidFill>
                <a:latin typeface="StoneSans"/>
              </a:rPr>
              <a:t>11</a:t>
            </a:r>
          </a:p>
          <a:p>
            <a:r>
              <a:rPr lang="en-US" altLang="zh-CN" dirty="0">
                <a:solidFill>
                  <a:srgbClr val="00AEF0"/>
                </a:solidFill>
                <a:latin typeface="StoneSans"/>
              </a:rPr>
              <a:t>12 </a:t>
            </a:r>
            <a:r>
              <a:rPr lang="en-US" altLang="zh-CN" dirty="0">
                <a:solidFill>
                  <a:srgbClr val="000000"/>
                </a:solidFill>
                <a:latin typeface="ZztexMono-Regular"/>
              </a:rPr>
              <a:t>void </a:t>
            </a:r>
            <a:r>
              <a:rPr lang="en-US" altLang="zh-CN" dirty="0" err="1">
                <a:solidFill>
                  <a:srgbClr val="000000"/>
                </a:solidFill>
                <a:latin typeface="ZztexMono-Regular"/>
              </a:rPr>
              <a:t>show_int</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 x) {</a:t>
            </a:r>
          </a:p>
          <a:p>
            <a:r>
              <a:rPr lang="en-US" altLang="zh-CN" dirty="0">
                <a:solidFill>
                  <a:srgbClr val="00AEF0"/>
                </a:solidFill>
                <a:latin typeface="StoneSans"/>
              </a:rPr>
              <a:t>13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a:t>
            </a:r>
          </a:p>
          <a:p>
            <a:r>
              <a:rPr lang="en-US" altLang="zh-CN" dirty="0">
                <a:solidFill>
                  <a:srgbClr val="00AEF0"/>
                </a:solidFill>
                <a:latin typeface="StoneSans"/>
              </a:rPr>
              <a:t>14 </a:t>
            </a:r>
            <a:r>
              <a:rPr lang="en-US" altLang="zh-CN" dirty="0">
                <a:solidFill>
                  <a:srgbClr val="000000"/>
                </a:solidFill>
                <a:latin typeface="ZztexMono-Regular"/>
              </a:rPr>
              <a:t>}</a:t>
            </a:r>
          </a:p>
          <a:p>
            <a:r>
              <a:rPr lang="en-US" altLang="zh-CN" dirty="0">
                <a:solidFill>
                  <a:srgbClr val="00AEF0"/>
                </a:solidFill>
                <a:latin typeface="StoneSans"/>
              </a:rPr>
              <a:t>15</a:t>
            </a:r>
          </a:p>
          <a:p>
            <a:r>
              <a:rPr lang="en-US" altLang="zh-CN" dirty="0">
                <a:solidFill>
                  <a:srgbClr val="00AEF0"/>
                </a:solidFill>
                <a:latin typeface="StoneSans"/>
              </a:rPr>
              <a:t>16 </a:t>
            </a:r>
            <a:r>
              <a:rPr lang="en-US" altLang="zh-CN" dirty="0">
                <a:solidFill>
                  <a:srgbClr val="000000"/>
                </a:solidFill>
                <a:latin typeface="ZztexMono-Regular"/>
              </a:rPr>
              <a:t>void </a:t>
            </a:r>
            <a:r>
              <a:rPr lang="en-US" altLang="zh-CN" dirty="0" err="1">
                <a:solidFill>
                  <a:srgbClr val="000000"/>
                </a:solidFill>
                <a:latin typeface="ZztexMono-Regular"/>
              </a:rPr>
              <a:t>show_float</a:t>
            </a:r>
            <a:r>
              <a:rPr lang="en-US" altLang="zh-CN" dirty="0">
                <a:solidFill>
                  <a:srgbClr val="000000"/>
                </a:solidFill>
                <a:latin typeface="ZztexMono-Regular"/>
              </a:rPr>
              <a:t>(float x) {</a:t>
            </a:r>
          </a:p>
          <a:p>
            <a:r>
              <a:rPr lang="en-US" altLang="zh-CN" dirty="0">
                <a:solidFill>
                  <a:srgbClr val="00AEF0"/>
                </a:solidFill>
                <a:latin typeface="StoneSans"/>
              </a:rPr>
              <a:t>17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(float));</a:t>
            </a:r>
          </a:p>
          <a:p>
            <a:r>
              <a:rPr lang="en-US" altLang="zh-CN" dirty="0">
                <a:solidFill>
                  <a:srgbClr val="00AEF0"/>
                </a:solidFill>
                <a:latin typeface="StoneSans"/>
              </a:rPr>
              <a:t>18 </a:t>
            </a:r>
            <a:r>
              <a:rPr lang="en-US" altLang="zh-CN" dirty="0">
                <a:solidFill>
                  <a:srgbClr val="000000"/>
                </a:solidFill>
                <a:latin typeface="ZztexMono-Regular"/>
              </a:rPr>
              <a:t>}</a:t>
            </a:r>
          </a:p>
          <a:p>
            <a:r>
              <a:rPr lang="en-US" altLang="zh-CN" dirty="0">
                <a:solidFill>
                  <a:srgbClr val="00AEF0"/>
                </a:solidFill>
                <a:latin typeface="StoneSans"/>
              </a:rPr>
              <a:t>19</a:t>
            </a:r>
          </a:p>
          <a:p>
            <a:r>
              <a:rPr lang="en-US" altLang="zh-CN" dirty="0">
                <a:solidFill>
                  <a:srgbClr val="00AEF0"/>
                </a:solidFill>
                <a:latin typeface="StoneSans"/>
              </a:rPr>
              <a:t>20 </a:t>
            </a:r>
            <a:r>
              <a:rPr lang="en-US" altLang="zh-CN" dirty="0">
                <a:solidFill>
                  <a:srgbClr val="000000"/>
                </a:solidFill>
                <a:latin typeface="ZztexMono-Regular"/>
              </a:rPr>
              <a:t>void </a:t>
            </a:r>
            <a:r>
              <a:rPr lang="en-US" altLang="zh-CN" dirty="0" err="1">
                <a:solidFill>
                  <a:srgbClr val="000000"/>
                </a:solidFill>
                <a:latin typeface="ZztexMono-Regular"/>
              </a:rPr>
              <a:t>show_pointer</a:t>
            </a:r>
            <a:r>
              <a:rPr lang="en-US" altLang="zh-CN" dirty="0">
                <a:solidFill>
                  <a:srgbClr val="000000"/>
                </a:solidFill>
                <a:latin typeface="ZztexMono-Regular"/>
              </a:rPr>
              <a:t>(void *x) {</a:t>
            </a:r>
          </a:p>
          <a:p>
            <a:r>
              <a:rPr lang="en-US" altLang="zh-CN" dirty="0">
                <a:solidFill>
                  <a:srgbClr val="00AEF0"/>
                </a:solidFill>
                <a:latin typeface="StoneSans"/>
              </a:rPr>
              <a:t>21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(void *));</a:t>
            </a:r>
          </a:p>
          <a:p>
            <a:r>
              <a:rPr lang="en-US" altLang="zh-CN" dirty="0">
                <a:solidFill>
                  <a:srgbClr val="00AEF0"/>
                </a:solidFill>
                <a:latin typeface="StoneSans"/>
              </a:rPr>
              <a:t>22 </a:t>
            </a:r>
            <a:r>
              <a:rPr lang="en-US" altLang="zh-CN" dirty="0">
                <a:solidFill>
                  <a:srgbClr val="000000"/>
                </a:solidFill>
                <a:latin typeface="ZztexMono-Regular"/>
              </a:rPr>
              <a:t>}</a:t>
            </a:r>
            <a:endParaRPr lang="zh-CN" altLang="en-US" dirty="0"/>
          </a:p>
        </p:txBody>
      </p:sp>
      <p:cxnSp>
        <p:nvCxnSpPr>
          <p:cNvPr id="39" name="直接连接符 38"/>
          <p:cNvCxnSpPr/>
          <p:nvPr/>
        </p:nvCxnSpPr>
        <p:spPr>
          <a:xfrm flipH="1">
            <a:off x="5667157" y="1225550"/>
            <a:ext cx="4267835" cy="6096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flipH="1">
            <a:off x="4647414" y="1286510"/>
            <a:ext cx="2052472" cy="2455931"/>
          </a:xfrm>
          <a:prstGeom prst="straightConnector1">
            <a:avLst/>
          </a:prstGeom>
          <a:solidFill>
            <a:schemeClr val="accent1"/>
          </a:solidFill>
          <a:ln w="9525" cap="flat" cmpd="sng" algn="ctr">
            <a:solidFill>
              <a:srgbClr val="7DC8C4"/>
            </a:solidFill>
            <a:prstDash val="solid"/>
            <a:round/>
            <a:headEnd type="none" w="med" len="med"/>
            <a:tailEnd type="arrow" w="med" len="med"/>
          </a:ln>
        </p:spPr>
      </p:cxnSp>
      <p:sp>
        <p:nvSpPr>
          <p:cNvPr id="12" name="文本框 11"/>
          <p:cNvSpPr txBox="1"/>
          <p:nvPr/>
        </p:nvSpPr>
        <p:spPr>
          <a:xfrm>
            <a:off x="3141617" y="2036732"/>
            <a:ext cx="1807779" cy="369332"/>
          </a:xfrm>
          <a:prstGeom prst="rect">
            <a:avLst/>
          </a:prstGeom>
          <a:noFill/>
        </p:spPr>
        <p:txBody>
          <a:bodyPr wrap="square" rtlCol="0">
            <a:spAutoFit/>
          </a:bodyPr>
          <a:lstStyle/>
          <a:p>
            <a:r>
              <a:rPr lang="zh-CN" altLang="en-US" dirty="0" smtClean="0"/>
              <a:t>逐字节打印输出</a:t>
            </a:r>
            <a:endParaRPr lang="zh-CN" altLang="en-US" dirty="0"/>
          </a:p>
        </p:txBody>
      </p:sp>
      <p:sp>
        <p:nvSpPr>
          <p:cNvPr id="13" name="左大括号 12"/>
          <p:cNvSpPr/>
          <p:nvPr/>
        </p:nvSpPr>
        <p:spPr>
          <a:xfrm>
            <a:off x="4960230" y="1576462"/>
            <a:ext cx="315309" cy="12710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8596507" y="1797901"/>
            <a:ext cx="3447394" cy="923330"/>
          </a:xfrm>
          <a:prstGeom prst="rect">
            <a:avLst/>
          </a:prstGeom>
          <a:solidFill>
            <a:schemeClr val="accent2">
              <a:lumMod val="20000"/>
              <a:lumOff val="80000"/>
            </a:schemeClr>
          </a:solidFill>
        </p:spPr>
        <p:txBody>
          <a:bodyPr wrap="square" rtlCol="0">
            <a:spAutoFit/>
          </a:bodyPr>
          <a:lstStyle/>
          <a:p>
            <a:r>
              <a:rPr lang="en-US" altLang="zh-CN" dirty="0" err="1" smtClean="0"/>
              <a:t>printf</a:t>
            </a:r>
            <a:r>
              <a:rPr lang="zh-CN" altLang="en-US" dirty="0" smtClean="0"/>
              <a:t>的格式化输出</a:t>
            </a:r>
            <a:endParaRPr lang="en-US" altLang="zh-CN" dirty="0" smtClean="0"/>
          </a:p>
          <a:p>
            <a:r>
              <a:rPr lang="zh-CN" altLang="en-US" dirty="0" smtClean="0"/>
              <a:t>用</a:t>
            </a:r>
            <a:r>
              <a:rPr lang="en-US" altLang="zh-CN" dirty="0" smtClean="0"/>
              <a:t>%d/x/f/c</a:t>
            </a:r>
            <a:r>
              <a:rPr lang="zh-CN" altLang="en-US" dirty="0" smtClean="0"/>
              <a:t>输出</a:t>
            </a:r>
            <a:r>
              <a:rPr lang="en-US" altLang="zh-CN" dirty="0" smtClean="0"/>
              <a:t>10/16</a:t>
            </a:r>
            <a:r>
              <a:rPr lang="zh-CN" altLang="en-US" dirty="0" smtClean="0"/>
              <a:t>进制和字符</a:t>
            </a:r>
            <a:endParaRPr lang="en-US" altLang="zh-CN" dirty="0" smtClean="0"/>
          </a:p>
          <a:p>
            <a:r>
              <a:rPr lang="zh-CN" altLang="en-US" dirty="0"/>
              <a:t>更</a:t>
            </a:r>
            <a:r>
              <a:rPr lang="zh-CN" altLang="en-US" dirty="0" smtClean="0"/>
              <a:t>详细内容见</a:t>
            </a:r>
            <a:r>
              <a:rPr lang="en-US" altLang="zh-CN" dirty="0" smtClean="0"/>
              <a:t>BB</a:t>
            </a:r>
            <a:r>
              <a:rPr lang="zh-CN" altLang="en-US" dirty="0" smtClean="0"/>
              <a:t>上的文档</a:t>
            </a:r>
            <a:endParaRPr lang="zh-CN" altLang="en-US" dirty="0"/>
          </a:p>
        </p:txBody>
      </p:sp>
      <p:sp>
        <p:nvSpPr>
          <p:cNvPr id="18" name="椭圆 17"/>
          <p:cNvSpPr/>
          <p:nvPr/>
        </p:nvSpPr>
        <p:spPr>
          <a:xfrm>
            <a:off x="6589664" y="2309877"/>
            <a:ext cx="725214" cy="286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835193" y="2948672"/>
            <a:ext cx="2139884" cy="646331"/>
          </a:xfrm>
          <a:prstGeom prst="rect">
            <a:avLst/>
          </a:prstGeom>
          <a:noFill/>
        </p:spPr>
        <p:txBody>
          <a:bodyPr wrap="square" rtlCol="0">
            <a:spAutoFit/>
          </a:bodyPr>
          <a:lstStyle/>
          <a:p>
            <a:r>
              <a:rPr lang="zh-CN" altLang="en-US" dirty="0" smtClean="0">
                <a:solidFill>
                  <a:srgbClr val="FF0000"/>
                </a:solidFill>
              </a:rPr>
              <a:t>格式字串</a:t>
            </a:r>
            <a:r>
              <a:rPr lang="en-US" altLang="zh-CN" dirty="0" smtClean="0">
                <a:solidFill>
                  <a:srgbClr val="FF0000"/>
                </a:solidFill>
              </a:rPr>
              <a:t>,16</a:t>
            </a:r>
            <a:r>
              <a:rPr lang="zh-CN" altLang="en-US" dirty="0" smtClean="0">
                <a:solidFill>
                  <a:srgbClr val="FF0000"/>
                </a:solidFill>
              </a:rPr>
              <a:t>机制，</a:t>
            </a:r>
            <a:r>
              <a:rPr lang="en-US" altLang="zh-CN" dirty="0" smtClean="0">
                <a:solidFill>
                  <a:srgbClr val="FF0000"/>
                </a:solidFill>
              </a:rPr>
              <a:t>2</a:t>
            </a:r>
            <a:r>
              <a:rPr lang="zh-CN" altLang="en-US" dirty="0" smtClean="0">
                <a:solidFill>
                  <a:srgbClr val="FF0000"/>
                </a:solidFill>
              </a:rPr>
              <a:t>位有效数字</a:t>
            </a:r>
            <a:endParaRPr lang="zh-CN" altLang="en-US" dirty="0">
              <a:solidFill>
                <a:srgbClr val="FF0000"/>
              </a:solidFill>
            </a:endParaRPr>
          </a:p>
        </p:txBody>
      </p:sp>
      <p:cxnSp>
        <p:nvCxnSpPr>
          <p:cNvPr id="20" name="直接箭头连接符 19"/>
          <p:cNvCxnSpPr>
            <a:endCxn id="18" idx="4"/>
          </p:cNvCxnSpPr>
          <p:nvPr/>
        </p:nvCxnSpPr>
        <p:spPr>
          <a:xfrm flipV="1">
            <a:off x="6542366" y="2596705"/>
            <a:ext cx="409905" cy="381424"/>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937369" y="2772065"/>
            <a:ext cx="1263192" cy="646331"/>
          </a:xfrm>
          <a:prstGeom prst="rect">
            <a:avLst/>
          </a:prstGeom>
          <a:noFill/>
        </p:spPr>
        <p:txBody>
          <a:bodyPr wrap="square" rtlCol="0">
            <a:spAutoFit/>
          </a:bodyPr>
          <a:lstStyle/>
          <a:p>
            <a:r>
              <a:rPr lang="zh-CN" altLang="en-US" dirty="0" smtClean="0">
                <a:solidFill>
                  <a:srgbClr val="FF0000"/>
                </a:solidFill>
              </a:rPr>
              <a:t>指针与数据的转换</a:t>
            </a:r>
            <a:endParaRPr lang="zh-CN" altLang="en-US" dirty="0">
              <a:solidFill>
                <a:srgbClr val="FF0000"/>
              </a:solidFill>
            </a:endParaRPr>
          </a:p>
        </p:txBody>
      </p:sp>
      <p:cxnSp>
        <p:nvCxnSpPr>
          <p:cNvPr id="22" name="直接箭头连接符 21"/>
          <p:cNvCxnSpPr>
            <a:stCxn id="21" idx="0"/>
          </p:cNvCxnSpPr>
          <p:nvPr/>
        </p:nvCxnSpPr>
        <p:spPr>
          <a:xfrm flipH="1" flipV="1">
            <a:off x="8286161" y="2620652"/>
            <a:ext cx="282804" cy="151413"/>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428974" y="4221223"/>
            <a:ext cx="2806263" cy="369332"/>
          </a:xfrm>
          <a:prstGeom prst="rect">
            <a:avLst/>
          </a:prstGeom>
          <a:noFill/>
        </p:spPr>
        <p:txBody>
          <a:bodyPr wrap="square" rtlCol="0">
            <a:spAutoFit/>
          </a:bodyPr>
          <a:lstStyle/>
          <a:p>
            <a:r>
              <a:rPr lang="zh-CN" altLang="en-US" dirty="0" smtClean="0">
                <a:solidFill>
                  <a:srgbClr val="FF0000"/>
                </a:solidFill>
              </a:rPr>
              <a:t>用</a:t>
            </a:r>
            <a:r>
              <a:rPr lang="en-US" altLang="zh-CN" dirty="0" smtClean="0">
                <a:solidFill>
                  <a:srgbClr val="FF0000"/>
                </a:solidFill>
              </a:rPr>
              <a:t>&amp;</a:t>
            </a:r>
            <a:r>
              <a:rPr lang="zh-CN" altLang="en-US" dirty="0" smtClean="0">
                <a:solidFill>
                  <a:srgbClr val="FF0000"/>
                </a:solidFill>
              </a:rPr>
              <a:t>获得</a:t>
            </a:r>
            <a:r>
              <a:rPr lang="en-US" altLang="zh-CN" dirty="0" smtClean="0">
                <a:solidFill>
                  <a:srgbClr val="FF0000"/>
                </a:solidFill>
              </a:rPr>
              <a:t>x</a:t>
            </a:r>
            <a:r>
              <a:rPr lang="zh-CN" altLang="en-US" dirty="0" smtClean="0">
                <a:solidFill>
                  <a:srgbClr val="FF0000"/>
                </a:solidFill>
              </a:rPr>
              <a:t>地址（指针）</a:t>
            </a:r>
            <a:endParaRPr lang="zh-CN" altLang="en-US" dirty="0">
              <a:solidFill>
                <a:srgbClr val="FF0000"/>
              </a:solidFill>
            </a:endParaRPr>
          </a:p>
        </p:txBody>
      </p:sp>
      <p:cxnSp>
        <p:nvCxnSpPr>
          <p:cNvPr id="24" name="直接箭头连接符 23"/>
          <p:cNvCxnSpPr/>
          <p:nvPr/>
        </p:nvCxnSpPr>
        <p:spPr>
          <a:xfrm flipH="1" flipV="1">
            <a:off x="8792375" y="3930848"/>
            <a:ext cx="304005" cy="353805"/>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385737" y="2976484"/>
            <a:ext cx="2806263" cy="369332"/>
          </a:xfrm>
          <a:prstGeom prst="rect">
            <a:avLst/>
          </a:prstGeom>
          <a:noFill/>
        </p:spPr>
        <p:txBody>
          <a:bodyPr wrap="square" rtlCol="0">
            <a:spAutoFit/>
          </a:bodyPr>
          <a:lstStyle/>
          <a:p>
            <a:r>
              <a:rPr lang="zh-CN" altLang="en-US" dirty="0" smtClean="0">
                <a:solidFill>
                  <a:srgbClr val="FF0000"/>
                </a:solidFill>
              </a:rPr>
              <a:t>获取数据对象的大小</a:t>
            </a:r>
            <a:endParaRPr lang="zh-CN" altLang="en-US" dirty="0">
              <a:solidFill>
                <a:srgbClr val="FF0000"/>
              </a:solidFill>
            </a:endParaRPr>
          </a:p>
        </p:txBody>
      </p:sp>
      <p:cxnSp>
        <p:nvCxnSpPr>
          <p:cNvPr id="26" name="直接箭头连接符 25"/>
          <p:cNvCxnSpPr/>
          <p:nvPr/>
        </p:nvCxnSpPr>
        <p:spPr>
          <a:xfrm flipH="1">
            <a:off x="9370243" y="3355942"/>
            <a:ext cx="424206" cy="377072"/>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538628" y="3271838"/>
            <a:ext cx="2364827" cy="369332"/>
          </a:xfrm>
          <a:prstGeom prst="rect">
            <a:avLst/>
          </a:prstGeom>
          <a:noFill/>
        </p:spPr>
        <p:txBody>
          <a:bodyPr wrap="square" rtlCol="0">
            <a:spAutoFit/>
          </a:bodyPr>
          <a:lstStyle/>
          <a:p>
            <a:r>
              <a:rPr lang="en-US" altLang="zh-CN" dirty="0" err="1" smtClean="0"/>
              <a:t>Typedef</a:t>
            </a:r>
            <a:r>
              <a:rPr lang="zh-CN" altLang="en-US" dirty="0" smtClean="0"/>
              <a:t>定义数据类型</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2.1.3  </a:t>
                      </a:r>
                      <a:r>
                        <a:rPr lang="zh-CN" altLang="en-US" sz="2400">
                          <a:solidFill>
                            <a:schemeClr val="bg1"/>
                          </a:solidFill>
                          <a:ea typeface="宋体" panose="02010600030101010101" pitchFamily="2" charset="-122"/>
                        </a:rPr>
                        <a:t>寻址和字节顺序</a:t>
                      </a:r>
                    </a:p>
                  </a:txBody>
                  <a:tcPr>
                    <a:solidFill>
                      <a:srgbClr val="52B6B1"/>
                    </a:solidFill>
                  </a:tcPr>
                </a:tc>
              </a:tr>
            </a:tbl>
          </a:graphicData>
        </a:graphic>
      </p:graphicFrame>
      <p:sp>
        <p:nvSpPr>
          <p:cNvPr id="4" name="文本框 3"/>
          <p:cNvSpPr txBox="1"/>
          <p:nvPr/>
        </p:nvSpPr>
        <p:spPr>
          <a:xfrm>
            <a:off x="1506220" y="1177925"/>
            <a:ext cx="5059680" cy="829945"/>
          </a:xfrm>
          <a:prstGeom prst="rect">
            <a:avLst/>
          </a:prstGeom>
          <a:noFill/>
        </p:spPr>
        <p:txBody>
          <a:bodyPr wrap="none" rtlCol="0" anchor="t">
            <a:spAutoFit/>
          </a:bodyPr>
          <a:lstStyle/>
          <a:p>
            <a:pPr marL="0" indent="0">
              <a:buFont typeface="Wingdings" panose="05000000000000000000" charset="0"/>
              <a:buNone/>
            </a:pPr>
            <a:r>
              <a:rPr lang="zh-CN" altLang="en-US" sz="2400">
                <a:ea typeface="宋体" panose="02010600030101010101" pitchFamily="2" charset="-122"/>
              </a:rPr>
              <a:t>在以下不同的机器上运行上述程序，</a:t>
            </a:r>
          </a:p>
          <a:p>
            <a:pPr marL="0" indent="0">
              <a:buFont typeface="Wingdings" panose="05000000000000000000" charset="0"/>
              <a:buNone/>
            </a:pPr>
            <a:endParaRPr lang="zh-CN" altLang="en-US" sz="2400">
              <a:ea typeface="宋体" panose="02010600030101010101" pitchFamily="2" charset="-122"/>
            </a:endParaRPr>
          </a:p>
        </p:txBody>
      </p:sp>
      <p:sp>
        <p:nvSpPr>
          <p:cNvPr id="2" name="矩形 1"/>
          <p:cNvSpPr/>
          <p:nvPr/>
        </p:nvSpPr>
        <p:spPr>
          <a:xfrm>
            <a:off x="1506197" y="1718640"/>
            <a:ext cx="7210097" cy="3599815"/>
          </a:xfrm>
          <a:prstGeom prst="rect">
            <a:avLst/>
          </a:prstGeom>
        </p:spPr>
        <p:txBody>
          <a:bodyPr wrap="square">
            <a:spAutoFit/>
          </a:bodyPr>
          <a:lstStyle/>
          <a:p>
            <a:r>
              <a:rPr lang="en-US" altLang="zh-CN" b="1" dirty="0">
                <a:latin typeface="TimesTen-Bold"/>
              </a:rPr>
              <a:t>Linux 32: </a:t>
            </a:r>
            <a:r>
              <a:rPr lang="zh-CN" altLang="en-US" dirty="0">
                <a:latin typeface="TimesTen-Roman"/>
                <a:ea typeface="宋体" panose="02010600030101010101" pitchFamily="2" charset="-122"/>
              </a:rPr>
              <a:t>运行</a:t>
            </a:r>
            <a:r>
              <a:rPr lang="en-US" altLang="zh-CN" dirty="0">
                <a:latin typeface="TimesTen-Roman"/>
              </a:rPr>
              <a:t> Linux</a:t>
            </a:r>
            <a:r>
              <a:rPr lang="zh-CN" altLang="en-US" dirty="0">
                <a:latin typeface="TimesTen-Roman"/>
                <a:ea typeface="宋体" panose="02010600030101010101" pitchFamily="2" charset="-122"/>
              </a:rPr>
              <a:t>的</a:t>
            </a:r>
            <a:r>
              <a:rPr lang="en-US" altLang="zh-CN" dirty="0">
                <a:latin typeface="TimesTen-Roman"/>
                <a:sym typeface="+mn-ea"/>
              </a:rPr>
              <a:t>Intel IA32 </a:t>
            </a:r>
            <a:r>
              <a:rPr lang="zh-CN" altLang="en-US" dirty="0">
                <a:latin typeface="TimesTen-Roman"/>
                <a:ea typeface="宋体" panose="02010600030101010101" pitchFamily="2" charset="-122"/>
                <a:sym typeface="+mn-ea"/>
              </a:rPr>
              <a:t>处理器。</a:t>
            </a:r>
          </a:p>
          <a:p>
            <a:r>
              <a:rPr lang="en-US" altLang="zh-CN" b="1" dirty="0">
                <a:latin typeface="TimesTen-Bold"/>
              </a:rPr>
              <a:t>Windows: </a:t>
            </a:r>
            <a:r>
              <a:rPr lang="zh-CN" altLang="en-US" dirty="0">
                <a:latin typeface="TimesTen-Bold"/>
                <a:ea typeface="宋体" panose="02010600030101010101" pitchFamily="2" charset="-122"/>
              </a:rPr>
              <a:t>运行</a:t>
            </a:r>
            <a:r>
              <a:rPr lang="en-US" altLang="zh-CN" dirty="0">
                <a:latin typeface="TimesTen-Roman"/>
                <a:sym typeface="+mn-ea"/>
              </a:rPr>
              <a:t>Windows </a:t>
            </a:r>
            <a:r>
              <a:rPr lang="zh-CN" altLang="en-US" dirty="0">
                <a:latin typeface="TimesTen-Roman"/>
                <a:ea typeface="宋体" panose="02010600030101010101" pitchFamily="2" charset="-122"/>
                <a:sym typeface="+mn-ea"/>
              </a:rPr>
              <a:t>的</a:t>
            </a:r>
            <a:r>
              <a:rPr lang="en-US" altLang="zh-CN" dirty="0">
                <a:latin typeface="TimesTen-Roman"/>
              </a:rPr>
              <a:t>Intel IA32 </a:t>
            </a:r>
            <a:r>
              <a:rPr lang="zh-CN" altLang="en-US" dirty="0">
                <a:latin typeface="TimesTen-Roman"/>
                <a:ea typeface="宋体" panose="02010600030101010101" pitchFamily="2" charset="-122"/>
              </a:rPr>
              <a:t>处理器。</a:t>
            </a:r>
            <a:r>
              <a:rPr lang="en-US" altLang="zh-CN" dirty="0">
                <a:latin typeface="TimesTen-Roman"/>
              </a:rPr>
              <a:t> </a:t>
            </a:r>
          </a:p>
          <a:p>
            <a:r>
              <a:rPr lang="en-US" altLang="zh-CN" b="1" dirty="0">
                <a:latin typeface="TimesTen-Bold"/>
              </a:rPr>
              <a:t>Sun: </a:t>
            </a:r>
            <a:r>
              <a:rPr lang="zh-CN" altLang="en-US" dirty="0">
                <a:latin typeface="TimesTen-Bold"/>
                <a:ea typeface="宋体" panose="02010600030101010101" pitchFamily="2" charset="-122"/>
              </a:rPr>
              <a:t>运行</a:t>
            </a:r>
            <a:r>
              <a:rPr lang="en-US" altLang="zh-CN" dirty="0">
                <a:latin typeface="TimesTen-Roman"/>
                <a:sym typeface="+mn-ea"/>
              </a:rPr>
              <a:t>Solaris</a:t>
            </a:r>
            <a:r>
              <a:rPr lang="zh-CN" altLang="en-US" dirty="0">
                <a:latin typeface="TimesTen-Roman"/>
                <a:ea typeface="宋体" panose="02010600030101010101" pitchFamily="2" charset="-122"/>
                <a:sym typeface="+mn-ea"/>
              </a:rPr>
              <a:t>的</a:t>
            </a:r>
            <a:r>
              <a:rPr lang="en-US" altLang="zh-CN" dirty="0">
                <a:latin typeface="TimesTen-Roman"/>
              </a:rPr>
              <a:t>Sun Microsystems SPARC </a:t>
            </a:r>
            <a:r>
              <a:rPr lang="zh-CN" altLang="en-US" dirty="0">
                <a:latin typeface="TimesTen-Roman"/>
                <a:ea typeface="宋体" panose="02010600030101010101" pitchFamily="2" charset="-122"/>
              </a:rPr>
              <a:t>处理器。</a:t>
            </a:r>
          </a:p>
          <a:p>
            <a:r>
              <a:rPr lang="sv-SE" altLang="zh-CN" b="1" dirty="0">
                <a:latin typeface="TimesTen-Bold"/>
              </a:rPr>
              <a:t>Linux 64: </a:t>
            </a:r>
            <a:r>
              <a:rPr lang="zh-CN" altLang="sv-SE" dirty="0">
                <a:latin typeface="TimesTen-Bold"/>
                <a:ea typeface="宋体" panose="02010600030101010101" pitchFamily="2" charset="-122"/>
              </a:rPr>
              <a:t>运行</a:t>
            </a:r>
            <a:r>
              <a:rPr lang="sv-SE" altLang="zh-CN" dirty="0">
                <a:latin typeface="TimesTen-Roman"/>
                <a:sym typeface="+mn-ea"/>
              </a:rPr>
              <a:t> Linux</a:t>
            </a:r>
            <a:r>
              <a:rPr lang="zh-CN" altLang="sv-SE" dirty="0">
                <a:latin typeface="TimesTen-Roman"/>
                <a:ea typeface="宋体" panose="02010600030101010101" pitchFamily="2" charset="-122"/>
                <a:sym typeface="+mn-ea"/>
              </a:rPr>
              <a:t>的</a:t>
            </a:r>
            <a:r>
              <a:rPr lang="sv-SE" altLang="zh-CN" dirty="0">
                <a:latin typeface="TimesTen-Roman"/>
              </a:rPr>
              <a:t>Intel x86-64 </a:t>
            </a:r>
            <a:r>
              <a:rPr lang="zh-CN" altLang="sv-SE" dirty="0">
                <a:latin typeface="TimesTen-Roman"/>
                <a:ea typeface="宋体" panose="02010600030101010101" pitchFamily="2" charset="-122"/>
              </a:rPr>
              <a:t>处理器。</a:t>
            </a:r>
          </a:p>
          <a:p>
            <a:endParaRPr lang="zh-CN" altLang="sv-SE" dirty="0">
              <a:latin typeface="TimesTen-Roman"/>
              <a:ea typeface="宋体" panose="02010600030101010101" pitchFamily="2" charset="-122"/>
            </a:endParaRPr>
          </a:p>
          <a:p>
            <a:r>
              <a:rPr lang="zh-CN" altLang="sv-SE" sz="2400" dirty="0">
                <a:latin typeface="TimesTen-Roman"/>
                <a:ea typeface="宋体" panose="02010600030101010101" pitchFamily="2" charset="-122"/>
              </a:rPr>
              <a:t>结果如图：</a:t>
            </a:r>
          </a:p>
          <a:p>
            <a:endParaRPr lang="zh-CN" altLang="sv-SE" sz="2400" dirty="0">
              <a:latin typeface="TimesTen-Roman"/>
              <a:ea typeface="宋体" panose="02010600030101010101" pitchFamily="2" charset="-122"/>
            </a:endParaRPr>
          </a:p>
          <a:p>
            <a:r>
              <a:rPr lang="zh-CN" altLang="sv-SE" sz="1800" dirty="0">
                <a:latin typeface="TimesTen-Roman"/>
                <a:ea typeface="宋体" panose="02010600030101010101" pitchFamily="2" charset="-122"/>
              </a:rPr>
              <a:t>我们可以看出，尽管</a:t>
            </a:r>
            <a:r>
              <a:rPr lang="en-US" altLang="zh-CN" sz="1800" dirty="0">
                <a:latin typeface="TimesTen-Roman"/>
                <a:ea typeface="宋体" panose="02010600030101010101" pitchFamily="2" charset="-122"/>
              </a:rPr>
              <a:t>int</a:t>
            </a:r>
            <a:r>
              <a:rPr lang="zh-CN" altLang="en-US" sz="1800" dirty="0">
                <a:latin typeface="TimesTen-Roman"/>
                <a:ea typeface="宋体" panose="02010600030101010101" pitchFamily="2" charset="-122"/>
              </a:rPr>
              <a:t>型和</a:t>
            </a:r>
            <a:r>
              <a:rPr lang="en-US" altLang="zh-CN" sz="1800" dirty="0">
                <a:latin typeface="TimesTen-Roman"/>
                <a:ea typeface="宋体" panose="02010600030101010101" pitchFamily="2" charset="-122"/>
              </a:rPr>
              <a:t>float</a:t>
            </a:r>
            <a:r>
              <a:rPr lang="zh-CN" altLang="en-US" sz="1800" dirty="0">
                <a:latin typeface="TimesTen-Roman"/>
                <a:ea typeface="宋体" panose="02010600030101010101" pitchFamily="2" charset="-122"/>
              </a:rPr>
              <a:t>型都是对</a:t>
            </a:r>
          </a:p>
          <a:p>
            <a:r>
              <a:rPr lang="zh-CN" altLang="en-US" sz="1800" dirty="0">
                <a:latin typeface="TimesTen-Roman"/>
                <a:ea typeface="宋体" panose="02010600030101010101" pitchFamily="2" charset="-122"/>
              </a:rPr>
              <a:t>数值</a:t>
            </a:r>
            <a:r>
              <a:rPr lang="en-US" altLang="zh-CN" sz="1800" dirty="0">
                <a:latin typeface="TimesTen-Roman"/>
                <a:ea typeface="宋体" panose="02010600030101010101" pitchFamily="2" charset="-122"/>
              </a:rPr>
              <a:t>12345</a:t>
            </a:r>
            <a:r>
              <a:rPr lang="zh-CN" altLang="en-US" sz="1800" dirty="0">
                <a:latin typeface="TimesTen-Roman"/>
                <a:ea typeface="宋体" panose="02010600030101010101" pitchFamily="2" charset="-122"/>
              </a:rPr>
              <a:t>编码，但是它们有截然不同的</a:t>
            </a:r>
          </a:p>
          <a:p>
            <a:r>
              <a:rPr lang="zh-CN" altLang="en-US" sz="1800" dirty="0">
                <a:latin typeface="TimesTen-Roman"/>
                <a:ea typeface="宋体" panose="02010600030101010101" pitchFamily="2" charset="-122"/>
              </a:rPr>
              <a:t>字节模式：整型为</a:t>
            </a:r>
            <a:r>
              <a:rPr lang="en-US" altLang="zh-CN" sz="1800" dirty="0">
                <a:latin typeface="TimesTen-Roman"/>
                <a:ea typeface="宋体" panose="02010600030101010101" pitchFamily="2" charset="-122"/>
              </a:rPr>
              <a:t>0x0000,3039</a:t>
            </a:r>
          </a:p>
          <a:p>
            <a:r>
              <a:rPr lang="zh-CN" altLang="en-US" sz="1800" dirty="0">
                <a:latin typeface="TimesTen-Roman"/>
                <a:ea typeface="宋体" panose="02010600030101010101" pitchFamily="2" charset="-122"/>
              </a:rPr>
              <a:t>浮点型为</a:t>
            </a:r>
            <a:r>
              <a:rPr lang="en-US" altLang="zh-CN" sz="1800" dirty="0">
                <a:latin typeface="TimesTen-Roman"/>
                <a:ea typeface="宋体" panose="02010600030101010101" pitchFamily="2" charset="-122"/>
              </a:rPr>
              <a:t>0x4640</a:t>
            </a:r>
            <a:r>
              <a:rPr lang="zh-CN" altLang="en-US" sz="1800" dirty="0">
                <a:latin typeface="TimesTen-Roman"/>
                <a:ea typeface="宋体" panose="02010600030101010101" pitchFamily="2" charset="-122"/>
              </a:rPr>
              <a:t>，</a:t>
            </a:r>
            <a:r>
              <a:rPr lang="en-US" altLang="zh-CN" sz="1800" dirty="0">
                <a:latin typeface="TimesTen-Roman"/>
                <a:ea typeface="宋体" panose="02010600030101010101" pitchFamily="2" charset="-122"/>
              </a:rPr>
              <a:t>E400</a:t>
            </a:r>
          </a:p>
          <a:p>
            <a:endParaRPr lang="en-US" altLang="zh-CN" sz="1800" dirty="0">
              <a:latin typeface="TimesTen-Roman"/>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242632" y="3115945"/>
            <a:ext cx="5420360" cy="3348355"/>
          </a:xfrm>
          <a:prstGeom prst="rect">
            <a:avLst/>
          </a:prstGeom>
        </p:spPr>
      </p:pic>
      <p:sp>
        <p:nvSpPr>
          <p:cNvPr id="6" name="椭圆 5"/>
          <p:cNvSpPr/>
          <p:nvPr/>
        </p:nvSpPr>
        <p:spPr>
          <a:xfrm>
            <a:off x="9450652" y="3502025"/>
            <a:ext cx="1468755" cy="40068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7" name="矩形 6"/>
          <p:cNvSpPr/>
          <p:nvPr/>
        </p:nvSpPr>
        <p:spPr>
          <a:xfrm>
            <a:off x="9557967" y="3933190"/>
            <a:ext cx="1239520" cy="183515"/>
          </a:xfrm>
          <a:prstGeom prst="rect">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8" name="椭圆 7"/>
          <p:cNvSpPr/>
          <p:nvPr/>
        </p:nvSpPr>
        <p:spPr>
          <a:xfrm>
            <a:off x="9573207" y="4208780"/>
            <a:ext cx="1224280" cy="144780"/>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9" name="椭圆 8"/>
          <p:cNvSpPr/>
          <p:nvPr/>
        </p:nvSpPr>
        <p:spPr>
          <a:xfrm>
            <a:off x="9633532" y="4445635"/>
            <a:ext cx="1331595" cy="50482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0" name="椭圆 9"/>
          <p:cNvSpPr/>
          <p:nvPr/>
        </p:nvSpPr>
        <p:spPr>
          <a:xfrm>
            <a:off x="9542092" y="4950460"/>
            <a:ext cx="1423035" cy="182880"/>
          </a:xfrm>
          <a:prstGeom prst="ellipse">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1" name="椭圆 10"/>
          <p:cNvSpPr/>
          <p:nvPr/>
        </p:nvSpPr>
        <p:spPr>
          <a:xfrm>
            <a:off x="9450652" y="5233035"/>
            <a:ext cx="1514475" cy="183515"/>
          </a:xfrm>
          <a:prstGeom prst="ellipse">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pic>
        <p:nvPicPr>
          <p:cNvPr id="17" name="图片 16"/>
          <p:cNvPicPr>
            <a:picLocks noChangeAspect="1"/>
          </p:cNvPicPr>
          <p:nvPr/>
        </p:nvPicPr>
        <p:blipFill>
          <a:blip r:embed="rId4"/>
          <a:stretch>
            <a:fillRect/>
          </a:stretch>
        </p:blipFill>
        <p:spPr>
          <a:xfrm>
            <a:off x="1360289" y="4950461"/>
            <a:ext cx="4667250" cy="1343025"/>
          </a:xfrm>
          <a:prstGeom prst="rect">
            <a:avLst/>
          </a:prstGeom>
        </p:spPr>
      </p:pic>
      <p:sp>
        <p:nvSpPr>
          <p:cNvPr id="13" name="矩形 12"/>
          <p:cNvSpPr/>
          <p:nvPr/>
        </p:nvSpPr>
        <p:spPr>
          <a:xfrm>
            <a:off x="3456305" y="5233035"/>
            <a:ext cx="1392555" cy="108648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4" name="矩形 13"/>
          <p:cNvSpPr/>
          <p:nvPr/>
        </p:nvSpPr>
        <p:spPr>
          <a:xfrm>
            <a:off x="7284270" y="477416"/>
            <a:ext cx="4067504" cy="2585323"/>
          </a:xfrm>
          <a:prstGeom prst="rect">
            <a:avLst/>
          </a:prstGeom>
          <a:solidFill>
            <a:schemeClr val="accent2">
              <a:lumMod val="20000"/>
              <a:lumOff val="80000"/>
            </a:schemeClr>
          </a:solidFill>
        </p:spPr>
        <p:txBody>
          <a:bodyPr wrap="square">
            <a:spAutoFit/>
          </a:bodyPr>
          <a:lstStyle/>
          <a:p>
            <a:r>
              <a:rPr lang="en-US" altLang="zh-CN" dirty="0" smtClean="0">
                <a:solidFill>
                  <a:srgbClr val="00AEF0"/>
                </a:solidFill>
                <a:latin typeface="StoneSans"/>
              </a:rPr>
              <a:t>1 </a:t>
            </a:r>
            <a:r>
              <a:rPr lang="en-US" altLang="zh-CN" dirty="0">
                <a:solidFill>
                  <a:srgbClr val="000000"/>
                </a:solidFill>
                <a:latin typeface="ZztexMono-Regular"/>
              </a:rPr>
              <a:t>void </a:t>
            </a:r>
            <a:r>
              <a:rPr lang="en-US" altLang="zh-CN" dirty="0" err="1">
                <a:solidFill>
                  <a:srgbClr val="000000"/>
                </a:solidFill>
                <a:latin typeface="ZztexMono-Regular"/>
              </a:rPr>
              <a:t>test_show_bytes</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val</a:t>
            </a:r>
            <a:r>
              <a:rPr lang="en-US" altLang="zh-CN" dirty="0">
                <a:solidFill>
                  <a:srgbClr val="000000"/>
                </a:solidFill>
                <a:latin typeface="ZztexMono-Regular"/>
              </a:rPr>
              <a:t>) {</a:t>
            </a:r>
          </a:p>
          <a:p>
            <a:r>
              <a:rPr lang="en-US" altLang="zh-CN" dirty="0">
                <a:solidFill>
                  <a:srgbClr val="00AEF0"/>
                </a:solidFill>
                <a:latin typeface="StoneSans"/>
              </a:rPr>
              <a:t>2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ival</a:t>
            </a:r>
            <a:r>
              <a:rPr lang="en-US" altLang="zh-CN" dirty="0">
                <a:solidFill>
                  <a:srgbClr val="000000"/>
                </a:solidFill>
                <a:latin typeface="ZztexMono-Regular"/>
              </a:rPr>
              <a:t> = </a:t>
            </a:r>
            <a:r>
              <a:rPr lang="en-US" altLang="zh-CN" dirty="0" err="1">
                <a:solidFill>
                  <a:srgbClr val="000000"/>
                </a:solidFill>
                <a:latin typeface="ZztexMono-Regular"/>
              </a:rPr>
              <a:t>val</a:t>
            </a:r>
            <a:r>
              <a:rPr lang="en-US" altLang="zh-CN" dirty="0">
                <a:solidFill>
                  <a:srgbClr val="000000"/>
                </a:solidFill>
                <a:latin typeface="ZztexMono-Regular"/>
              </a:rPr>
              <a:t>;</a:t>
            </a:r>
          </a:p>
          <a:p>
            <a:r>
              <a:rPr lang="en-US" altLang="zh-CN" dirty="0">
                <a:solidFill>
                  <a:srgbClr val="00AEF0"/>
                </a:solidFill>
                <a:latin typeface="StoneSans"/>
              </a:rPr>
              <a:t>3 </a:t>
            </a:r>
            <a:r>
              <a:rPr lang="en-US" altLang="zh-CN" dirty="0">
                <a:solidFill>
                  <a:srgbClr val="000000"/>
                </a:solidFill>
                <a:latin typeface="ZztexMono-Regular"/>
              </a:rPr>
              <a:t>float </a:t>
            </a:r>
            <a:r>
              <a:rPr lang="en-US" altLang="zh-CN" dirty="0" err="1">
                <a:solidFill>
                  <a:srgbClr val="000000"/>
                </a:solidFill>
                <a:latin typeface="ZztexMono-Regular"/>
              </a:rPr>
              <a:t>fval</a:t>
            </a:r>
            <a:r>
              <a:rPr lang="en-US" altLang="zh-CN" dirty="0">
                <a:solidFill>
                  <a:srgbClr val="000000"/>
                </a:solidFill>
                <a:latin typeface="ZztexMono-Regular"/>
              </a:rPr>
              <a:t> = (float) </a:t>
            </a:r>
            <a:r>
              <a:rPr lang="en-US" altLang="zh-CN" dirty="0" err="1">
                <a:solidFill>
                  <a:srgbClr val="000000"/>
                </a:solidFill>
                <a:latin typeface="ZztexMono-Regular"/>
              </a:rPr>
              <a:t>ival</a:t>
            </a:r>
            <a:r>
              <a:rPr lang="en-US" altLang="zh-CN" dirty="0">
                <a:solidFill>
                  <a:srgbClr val="000000"/>
                </a:solidFill>
                <a:latin typeface="ZztexMono-Regular"/>
              </a:rPr>
              <a:t>;</a:t>
            </a:r>
          </a:p>
          <a:p>
            <a:r>
              <a:rPr lang="en-US" altLang="zh-CN" dirty="0">
                <a:solidFill>
                  <a:srgbClr val="00AEF0"/>
                </a:solidFill>
                <a:latin typeface="StoneSans"/>
              </a:rPr>
              <a:t>4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pval</a:t>
            </a:r>
            <a:r>
              <a:rPr lang="en-US" altLang="zh-CN" dirty="0">
                <a:solidFill>
                  <a:srgbClr val="000000"/>
                </a:solidFill>
                <a:latin typeface="ZztexMono-Regular"/>
              </a:rPr>
              <a:t> = &amp;</a:t>
            </a:r>
            <a:r>
              <a:rPr lang="en-US" altLang="zh-CN" dirty="0" err="1">
                <a:solidFill>
                  <a:srgbClr val="000000"/>
                </a:solidFill>
                <a:latin typeface="ZztexMono-Regular"/>
              </a:rPr>
              <a:t>ival</a:t>
            </a:r>
            <a:r>
              <a:rPr lang="en-US" altLang="zh-CN" dirty="0">
                <a:solidFill>
                  <a:srgbClr val="000000"/>
                </a:solidFill>
                <a:latin typeface="ZztexMono-Regular"/>
              </a:rPr>
              <a:t>;</a:t>
            </a:r>
          </a:p>
          <a:p>
            <a:r>
              <a:rPr lang="en-US" altLang="zh-CN" dirty="0">
                <a:solidFill>
                  <a:srgbClr val="00AEF0"/>
                </a:solidFill>
                <a:latin typeface="StoneSans"/>
              </a:rPr>
              <a:t>5 </a:t>
            </a:r>
            <a:r>
              <a:rPr lang="en-US" altLang="zh-CN" dirty="0" err="1">
                <a:solidFill>
                  <a:srgbClr val="FF0000"/>
                </a:solidFill>
                <a:latin typeface="ZztexMono-Regular"/>
              </a:rPr>
              <a:t>show_int</a:t>
            </a:r>
            <a:r>
              <a:rPr lang="en-US" altLang="zh-CN" dirty="0">
                <a:solidFill>
                  <a:srgbClr val="000000"/>
                </a:solidFill>
                <a:latin typeface="ZztexMono-Regular"/>
              </a:rPr>
              <a:t>(</a:t>
            </a:r>
            <a:r>
              <a:rPr lang="en-US" altLang="zh-CN" dirty="0" err="1">
                <a:solidFill>
                  <a:srgbClr val="000000"/>
                </a:solidFill>
                <a:latin typeface="ZztexMono-Regular"/>
              </a:rPr>
              <a:t>ival</a:t>
            </a:r>
            <a:r>
              <a:rPr lang="en-US" altLang="zh-CN" dirty="0">
                <a:solidFill>
                  <a:srgbClr val="000000"/>
                </a:solidFill>
                <a:latin typeface="ZztexMono-Regular"/>
              </a:rPr>
              <a:t>);</a:t>
            </a:r>
          </a:p>
          <a:p>
            <a:r>
              <a:rPr lang="en-US" altLang="zh-CN" dirty="0">
                <a:solidFill>
                  <a:srgbClr val="00AEF0"/>
                </a:solidFill>
                <a:latin typeface="StoneSans"/>
              </a:rPr>
              <a:t>6 </a:t>
            </a:r>
            <a:r>
              <a:rPr lang="en-US" altLang="zh-CN" dirty="0" err="1">
                <a:solidFill>
                  <a:srgbClr val="FF0000"/>
                </a:solidFill>
                <a:latin typeface="ZztexMono-Regular"/>
              </a:rPr>
              <a:t>show_float</a:t>
            </a:r>
            <a:r>
              <a:rPr lang="en-US" altLang="zh-CN" dirty="0">
                <a:solidFill>
                  <a:srgbClr val="000000"/>
                </a:solidFill>
                <a:latin typeface="ZztexMono-Regular"/>
              </a:rPr>
              <a:t>(</a:t>
            </a:r>
            <a:r>
              <a:rPr lang="en-US" altLang="zh-CN" dirty="0" err="1">
                <a:solidFill>
                  <a:srgbClr val="000000"/>
                </a:solidFill>
                <a:latin typeface="ZztexMono-Regular"/>
              </a:rPr>
              <a:t>fval</a:t>
            </a:r>
            <a:r>
              <a:rPr lang="en-US" altLang="zh-CN" dirty="0">
                <a:solidFill>
                  <a:srgbClr val="000000"/>
                </a:solidFill>
                <a:latin typeface="ZztexMono-Regular"/>
              </a:rPr>
              <a:t>);</a:t>
            </a:r>
          </a:p>
          <a:p>
            <a:r>
              <a:rPr lang="en-US" altLang="zh-CN" dirty="0">
                <a:solidFill>
                  <a:srgbClr val="00AEF0"/>
                </a:solidFill>
                <a:latin typeface="StoneSans"/>
              </a:rPr>
              <a:t>7 </a:t>
            </a:r>
            <a:r>
              <a:rPr lang="en-US" altLang="zh-CN" dirty="0" err="1">
                <a:solidFill>
                  <a:srgbClr val="FF0000"/>
                </a:solidFill>
                <a:latin typeface="ZztexMono-Regular"/>
              </a:rPr>
              <a:t>show_pointer</a:t>
            </a:r>
            <a:r>
              <a:rPr lang="en-US" altLang="zh-CN" dirty="0">
                <a:solidFill>
                  <a:srgbClr val="000000"/>
                </a:solidFill>
                <a:latin typeface="ZztexMono-Regular"/>
              </a:rPr>
              <a:t>(</a:t>
            </a:r>
            <a:r>
              <a:rPr lang="en-US" altLang="zh-CN" dirty="0" err="1">
                <a:solidFill>
                  <a:srgbClr val="000000"/>
                </a:solidFill>
                <a:latin typeface="ZztexMono-Regular"/>
              </a:rPr>
              <a:t>pval</a:t>
            </a:r>
            <a:r>
              <a:rPr lang="en-US" altLang="zh-CN" dirty="0">
                <a:solidFill>
                  <a:srgbClr val="000000"/>
                </a:solidFill>
                <a:latin typeface="ZztexMono-Regular"/>
              </a:rPr>
              <a:t>);</a:t>
            </a:r>
          </a:p>
          <a:p>
            <a:r>
              <a:rPr lang="en-US" altLang="zh-CN" dirty="0">
                <a:solidFill>
                  <a:srgbClr val="00AEF0"/>
                </a:solidFill>
                <a:latin typeface="StoneSans"/>
              </a:rPr>
              <a:t>8 </a:t>
            </a:r>
            <a:r>
              <a:rPr lang="en-US" altLang="zh-CN" dirty="0">
                <a:solidFill>
                  <a:srgbClr val="000000"/>
                </a:solidFill>
                <a:latin typeface="ZztexMono-Regular"/>
              </a:rPr>
              <a:t>}</a:t>
            </a:r>
          </a:p>
          <a:p>
            <a:r>
              <a:rPr lang="en-US" altLang="zh-CN" i="1" dirty="0">
                <a:solidFill>
                  <a:srgbClr val="000000"/>
                </a:solidFill>
                <a:latin typeface="TimesTen-Italic"/>
              </a:rPr>
              <a:t>code/data/show-</a:t>
            </a:r>
            <a:r>
              <a:rPr lang="en-US" altLang="zh-CN" i="1" dirty="0" err="1">
                <a:solidFill>
                  <a:srgbClr val="000000"/>
                </a:solidFill>
                <a:latin typeface="TimesTen-Italic"/>
              </a:rPr>
              <a:t>bytes.c</a:t>
            </a:r>
            <a:endParaRPr lang="zh-CN" altLang="en-US" dirty="0"/>
          </a:p>
        </p:txBody>
      </p:sp>
      <p:sp>
        <p:nvSpPr>
          <p:cNvPr id="12" name="矩形 11"/>
          <p:cNvSpPr/>
          <p:nvPr/>
        </p:nvSpPr>
        <p:spPr>
          <a:xfrm>
            <a:off x="10919407" y="3454688"/>
            <a:ext cx="1123466" cy="461665"/>
          </a:xfrm>
          <a:prstGeom prst="rect">
            <a:avLst/>
          </a:prstGeom>
        </p:spPr>
        <p:txBody>
          <a:bodyPr wrap="square">
            <a:spAutoFit/>
          </a:bodyPr>
          <a:lstStyle/>
          <a:p>
            <a:pPr marL="0" lvl="1">
              <a:buSzPct val="60000"/>
            </a:pPr>
            <a:r>
              <a:rPr lang="zh-CN" altLang="en-US" sz="2400" dirty="0">
                <a:solidFill>
                  <a:srgbClr val="C00000"/>
                </a:solidFill>
                <a:ea typeface="宋体" panose="02010600030101010101" pitchFamily="2" charset="-122"/>
                <a:sym typeface="+mn-ea"/>
              </a:rPr>
              <a:t>大端</a:t>
            </a:r>
            <a:r>
              <a:rPr lang="zh-CN" altLang="en-US" sz="2400" dirty="0" smtClean="0">
                <a:solidFill>
                  <a:srgbClr val="C00000"/>
                </a:solidFill>
                <a:ea typeface="宋体" panose="02010600030101010101" pitchFamily="2" charset="-122"/>
                <a:sym typeface="+mn-ea"/>
              </a:rPr>
              <a:t>法</a:t>
            </a:r>
            <a:endParaRPr lang="zh-CN" altLang="en-US" sz="2400" dirty="0">
              <a:ea typeface="宋体" panose="02010600030101010101" pitchFamily="2" charset="-122"/>
              <a:sym typeface="+mn-ea"/>
            </a:endParaRPr>
          </a:p>
        </p:txBody>
      </p:sp>
      <p:sp>
        <p:nvSpPr>
          <p:cNvPr id="16" name="矩形 15"/>
          <p:cNvSpPr/>
          <p:nvPr/>
        </p:nvSpPr>
        <p:spPr>
          <a:xfrm>
            <a:off x="10911319" y="3819505"/>
            <a:ext cx="1123466" cy="461665"/>
          </a:xfrm>
          <a:prstGeom prst="rect">
            <a:avLst/>
          </a:prstGeom>
        </p:spPr>
        <p:txBody>
          <a:bodyPr wrap="square">
            <a:spAutoFit/>
          </a:bodyPr>
          <a:lstStyle/>
          <a:p>
            <a:pPr marL="0" lvl="1">
              <a:buSzPct val="60000"/>
            </a:pPr>
            <a:r>
              <a:rPr lang="zh-CN" altLang="en-US" sz="2400" dirty="0">
                <a:solidFill>
                  <a:srgbClr val="C00000"/>
                </a:solidFill>
                <a:ea typeface="宋体" panose="02010600030101010101" pitchFamily="2" charset="-122"/>
                <a:sym typeface="+mn-ea"/>
              </a:rPr>
              <a:t>小</a:t>
            </a:r>
            <a:r>
              <a:rPr lang="zh-CN" altLang="en-US" sz="2400" dirty="0" smtClean="0">
                <a:solidFill>
                  <a:srgbClr val="C00000"/>
                </a:solidFill>
                <a:ea typeface="宋体" panose="02010600030101010101" pitchFamily="2" charset="-122"/>
                <a:sym typeface="+mn-ea"/>
              </a:rPr>
              <a:t>端法</a:t>
            </a:r>
            <a:endParaRPr lang="zh-CN" altLang="en-US" sz="2400" dirty="0">
              <a:ea typeface="宋体" panose="02010600030101010101" pitchFamily="2" charset="-122"/>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3" grpId="0" animBg="1"/>
      <p:bldP spid="12"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1650" y="949315"/>
            <a:ext cx="9144000" cy="4524315"/>
          </a:xfrm>
          <a:prstGeom prst="rect">
            <a:avLst/>
          </a:prstGeom>
        </p:spPr>
        <p:txBody>
          <a:bodyPr wrap="square">
            <a:spAutoFit/>
          </a:bodyPr>
          <a:lstStyle/>
          <a:p>
            <a:r>
              <a:rPr lang="zh-CN" altLang="en-US" sz="2400" dirty="0">
                <a:solidFill>
                  <a:srgbClr val="FF0000"/>
                </a:solidFill>
              </a:rPr>
              <a:t>浮点数的第一个有效数字“</a:t>
            </a:r>
            <a:r>
              <a:rPr lang="en-US" altLang="zh-CN" sz="2400" dirty="0">
                <a:solidFill>
                  <a:srgbClr val="FF0000"/>
                </a:solidFill>
              </a:rPr>
              <a:t>1</a:t>
            </a:r>
            <a:r>
              <a:rPr lang="zh-CN" altLang="en-US" sz="2400" dirty="0">
                <a:solidFill>
                  <a:srgbClr val="FF0000"/>
                </a:solidFill>
              </a:rPr>
              <a:t>”是省略掉的</a:t>
            </a:r>
            <a:endParaRPr lang="en-US" altLang="zh-CN" sz="2400" dirty="0">
              <a:solidFill>
                <a:srgbClr val="FF0000"/>
              </a:solidFill>
            </a:endParaRPr>
          </a:p>
          <a:p>
            <a:endParaRPr lang="en-US" altLang="zh-CN" sz="2400" dirty="0"/>
          </a:p>
          <a:p>
            <a:endParaRPr lang="en-US" altLang="zh-CN" sz="2400" dirty="0"/>
          </a:p>
          <a:p>
            <a:r>
              <a:rPr lang="zh-CN" altLang="en-US" sz="2400" dirty="0"/>
              <a:t>注意：书中有给</a:t>
            </a:r>
            <a:r>
              <a:rPr lang="en-US" altLang="zh-CN" sz="2400" dirty="0"/>
              <a:t>C</a:t>
            </a:r>
            <a:r>
              <a:rPr lang="zh-CN" altLang="en-US" sz="2400" dirty="0"/>
              <a:t>语言初学者的提示，请自行学习</a:t>
            </a:r>
            <a:endParaRPr lang="en-US" altLang="zh-CN" sz="2400" dirty="0"/>
          </a:p>
          <a:p>
            <a:r>
              <a:rPr lang="en-US" altLang="zh-CN" sz="2400" dirty="0"/>
              <a:t>1</a:t>
            </a:r>
            <a:r>
              <a:rPr lang="zh-CN" altLang="en-US" sz="2400" dirty="0"/>
              <a:t>）</a:t>
            </a:r>
            <a:r>
              <a:rPr lang="en-US" altLang="zh-CN" sz="2400" dirty="0" err="1"/>
              <a:t>typedef</a:t>
            </a:r>
            <a:endParaRPr lang="en-US" altLang="zh-CN" sz="2400" dirty="0"/>
          </a:p>
          <a:p>
            <a:r>
              <a:rPr lang="en-US" altLang="zh-CN" sz="2400" dirty="0"/>
              <a:t>2</a:t>
            </a:r>
            <a:r>
              <a:rPr lang="zh-CN" altLang="en-US" sz="2400" dirty="0"/>
              <a:t>）</a:t>
            </a:r>
            <a:r>
              <a:rPr lang="en-US" altLang="zh-CN" sz="2400" dirty="0" err="1"/>
              <a:t>printf</a:t>
            </a:r>
            <a:r>
              <a:rPr lang="en-US" altLang="zh-CN" sz="2400" dirty="0"/>
              <a:t>()</a:t>
            </a:r>
            <a:r>
              <a:rPr lang="zh-CN" altLang="en-US" sz="2400" dirty="0"/>
              <a:t>格式化输出</a:t>
            </a:r>
            <a:endParaRPr lang="en-US" altLang="zh-CN" sz="2400" dirty="0"/>
          </a:p>
          <a:p>
            <a:r>
              <a:rPr lang="en-US" altLang="zh-CN" sz="2400" dirty="0"/>
              <a:t>3</a:t>
            </a:r>
            <a:r>
              <a:rPr lang="zh-CN" altLang="en-US" sz="2400" dirty="0"/>
              <a:t>）指针和数组</a:t>
            </a:r>
            <a:endParaRPr lang="en-US" altLang="zh-CN" sz="2400" dirty="0"/>
          </a:p>
          <a:p>
            <a:r>
              <a:rPr lang="en-US" altLang="zh-CN" sz="2400" dirty="0"/>
              <a:t>4</a:t>
            </a:r>
            <a:r>
              <a:rPr lang="zh-CN" altLang="en-US" sz="2400" dirty="0"/>
              <a:t>）指针的创建和间接引用</a:t>
            </a:r>
            <a:endParaRPr lang="en-US" altLang="zh-CN" sz="2400" dirty="0"/>
          </a:p>
          <a:p>
            <a:endParaRPr lang="en-US" altLang="zh-CN" sz="2400" dirty="0"/>
          </a:p>
          <a:p>
            <a:r>
              <a:rPr lang="zh-CN" altLang="en-US" sz="2400" dirty="0"/>
              <a:t>练习</a:t>
            </a:r>
            <a:endParaRPr lang="en-US" altLang="zh-CN" sz="2400" dirty="0"/>
          </a:p>
          <a:p>
            <a:r>
              <a:rPr lang="en-US" altLang="zh-CN" sz="2400" dirty="0"/>
              <a:t>2.5</a:t>
            </a:r>
            <a:r>
              <a:rPr lang="zh-CN" altLang="en-US" sz="2400" dirty="0"/>
              <a:t>  </a:t>
            </a:r>
            <a:r>
              <a:rPr lang="en-US" altLang="zh-CN" sz="2400" dirty="0" err="1"/>
              <a:t>show_bytes</a:t>
            </a:r>
            <a:r>
              <a:rPr lang="zh-CN" altLang="en-US" sz="2400" dirty="0"/>
              <a:t>的调用三个例子</a:t>
            </a:r>
            <a:r>
              <a:rPr lang="en-US" altLang="zh-CN" sz="2400" dirty="0"/>
              <a:t>——</a:t>
            </a:r>
            <a:r>
              <a:rPr lang="zh-CN" altLang="en-US" sz="2400" dirty="0"/>
              <a:t>大小端</a:t>
            </a:r>
            <a:endParaRPr lang="en-US" altLang="zh-CN" sz="2400" dirty="0"/>
          </a:p>
          <a:p>
            <a:r>
              <a:rPr lang="en-US" altLang="zh-CN" sz="2400" dirty="0"/>
              <a:t>2.6</a:t>
            </a:r>
            <a:r>
              <a:rPr lang="zh-CN" altLang="en-US" sz="2400" dirty="0"/>
              <a:t> </a:t>
            </a:r>
            <a:r>
              <a:rPr lang="en-US" altLang="zh-CN" sz="2400" dirty="0" err="1"/>
              <a:t>show_bytes</a:t>
            </a:r>
            <a:r>
              <a:rPr lang="zh-CN" altLang="en-US" sz="2400" dirty="0"/>
              <a:t>的例子</a:t>
            </a:r>
            <a:r>
              <a:rPr lang="en-US" altLang="zh-CN" sz="2400" dirty="0"/>
              <a:t>——</a:t>
            </a:r>
            <a:r>
              <a:rPr lang="zh-CN" altLang="en-US" sz="2400" dirty="0"/>
              <a:t>找出整数和浮点数相同的位模式</a:t>
            </a:r>
          </a:p>
        </p:txBody>
      </p:sp>
    </p:spTree>
    <p:extLst>
      <p:ext uri="{BB962C8B-B14F-4D97-AF65-F5344CB8AC3E}">
        <p14:creationId xmlns:p14="http://schemas.microsoft.com/office/powerpoint/2010/main" val="361387726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extLst>
              <p:ext uri="{D42A27DB-BD31-4B8C-83A1-F6EECF244321}">
                <p14:modId xmlns:p14="http://schemas.microsoft.com/office/powerpoint/2010/main" val="927468421"/>
              </p:ext>
            </p:extLst>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57200">
                <a:tc>
                  <a:txBody>
                    <a:bodyPr/>
                    <a:lstStyle/>
                    <a:p>
                      <a:pPr>
                        <a:buNone/>
                      </a:pPr>
                      <a:r>
                        <a:rPr lang="en-US" altLang="zh-CN" sz="2400" dirty="0">
                          <a:solidFill>
                            <a:schemeClr val="bg1"/>
                          </a:solidFill>
                        </a:rPr>
                        <a:t>2.1.4  </a:t>
                      </a:r>
                      <a:r>
                        <a:rPr lang="zh-CN" altLang="en-US" sz="2400" dirty="0">
                          <a:solidFill>
                            <a:schemeClr val="bg1"/>
                          </a:solidFill>
                          <a:ea typeface="宋体" panose="02010600030101010101" pitchFamily="2" charset="-122"/>
                        </a:rPr>
                        <a:t>表示</a:t>
                      </a:r>
                      <a:r>
                        <a:rPr lang="zh-CN" altLang="en-US" sz="2400" dirty="0" smtClean="0">
                          <a:solidFill>
                            <a:schemeClr val="bg1"/>
                          </a:solidFill>
                          <a:ea typeface="宋体" panose="02010600030101010101" pitchFamily="2" charset="-122"/>
                        </a:rPr>
                        <a:t>字符串</a:t>
                      </a:r>
                      <a:endParaRPr lang="zh-CN" altLang="en-US" sz="2400" dirty="0">
                        <a:solidFill>
                          <a:schemeClr val="bg1"/>
                        </a:solidFill>
                        <a:ea typeface="宋体" panose="02010600030101010101" pitchFamily="2" charset="-122"/>
                      </a:endParaRPr>
                    </a:p>
                  </a:txBody>
                  <a:tcPr>
                    <a:solidFill>
                      <a:srgbClr val="52B6B1"/>
                    </a:solidFill>
                  </a:tcPr>
                </a:tc>
              </a:tr>
            </a:tbl>
          </a:graphicData>
        </a:graphic>
      </p:graphicFrame>
      <p:sp>
        <p:nvSpPr>
          <p:cNvPr id="4" name="文本框 3"/>
          <p:cNvSpPr txBox="1"/>
          <p:nvPr/>
        </p:nvSpPr>
        <p:spPr>
          <a:xfrm>
            <a:off x="1506220" y="1021080"/>
            <a:ext cx="9954260" cy="4954270"/>
          </a:xfrm>
          <a:prstGeom prst="rect">
            <a:avLst/>
          </a:prstGeom>
          <a:noFill/>
        </p:spPr>
        <p:txBody>
          <a:bodyPr wrap="square" rtlCol="0" anchor="t">
            <a:spAutoFit/>
          </a:bodyPr>
          <a:lstStyle/>
          <a:p>
            <a:pPr marL="342900" lvl="1" indent="-342900">
              <a:buFont typeface="Wingdings" panose="05000000000000000000" charset="0"/>
              <a:buChar char=""/>
            </a:pPr>
            <a:r>
              <a:rPr lang="zh-CN" altLang="en-US" sz="2000" dirty="0" smtClean="0">
                <a:sym typeface="+mn-ea"/>
              </a:rPr>
              <a:t>字符串被编码为一个以</a:t>
            </a:r>
            <a:r>
              <a:rPr lang="en-US" altLang="zh-CN" sz="2000" dirty="0" smtClean="0">
                <a:sym typeface="+mn-ea"/>
              </a:rPr>
              <a:t>null</a:t>
            </a:r>
            <a:r>
              <a:rPr lang="zh-CN" altLang="en-US" sz="2000" dirty="0" smtClean="0">
                <a:sym typeface="+mn-ea"/>
              </a:rPr>
              <a:t>（其值为</a:t>
            </a:r>
            <a:r>
              <a:rPr lang="en-US" altLang="zh-CN" sz="2000" dirty="0" smtClean="0">
                <a:sym typeface="+mn-ea"/>
              </a:rPr>
              <a:t>0</a:t>
            </a:r>
            <a:r>
              <a:rPr lang="zh-CN" altLang="en-US" sz="2000" dirty="0" smtClean="0">
                <a:sym typeface="+mn-ea"/>
              </a:rPr>
              <a:t>）结尾的字符数组，每个字符以其</a:t>
            </a:r>
            <a:r>
              <a:rPr lang="en-US" altLang="zh-CN" sz="2000" dirty="0" smtClean="0">
                <a:sym typeface="+mn-ea"/>
              </a:rPr>
              <a:t>ASCII</a:t>
            </a:r>
            <a:r>
              <a:rPr lang="zh-CN" altLang="en-US" sz="2000" dirty="0" smtClean="0">
                <a:sym typeface="+mn-ea"/>
              </a:rPr>
              <a:t>表示。</a:t>
            </a:r>
            <a:endParaRPr lang="en-US" altLang="zh-CN" sz="2000" dirty="0" smtClean="0"/>
          </a:p>
          <a:p>
            <a:pPr marL="342900" indent="-342900">
              <a:buFont typeface="Wingdings" panose="05000000000000000000" charset="0"/>
              <a:buChar char=""/>
            </a:pPr>
            <a:r>
              <a:rPr lang="zh-CN" altLang="en-US" sz="2000" dirty="0" smtClean="0">
                <a:sym typeface="+mn-ea"/>
              </a:rPr>
              <a:t>“</a:t>
            </a:r>
            <a:r>
              <a:rPr lang="en-US" altLang="zh-CN" sz="2000" dirty="0" smtClean="0">
                <a:sym typeface="+mn-ea"/>
              </a:rPr>
              <a:t>123456</a:t>
            </a:r>
            <a:r>
              <a:rPr lang="zh-CN" altLang="en-US" sz="2000" dirty="0" smtClean="0">
                <a:sym typeface="+mn-ea"/>
              </a:rPr>
              <a:t>”字符串在内存中记录为“</a:t>
            </a:r>
            <a:r>
              <a:rPr lang="en-US" altLang="zh-CN" sz="2000" dirty="0">
                <a:sym typeface="+mn-ea"/>
              </a:rPr>
              <a:t>31 32 33 34 35 </a:t>
            </a:r>
            <a:r>
              <a:rPr lang="en-US" altLang="zh-CN" sz="2000" dirty="0" smtClean="0">
                <a:sym typeface="+mn-ea"/>
              </a:rPr>
              <a:t>36 00</a:t>
            </a:r>
            <a:r>
              <a:rPr lang="zh-CN" altLang="en-US" sz="2000" dirty="0" smtClean="0">
                <a:sym typeface="+mn-ea"/>
              </a:rPr>
              <a:t>”。</a:t>
            </a:r>
          </a:p>
          <a:p>
            <a:pPr marL="0" indent="0">
              <a:buFont typeface="Wingdings" panose="05000000000000000000" charset="0"/>
              <a:buNone/>
            </a:pPr>
            <a:endParaRPr lang="zh-CN" altLang="en-US" sz="2000" dirty="0">
              <a:ea typeface="宋体" panose="02010600030101010101" pitchFamily="2" charset="-122"/>
            </a:endParaRPr>
          </a:p>
          <a:p>
            <a:pPr marL="0" indent="0">
              <a:buFont typeface="Wingdings" panose="05000000000000000000" charset="0"/>
              <a:buNone/>
            </a:pPr>
            <a:r>
              <a:rPr lang="zh-CN" altLang="en-US" sz="2000" dirty="0">
                <a:ea typeface="宋体" panose="02010600030101010101" pitchFamily="2" charset="-122"/>
              </a:rPr>
              <a:t>习题：下面对</a:t>
            </a:r>
            <a:r>
              <a:rPr lang="en-US" altLang="zh-CN" sz="2000" dirty="0" err="1">
                <a:ea typeface="宋体" panose="02010600030101010101" pitchFamily="2" charset="-122"/>
              </a:rPr>
              <a:t>show_bytes</a:t>
            </a:r>
            <a:r>
              <a:rPr lang="zh-CN" altLang="en-US" sz="2000" dirty="0">
                <a:ea typeface="宋体" panose="02010600030101010101" pitchFamily="2" charset="-122"/>
              </a:rPr>
              <a:t>的调用将输出什么结果？</a:t>
            </a:r>
          </a:p>
          <a:p>
            <a:pPr marL="0" indent="0">
              <a:buFont typeface="Wingdings" panose="05000000000000000000" charset="0"/>
              <a:buNone/>
            </a:pPr>
            <a:r>
              <a:rPr lang="en-US" altLang="zh-CN" sz="2000" dirty="0" err="1">
                <a:ea typeface="宋体" panose="02010600030101010101" pitchFamily="2" charset="-122"/>
              </a:rPr>
              <a:t>const</a:t>
            </a:r>
            <a:r>
              <a:rPr lang="en-US" altLang="zh-CN" sz="2000" dirty="0">
                <a:ea typeface="宋体" panose="02010600030101010101" pitchFamily="2" charset="-122"/>
              </a:rPr>
              <a:t> char *s=“</a:t>
            </a:r>
            <a:r>
              <a:rPr lang="en-US" altLang="zh-CN" sz="2000" dirty="0" err="1">
                <a:ea typeface="宋体" panose="02010600030101010101" pitchFamily="2" charset="-122"/>
              </a:rPr>
              <a:t>abcdef</a:t>
            </a:r>
            <a:r>
              <a:rPr lang="en-US" altLang="zh-CN" sz="2000" dirty="0">
                <a:ea typeface="宋体" panose="02010600030101010101" pitchFamily="2" charset="-122"/>
              </a:rPr>
              <a:t>”</a:t>
            </a:r>
          </a:p>
          <a:p>
            <a:pPr marL="0" indent="0">
              <a:buFont typeface="Wingdings" panose="05000000000000000000" charset="0"/>
              <a:buNone/>
            </a:pPr>
            <a:r>
              <a:rPr lang="en-US" altLang="zh-CN" sz="2000" dirty="0" err="1">
                <a:ea typeface="宋体" panose="02010600030101010101" pitchFamily="2" charset="-122"/>
              </a:rPr>
              <a:t>show_bytes</a:t>
            </a:r>
            <a:r>
              <a:rPr lang="en-US" altLang="zh-CN" sz="2000" dirty="0">
                <a:ea typeface="宋体" panose="02010600030101010101" pitchFamily="2" charset="-122"/>
              </a:rPr>
              <a:t>((</a:t>
            </a:r>
            <a:r>
              <a:rPr lang="en-US" altLang="zh-CN" sz="2000" dirty="0" err="1">
                <a:ea typeface="宋体" panose="02010600030101010101" pitchFamily="2" charset="-122"/>
              </a:rPr>
              <a:t>byte_pointer</a:t>
            </a:r>
            <a:r>
              <a:rPr lang="en-US" altLang="zh-CN" sz="2000" dirty="0">
                <a:ea typeface="宋体" panose="02010600030101010101" pitchFamily="2" charset="-122"/>
              </a:rPr>
              <a:t>)</a:t>
            </a:r>
            <a:r>
              <a:rPr lang="en-US" altLang="zh-CN" sz="2000" dirty="0" err="1">
                <a:ea typeface="宋体" panose="02010600030101010101" pitchFamily="2" charset="-122"/>
              </a:rPr>
              <a:t>s,strlen</a:t>
            </a:r>
            <a:r>
              <a:rPr lang="en-US" altLang="zh-CN" sz="2000" dirty="0">
                <a:ea typeface="宋体" panose="02010600030101010101" pitchFamily="2" charset="-122"/>
              </a:rPr>
              <a:t>(s));</a:t>
            </a:r>
          </a:p>
          <a:p>
            <a:pPr marL="0" indent="0">
              <a:buFont typeface="Wingdings" panose="05000000000000000000" charset="0"/>
              <a:buNone/>
            </a:pPr>
            <a:endParaRPr lang="zh-CN" altLang="en-US" sz="2400" dirty="0">
              <a:ea typeface="宋体" panose="02010600030101010101" pitchFamily="2" charset="-122"/>
            </a:endParaRPr>
          </a:p>
          <a:p>
            <a:pPr marL="0" indent="0">
              <a:buFont typeface="Wingdings" panose="05000000000000000000" charset="0"/>
              <a:buNone/>
            </a:pPr>
            <a:endParaRPr lang="zh-CN" altLang="en-US" sz="2400" dirty="0">
              <a:ea typeface="宋体" panose="02010600030101010101" pitchFamily="2" charset="-122"/>
            </a:endParaRPr>
          </a:p>
          <a:p>
            <a:pPr marL="0" indent="0">
              <a:buFont typeface="Wingdings" panose="05000000000000000000" charset="0"/>
              <a:buNone/>
            </a:pPr>
            <a:endParaRPr lang="zh-CN" altLang="en-US" sz="2400" dirty="0">
              <a:ea typeface="宋体" panose="02010600030101010101" pitchFamily="2" charset="-122"/>
            </a:endParaRPr>
          </a:p>
          <a:p>
            <a:pPr marL="0" indent="0">
              <a:buFont typeface="Wingdings" panose="05000000000000000000" charset="0"/>
              <a:buChar char=""/>
            </a:pPr>
            <a:r>
              <a:rPr lang="zh-CN" altLang="en-US" sz="2000" dirty="0">
                <a:ea typeface="宋体" panose="02010600030101010101" pitchFamily="2" charset="-122"/>
              </a:rPr>
              <a:t>使用机器语言编码表示</a:t>
            </a:r>
          </a:p>
          <a:p>
            <a:pPr marL="0" indent="0">
              <a:buFont typeface="Wingdings" panose="05000000000000000000" charset="0"/>
              <a:buChar char=""/>
            </a:pPr>
            <a:r>
              <a:rPr lang="zh-CN" altLang="en-US" sz="2000" dirty="0">
                <a:ea typeface="宋体" panose="02010600030101010101" pitchFamily="2" charset="-122"/>
              </a:rPr>
              <a:t>二进制编码是不兼容的</a:t>
            </a:r>
          </a:p>
          <a:p>
            <a:pPr marL="0" indent="0">
              <a:buFont typeface="Wingdings" panose="05000000000000000000" charset="0"/>
              <a:buNone/>
            </a:pPr>
            <a:endParaRPr lang="zh-CN" altLang="en-US" sz="2000" dirty="0">
              <a:ea typeface="宋体" panose="02010600030101010101" pitchFamily="2" charset="-122"/>
            </a:endParaRPr>
          </a:p>
          <a:p>
            <a:pPr marL="0" indent="0">
              <a:buFont typeface="Wingdings" panose="05000000000000000000" charset="0"/>
              <a:buNone/>
            </a:pPr>
            <a:r>
              <a:rPr lang="zh-CN" altLang="en-US" sz="2000" dirty="0">
                <a:ea typeface="宋体" panose="02010600030101010101" pitchFamily="2" charset="-122"/>
              </a:rPr>
              <a:t>以下机器代码是右边程序在示例机器上的所生成的：</a:t>
            </a:r>
          </a:p>
          <a:p>
            <a:pPr marL="0" indent="0">
              <a:buFont typeface="Wingdings" panose="05000000000000000000" charset="0"/>
              <a:buNone/>
            </a:pPr>
            <a:endParaRPr lang="zh-CN" altLang="en-US" sz="2000" dirty="0">
              <a:ea typeface="宋体" panose="02010600030101010101" pitchFamily="2" charset="-122"/>
            </a:endParaRPr>
          </a:p>
          <a:p>
            <a:pPr marL="0" indent="0">
              <a:buFont typeface="Wingdings" panose="05000000000000000000" charset="0"/>
              <a:buNone/>
            </a:pPr>
            <a:endParaRPr lang="zh-CN" altLang="en-US" sz="2400" dirty="0">
              <a:ea typeface="宋体" panose="02010600030101010101" pitchFamily="2" charset="-122"/>
            </a:endParaRPr>
          </a:p>
        </p:txBody>
      </p:sp>
      <p:sp>
        <p:nvSpPr>
          <p:cNvPr id="12" name="矩形 11"/>
          <p:cNvSpPr/>
          <p:nvPr/>
        </p:nvSpPr>
        <p:spPr>
          <a:xfrm>
            <a:off x="7898130" y="4815840"/>
            <a:ext cx="4184015" cy="922020"/>
          </a:xfrm>
          <a:prstGeom prst="rect">
            <a:avLst/>
          </a:prstGeom>
        </p:spPr>
        <p:txBody>
          <a:bodyPr wrap="square">
            <a:spAutoFit/>
          </a:bodyPr>
          <a:lstStyle/>
          <a:p>
            <a:r>
              <a:rPr lang="fr-FR" altLang="zh-CN" sz="800" dirty="0">
                <a:solidFill>
                  <a:srgbClr val="00AEF0"/>
                </a:solidFill>
                <a:latin typeface="StoneSans"/>
              </a:rPr>
              <a:t>1 </a:t>
            </a:r>
            <a:r>
              <a:rPr lang="fr-FR" altLang="zh-CN" dirty="0">
                <a:solidFill>
                  <a:srgbClr val="000000"/>
                </a:solidFill>
                <a:latin typeface="ZztexMono-Regular"/>
              </a:rPr>
              <a:t>int sum(int x, int y) {</a:t>
            </a:r>
          </a:p>
          <a:p>
            <a:r>
              <a:rPr lang="en-US" altLang="zh-CN" sz="800" dirty="0">
                <a:solidFill>
                  <a:srgbClr val="00AEF0"/>
                </a:solidFill>
                <a:latin typeface="StoneSans"/>
              </a:rPr>
              <a:t>2 </a:t>
            </a:r>
            <a:r>
              <a:rPr lang="en-US" altLang="zh-CN" dirty="0">
                <a:solidFill>
                  <a:srgbClr val="000000"/>
                </a:solidFill>
                <a:latin typeface="ZztexMono-Regular"/>
              </a:rPr>
              <a:t>return x + y;</a:t>
            </a:r>
          </a:p>
          <a:p>
            <a:r>
              <a:rPr lang="en-US" altLang="zh-CN" sz="800" dirty="0">
                <a:solidFill>
                  <a:srgbClr val="00AEF0"/>
                </a:solidFill>
                <a:latin typeface="StoneSans"/>
              </a:rPr>
              <a:t>3 </a:t>
            </a:r>
            <a:r>
              <a:rPr lang="en-US" altLang="zh-CN" dirty="0">
                <a:solidFill>
                  <a:srgbClr val="000000"/>
                </a:solidFill>
                <a:latin typeface="ZztexMono-Regular"/>
              </a:rPr>
              <a:t>}</a:t>
            </a:r>
            <a:endParaRPr lang="zh-CN" altLang="en-US" dirty="0"/>
          </a:p>
        </p:txBody>
      </p:sp>
      <p:sp>
        <p:nvSpPr>
          <p:cNvPr id="14" name="矩形 13"/>
          <p:cNvSpPr/>
          <p:nvPr/>
        </p:nvSpPr>
        <p:spPr>
          <a:xfrm>
            <a:off x="1544320" y="5340191"/>
            <a:ext cx="7867650" cy="1200329"/>
          </a:xfrm>
          <a:prstGeom prst="rect">
            <a:avLst/>
          </a:prstGeom>
        </p:spPr>
        <p:txBody>
          <a:bodyPr wrap="square">
            <a:spAutoFit/>
          </a:bodyPr>
          <a:lstStyle/>
          <a:p>
            <a:r>
              <a:rPr lang="pt-BR" altLang="zh-CN" b="1" dirty="0">
                <a:latin typeface="TimesTen-Bold"/>
              </a:rPr>
              <a:t>Linux 32: </a:t>
            </a:r>
            <a:r>
              <a:rPr lang="pt-BR" altLang="zh-CN" dirty="0">
                <a:latin typeface="ZztexMono-Regular"/>
              </a:rPr>
              <a:t>55 </a:t>
            </a:r>
            <a:r>
              <a:rPr lang="pt-BR" altLang="zh-CN" dirty="0">
                <a:solidFill>
                  <a:schemeClr val="accent1">
                    <a:lumMod val="50000"/>
                  </a:schemeClr>
                </a:solidFill>
                <a:latin typeface="ZztexMono-Regular"/>
              </a:rPr>
              <a:t>8</a:t>
            </a:r>
            <a:r>
              <a:rPr lang="pt-BR" altLang="zh-CN" dirty="0">
                <a:latin typeface="ZztexMono-Regular"/>
              </a:rPr>
              <a:t>9 e5 8b 45 0c 03 45 08 </a:t>
            </a:r>
            <a:r>
              <a:rPr lang="pt-BR" altLang="zh-CN" dirty="0">
                <a:solidFill>
                  <a:srgbClr val="C00000"/>
                </a:solidFill>
                <a:latin typeface="ZztexMono-Regular"/>
              </a:rPr>
              <a:t>c9</a:t>
            </a:r>
            <a:r>
              <a:rPr lang="pt-BR" altLang="zh-CN" dirty="0">
                <a:latin typeface="ZztexMono-Regular"/>
              </a:rPr>
              <a:t> c3</a:t>
            </a:r>
          </a:p>
          <a:p>
            <a:r>
              <a:rPr lang="en-US" altLang="zh-CN" b="1" dirty="0">
                <a:latin typeface="TimesTen-Bold"/>
              </a:rPr>
              <a:t>Windows: </a:t>
            </a:r>
            <a:r>
              <a:rPr lang="en-US" altLang="zh-CN" dirty="0">
                <a:latin typeface="ZztexMono-Regular"/>
              </a:rPr>
              <a:t>55 </a:t>
            </a:r>
            <a:r>
              <a:rPr lang="en-US" altLang="zh-CN" dirty="0">
                <a:solidFill>
                  <a:schemeClr val="accent1">
                    <a:lumMod val="50000"/>
                  </a:schemeClr>
                </a:solidFill>
                <a:latin typeface="ZztexMono-Regular"/>
              </a:rPr>
              <a:t>89</a:t>
            </a:r>
            <a:r>
              <a:rPr lang="en-US" altLang="zh-CN" dirty="0">
                <a:latin typeface="ZztexMono-Regular"/>
              </a:rPr>
              <a:t> e5 8b 45 0c 03 45 08 </a:t>
            </a:r>
            <a:r>
              <a:rPr lang="en-US" altLang="zh-CN" dirty="0">
                <a:solidFill>
                  <a:srgbClr val="C00000"/>
                </a:solidFill>
                <a:latin typeface="ZztexMono-Regular"/>
              </a:rPr>
              <a:t>5d</a:t>
            </a:r>
            <a:r>
              <a:rPr lang="en-US" altLang="zh-CN" dirty="0">
                <a:latin typeface="ZztexMono-Regular"/>
              </a:rPr>
              <a:t> c3</a:t>
            </a:r>
          </a:p>
          <a:p>
            <a:r>
              <a:rPr lang="it-IT" altLang="zh-CN" b="1" dirty="0">
                <a:latin typeface="TimesTen-Bold"/>
              </a:rPr>
              <a:t>Sun: </a:t>
            </a:r>
            <a:r>
              <a:rPr lang="it-IT" altLang="zh-CN" dirty="0">
                <a:latin typeface="ZztexMono-Regular"/>
              </a:rPr>
              <a:t>81 c3 e0 08 90 02 00 09</a:t>
            </a:r>
          </a:p>
          <a:p>
            <a:r>
              <a:rPr lang="en-US" altLang="zh-CN" b="1" dirty="0">
                <a:latin typeface="TimesTen-Bold"/>
              </a:rPr>
              <a:t>Linux 64: </a:t>
            </a:r>
            <a:r>
              <a:rPr lang="en-US" altLang="zh-CN" dirty="0">
                <a:latin typeface="ZztexMono-Regular"/>
              </a:rPr>
              <a:t>55 </a:t>
            </a:r>
            <a:r>
              <a:rPr lang="en-US" altLang="zh-CN" dirty="0">
                <a:solidFill>
                  <a:schemeClr val="accent1">
                    <a:lumMod val="50000"/>
                  </a:schemeClr>
                </a:solidFill>
                <a:latin typeface="ZztexMono-Regular"/>
              </a:rPr>
              <a:t>48</a:t>
            </a:r>
            <a:r>
              <a:rPr lang="en-US" altLang="zh-CN" dirty="0">
                <a:latin typeface="ZztexMono-Regular"/>
              </a:rPr>
              <a:t> 89 e5 89 7d fc 89 75 f8 03 45 fc c9 c3</a:t>
            </a:r>
            <a:endParaRPr lang="zh-CN" altLang="en-US" dirty="0"/>
          </a:p>
        </p:txBody>
      </p:sp>
      <p:sp>
        <p:nvSpPr>
          <p:cNvPr id="15" name="矩形 14"/>
          <p:cNvSpPr/>
          <p:nvPr/>
        </p:nvSpPr>
        <p:spPr>
          <a:xfrm>
            <a:off x="1506220" y="5339715"/>
            <a:ext cx="5886450" cy="2914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6" name="矩形 15"/>
          <p:cNvSpPr/>
          <p:nvPr/>
        </p:nvSpPr>
        <p:spPr>
          <a:xfrm>
            <a:off x="1544320" y="6196965"/>
            <a:ext cx="7174230" cy="22923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graphicFrame>
        <p:nvGraphicFramePr>
          <p:cNvPr id="18" name="表格 17"/>
          <p:cNvGraphicFramePr/>
          <p:nvPr/>
        </p:nvGraphicFramePr>
        <p:xfrm>
          <a:off x="1264920" y="3200400"/>
          <a:ext cx="4264660" cy="457200"/>
        </p:xfrm>
        <a:graphic>
          <a:graphicData uri="http://schemas.openxmlformats.org/drawingml/2006/table">
            <a:tbl>
              <a:tblPr firstRow="1" bandRow="1">
                <a:tableStyleId>{5C22544A-7EE6-4342-B048-85BDC9FD1C3A}</a:tableStyleId>
              </a:tblPr>
              <a:tblGrid>
                <a:gridCol w="4264660"/>
              </a:tblGrid>
              <a:tr h="457200">
                <a:tc>
                  <a:txBody>
                    <a:bodyPr/>
                    <a:lstStyle/>
                    <a:p>
                      <a:pPr>
                        <a:buNone/>
                      </a:pPr>
                      <a:r>
                        <a:rPr lang="en-US" altLang="zh-CN" sz="2400">
                          <a:solidFill>
                            <a:schemeClr val="bg1"/>
                          </a:solidFill>
                        </a:rPr>
                        <a:t>2.1.5  </a:t>
                      </a:r>
                      <a:r>
                        <a:rPr lang="zh-CN" altLang="en-US" sz="2400">
                          <a:solidFill>
                            <a:schemeClr val="bg1"/>
                          </a:solidFill>
                          <a:ea typeface="宋体" panose="02010600030101010101" pitchFamily="2" charset="-122"/>
                        </a:rPr>
                        <a:t>表示代码</a:t>
                      </a:r>
                    </a:p>
                  </a:txBody>
                  <a:tcPr>
                    <a:solidFill>
                      <a:srgbClr val="52B6B1"/>
                    </a:solid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640" y="2277979"/>
            <a:ext cx="5133815" cy="248251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085" y="1761372"/>
            <a:ext cx="4133850" cy="44767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wipe(down)">
                                      <p:cBhvr>
                                        <p:cTn id="20" dur="500"/>
                                        <p:tgtEl>
                                          <p:spTgt spid="4">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wipe(down)">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wipe(down)">
                                      <p:cBhvr>
                                        <p:cTn id="49" dur="500"/>
                                        <p:tgtEl>
                                          <p:spTgt spid="4">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2.1.6  </a:t>
                      </a:r>
                      <a:r>
                        <a:rPr lang="zh-CN" altLang="en-US" sz="2400">
                          <a:solidFill>
                            <a:schemeClr val="bg1"/>
                          </a:solidFill>
                          <a:ea typeface="宋体" panose="02010600030101010101" pitchFamily="2" charset="-122"/>
                        </a:rPr>
                        <a:t>布尔代数简介</a:t>
                      </a:r>
                    </a:p>
                  </a:txBody>
                  <a:tcPr>
                    <a:solidFill>
                      <a:srgbClr val="52B6B1"/>
                    </a:solidFill>
                  </a:tcPr>
                </a:tc>
              </a:tr>
            </a:tbl>
          </a:graphicData>
        </a:graphic>
      </p:graphicFrame>
      <p:sp>
        <p:nvSpPr>
          <p:cNvPr id="4" name="文本框 3"/>
          <p:cNvSpPr txBox="1"/>
          <p:nvPr/>
        </p:nvSpPr>
        <p:spPr>
          <a:xfrm>
            <a:off x="1506220" y="1177925"/>
            <a:ext cx="8107680" cy="5631180"/>
          </a:xfrm>
          <a:prstGeom prst="rect">
            <a:avLst/>
          </a:prstGeom>
          <a:noFill/>
        </p:spPr>
        <p:txBody>
          <a:bodyPr wrap="square" rtlCol="0" anchor="t">
            <a:spAutoFit/>
          </a:bodyPr>
          <a:lstStyle/>
          <a:p>
            <a:pPr marL="0" indent="0" algn="l">
              <a:buFont typeface="Wingdings" panose="05000000000000000000" charset="0"/>
              <a:buNone/>
            </a:pPr>
            <a:r>
              <a:rPr lang="zh-CN" altLang="en-US" sz="2400" dirty="0" smtClean="0">
                <a:sym typeface="+mn-ea"/>
              </a:rPr>
              <a:t>以二元集合</a:t>
            </a:r>
            <a:r>
              <a:rPr lang="en-US" altLang="zh-CN" sz="2400" dirty="0" smtClean="0">
                <a:sym typeface="+mn-ea"/>
              </a:rPr>
              <a:t>{0</a:t>
            </a:r>
            <a:r>
              <a:rPr lang="zh-CN" altLang="en-US" sz="2400" dirty="0" smtClean="0">
                <a:sym typeface="+mn-ea"/>
              </a:rPr>
              <a:t>，</a:t>
            </a:r>
            <a:r>
              <a:rPr lang="en-US" altLang="zh-CN" sz="2400" dirty="0" smtClean="0">
                <a:sym typeface="+mn-ea"/>
              </a:rPr>
              <a:t>1}</a:t>
            </a:r>
            <a:r>
              <a:rPr lang="zh-CN" altLang="en-US" sz="2400" dirty="0" smtClean="0">
                <a:sym typeface="+mn-ea"/>
              </a:rPr>
              <a:t>或</a:t>
            </a:r>
            <a:r>
              <a:rPr lang="en-US" altLang="zh-CN" sz="2400" dirty="0" smtClean="0">
                <a:sym typeface="+mn-ea"/>
              </a:rPr>
              <a:t>{TRUE(</a:t>
            </a:r>
            <a:r>
              <a:rPr lang="zh-CN" altLang="en-US" sz="2400" dirty="0" smtClean="0">
                <a:sym typeface="+mn-ea"/>
              </a:rPr>
              <a:t>真</a:t>
            </a:r>
            <a:r>
              <a:rPr lang="en-US" altLang="zh-CN" sz="2400" dirty="0" smtClean="0">
                <a:sym typeface="+mn-ea"/>
              </a:rPr>
              <a:t>)</a:t>
            </a:r>
            <a:r>
              <a:rPr lang="zh-CN" altLang="en-US" sz="2400" dirty="0" smtClean="0">
                <a:sym typeface="+mn-ea"/>
              </a:rPr>
              <a:t>，</a:t>
            </a:r>
            <a:r>
              <a:rPr lang="en-US" altLang="zh-CN" sz="2400" dirty="0" smtClean="0">
                <a:sym typeface="+mn-ea"/>
              </a:rPr>
              <a:t>FALSE(</a:t>
            </a:r>
            <a:r>
              <a:rPr lang="zh-CN" altLang="en-US" sz="2400" dirty="0" smtClean="0">
                <a:sym typeface="+mn-ea"/>
              </a:rPr>
              <a:t>假</a:t>
            </a:r>
            <a:r>
              <a:rPr lang="en-US" altLang="zh-CN" sz="2400" dirty="0" smtClean="0">
                <a:sym typeface="+mn-ea"/>
              </a:rPr>
              <a:t>)}</a:t>
            </a:r>
            <a:r>
              <a:rPr lang="zh-CN" altLang="en-US" sz="2400" dirty="0" smtClean="0">
                <a:sym typeface="+mn-ea"/>
              </a:rPr>
              <a:t>基础上定义的代数</a:t>
            </a:r>
          </a:p>
          <a:p>
            <a:pPr marL="0" indent="0" algn="l">
              <a:buFont typeface="Wingdings" panose="05000000000000000000" charset="0"/>
              <a:buNone/>
            </a:pPr>
            <a:endParaRPr lang="en-US" altLang="zh-CN" sz="2000" dirty="0" smtClean="0"/>
          </a:p>
          <a:p>
            <a:pPr marL="342900" lvl="2" indent="-342900" algn="l">
              <a:buFont typeface="Wingdings" panose="05000000000000000000" charset="0"/>
              <a:buChar char=""/>
            </a:pPr>
            <a:r>
              <a:rPr lang="zh-CN" altLang="en-US" sz="2000" dirty="0" smtClean="0">
                <a:sym typeface="+mn-ea"/>
              </a:rPr>
              <a:t>逻辑运算</a:t>
            </a:r>
            <a:r>
              <a:rPr lang="en-US" altLang="zh-CN" sz="2000" dirty="0" smtClean="0">
                <a:sym typeface="+mn-ea"/>
              </a:rPr>
              <a:t>AND:</a:t>
            </a:r>
            <a:r>
              <a:rPr lang="zh-CN" altLang="en-US" sz="2000" dirty="0" smtClean="0">
                <a:sym typeface="+mn-ea"/>
              </a:rPr>
              <a:t> </a:t>
            </a:r>
            <a:r>
              <a:rPr lang="en-US" altLang="zh-CN" sz="2000" dirty="0" smtClean="0">
                <a:sym typeface="+mn-ea"/>
              </a:rPr>
              <a:t>	&amp;	</a:t>
            </a:r>
            <a:r>
              <a:rPr lang="en-US" altLang="zh-CN" sz="2000" dirty="0">
                <a:sym typeface="+mn-ea"/>
              </a:rPr>
              <a:t>^</a:t>
            </a:r>
          </a:p>
          <a:p>
            <a:pPr marL="342900" lvl="2" indent="-342900" algn="l">
              <a:buFont typeface="Wingdings" panose="05000000000000000000" charset="0"/>
              <a:buChar char=""/>
            </a:pPr>
            <a:r>
              <a:rPr lang="zh-CN" altLang="en-US" sz="2000" dirty="0" smtClean="0">
                <a:sym typeface="+mn-ea"/>
              </a:rPr>
              <a:t>逻辑运算</a:t>
            </a:r>
            <a:r>
              <a:rPr lang="en-US" altLang="zh-CN" sz="2000" dirty="0" smtClean="0">
                <a:sym typeface="+mn-ea"/>
              </a:rPr>
              <a:t>NOT:</a:t>
            </a:r>
            <a:r>
              <a:rPr lang="zh-CN" altLang="en-US" sz="2000" dirty="0" smtClean="0">
                <a:sym typeface="+mn-ea"/>
              </a:rPr>
              <a:t> </a:t>
            </a:r>
            <a:r>
              <a:rPr lang="en-US" altLang="zh-CN" sz="2000" dirty="0" smtClean="0">
                <a:sym typeface="+mn-ea"/>
              </a:rPr>
              <a:t>	~	</a:t>
            </a:r>
            <a:r>
              <a:rPr lang="zh-CN" altLang="en-US" sz="2000" dirty="0">
                <a:sym typeface="+mn-ea"/>
              </a:rPr>
              <a:t>￢</a:t>
            </a:r>
          </a:p>
          <a:p>
            <a:pPr marL="342900" lvl="2" indent="-342900" algn="l">
              <a:buFont typeface="Wingdings" panose="05000000000000000000" charset="0"/>
              <a:buChar char=""/>
            </a:pPr>
            <a:r>
              <a:rPr lang="zh-CN" altLang="en-US" sz="2000" dirty="0" smtClean="0">
                <a:sym typeface="+mn-ea"/>
              </a:rPr>
              <a:t>逻辑运算</a:t>
            </a:r>
            <a:r>
              <a:rPr lang="en-US" altLang="zh-CN" sz="2000" dirty="0" smtClean="0">
                <a:sym typeface="+mn-ea"/>
              </a:rPr>
              <a:t>XOR:	^	</a:t>
            </a:r>
            <a:r>
              <a:rPr lang="zh-CN" altLang="en-US" sz="2000" dirty="0" smtClean="0">
                <a:sym typeface="+mn-ea"/>
              </a:rPr>
              <a:t>⊕</a:t>
            </a:r>
            <a:endParaRPr lang="en-US" altLang="zh-CN" sz="2000" dirty="0" smtClean="0"/>
          </a:p>
          <a:p>
            <a:pPr marL="342900" lvl="2" indent="-342900">
              <a:buFont typeface="Wingdings" panose="05000000000000000000" charset="0"/>
              <a:buChar char=""/>
            </a:pPr>
            <a:r>
              <a:rPr lang="zh-CN" altLang="en-US" sz="2000" dirty="0" smtClean="0">
                <a:sym typeface="+mn-ea"/>
              </a:rPr>
              <a:t>逻辑运算</a:t>
            </a:r>
            <a:r>
              <a:rPr lang="en-US" altLang="zh-CN" sz="2000" dirty="0" smtClean="0">
                <a:sym typeface="+mn-ea"/>
              </a:rPr>
              <a:t>OR: 	               	|              </a:t>
            </a:r>
            <a:r>
              <a:rPr lang="zh-CN" altLang="en-US" sz="2000" dirty="0" smtClean="0">
                <a:sym typeface="+mn-ea"/>
              </a:rPr>
              <a:t>∨</a:t>
            </a:r>
            <a:endParaRPr lang="en-US" altLang="zh-CN" sz="2000" dirty="0" smtClean="0"/>
          </a:p>
          <a:p>
            <a:pPr marL="0" lvl="2" indent="0" algn="l">
              <a:buFont typeface="Wingdings" panose="05000000000000000000" charset="0"/>
              <a:buNone/>
            </a:pPr>
            <a:endParaRPr lang="zh-CN" altLang="en-US" sz="2400" dirty="0">
              <a:ea typeface="宋体" panose="02010600030101010101" pitchFamily="2" charset="-122"/>
            </a:endParaRPr>
          </a:p>
          <a:p>
            <a:pPr marL="0" lvl="2" indent="0" algn="l">
              <a:buFont typeface="Wingdings" panose="05000000000000000000" charset="0"/>
              <a:buNone/>
            </a:pPr>
            <a:r>
              <a:rPr lang="zh-CN" altLang="en-US" sz="2400" dirty="0">
                <a:ea typeface="宋体" panose="02010600030101010101" pitchFamily="2" charset="-122"/>
              </a:rPr>
              <a:t>布尔代数运算：</a:t>
            </a:r>
          </a:p>
          <a:p>
            <a:pPr marL="0" lvl="2" indent="0" algn="l">
              <a:buFont typeface="Wingdings" panose="05000000000000000000" charset="0"/>
              <a:buNone/>
            </a:pPr>
            <a:endParaRPr lang="zh-CN" altLang="en-US" sz="2000" dirty="0">
              <a:ea typeface="宋体" panose="02010600030101010101" pitchFamily="2" charset="-122"/>
            </a:endParaRPr>
          </a:p>
          <a:p>
            <a:pPr marL="0" lvl="2" indent="0" algn="l">
              <a:buFont typeface="Wingdings" panose="05000000000000000000" charset="0"/>
              <a:buNone/>
            </a:pPr>
            <a:endParaRPr lang="zh-CN" altLang="en-US" sz="2000" dirty="0">
              <a:ea typeface="宋体" panose="02010600030101010101" pitchFamily="2" charset="-122"/>
            </a:endParaRPr>
          </a:p>
          <a:p>
            <a:pPr marL="0" lvl="2" indent="0" algn="l">
              <a:buFont typeface="Wingdings" panose="05000000000000000000" charset="0"/>
              <a:buNone/>
            </a:pPr>
            <a:endParaRPr lang="zh-CN" altLang="en-US" sz="2000" dirty="0">
              <a:ea typeface="宋体" panose="02010600030101010101" pitchFamily="2" charset="-122"/>
            </a:endParaRPr>
          </a:p>
          <a:p>
            <a:pPr marL="0" lvl="2" indent="0" algn="l">
              <a:buFont typeface="Wingdings" panose="05000000000000000000" charset="0"/>
              <a:buNone/>
            </a:pPr>
            <a:endParaRPr lang="zh-CN" altLang="en-US" sz="2000" dirty="0">
              <a:ea typeface="宋体" panose="02010600030101010101" pitchFamily="2" charset="-122"/>
            </a:endParaRPr>
          </a:p>
          <a:p>
            <a:pPr marL="0" lvl="2" indent="0" algn="l">
              <a:buFont typeface="Wingdings" panose="05000000000000000000" charset="0"/>
              <a:buNone/>
            </a:pPr>
            <a:endParaRPr lang="zh-CN" altLang="en-US" sz="2400" dirty="0" smtClean="0">
              <a:sym typeface="+mn-ea"/>
            </a:endParaRPr>
          </a:p>
          <a:p>
            <a:pPr marL="0" lvl="2" indent="0" algn="l">
              <a:buFont typeface="Wingdings" panose="05000000000000000000" charset="0"/>
              <a:buNone/>
            </a:pPr>
            <a:r>
              <a:rPr lang="zh-CN" altLang="en-US" sz="2400" dirty="0" smtClean="0">
                <a:sym typeface="+mn-ea"/>
              </a:rPr>
              <a:t>“位向量”的扩展</a:t>
            </a:r>
          </a:p>
          <a:p>
            <a:pPr marL="0" lvl="2" indent="0" algn="l">
              <a:buFont typeface="Wingdings" panose="05000000000000000000" charset="0"/>
              <a:buChar char=""/>
            </a:pPr>
            <a:r>
              <a:rPr lang="zh-CN" altLang="en-US" sz="2000" dirty="0" smtClean="0">
                <a:sym typeface="+mn-ea"/>
              </a:rPr>
              <a:t>假设</a:t>
            </a:r>
            <a:r>
              <a:rPr lang="en-US" altLang="zh-CN" sz="2000" dirty="0" smtClean="0">
                <a:sym typeface="+mn-ea"/>
              </a:rPr>
              <a:t>a</a:t>
            </a:r>
            <a:r>
              <a:rPr lang="zh-CN" altLang="en-US" sz="2000" dirty="0" smtClean="0">
                <a:sym typeface="+mn-ea"/>
              </a:rPr>
              <a:t>、</a:t>
            </a:r>
            <a:r>
              <a:rPr lang="en-US" altLang="zh-CN" sz="2000" dirty="0" smtClean="0">
                <a:sym typeface="+mn-ea"/>
              </a:rPr>
              <a:t>b</a:t>
            </a:r>
            <a:r>
              <a:rPr lang="zh-CN" altLang="en-US" sz="2000" dirty="0" smtClean="0">
                <a:sym typeface="+mn-ea"/>
              </a:rPr>
              <a:t>表示向量</a:t>
            </a:r>
            <a:r>
              <a:rPr lang="en-US" altLang="zh-CN" sz="2000" dirty="0" smtClean="0">
                <a:sym typeface="+mn-ea"/>
              </a:rPr>
              <a:t>[</a:t>
            </a:r>
            <a:r>
              <a:rPr lang="en-US" altLang="zh-CN" sz="2000" i="1" dirty="0" smtClean="0">
                <a:sym typeface="+mn-ea"/>
              </a:rPr>
              <a:t>a</a:t>
            </a:r>
            <a:r>
              <a:rPr lang="en-US" altLang="zh-CN" sz="2000" i="1" baseline="-25000" dirty="0" smtClean="0">
                <a:sym typeface="+mn-ea"/>
              </a:rPr>
              <a:t>w</a:t>
            </a:r>
            <a:r>
              <a:rPr lang="en-US" altLang="zh-CN" sz="2000" baseline="-25000" dirty="0">
                <a:sym typeface="+mn-ea"/>
              </a:rPr>
              <a:t>−1</a:t>
            </a:r>
            <a:r>
              <a:rPr lang="en-US" altLang="zh-CN" sz="2000" i="1" dirty="0">
                <a:sym typeface="+mn-ea"/>
              </a:rPr>
              <a:t>, a</a:t>
            </a:r>
            <a:r>
              <a:rPr lang="en-US" altLang="zh-CN" sz="2000" i="1" baseline="-25000" dirty="0">
                <a:sym typeface="+mn-ea"/>
              </a:rPr>
              <a:t>w</a:t>
            </a:r>
            <a:r>
              <a:rPr lang="en-US" altLang="zh-CN" sz="2000" baseline="-25000" dirty="0">
                <a:sym typeface="+mn-ea"/>
              </a:rPr>
              <a:t>−2</a:t>
            </a:r>
            <a:r>
              <a:rPr lang="en-US" altLang="zh-CN" sz="2000" i="1" dirty="0">
                <a:sym typeface="+mn-ea"/>
              </a:rPr>
              <a:t>, . . . , a</a:t>
            </a:r>
            <a:r>
              <a:rPr lang="en-US" altLang="zh-CN" sz="2000" baseline="-25000" dirty="0">
                <a:sym typeface="+mn-ea"/>
              </a:rPr>
              <a:t>0</a:t>
            </a:r>
            <a:r>
              <a:rPr lang="en-US" altLang="zh-CN" sz="2000" dirty="0">
                <a:sym typeface="+mn-ea"/>
              </a:rPr>
              <a:t>] and [</a:t>
            </a:r>
            <a:r>
              <a:rPr lang="en-US" altLang="zh-CN" sz="2000" i="1" dirty="0">
                <a:sym typeface="+mn-ea"/>
              </a:rPr>
              <a:t>b</a:t>
            </a:r>
            <a:r>
              <a:rPr lang="en-US" altLang="zh-CN" sz="2000" i="1" baseline="-25000" dirty="0">
                <a:sym typeface="+mn-ea"/>
              </a:rPr>
              <a:t>w</a:t>
            </a:r>
            <a:r>
              <a:rPr lang="en-US" altLang="zh-CN" sz="2000" baseline="-25000" dirty="0">
                <a:sym typeface="+mn-ea"/>
              </a:rPr>
              <a:t>−1</a:t>
            </a:r>
            <a:r>
              <a:rPr lang="en-US" altLang="zh-CN" sz="2000" i="1" dirty="0">
                <a:sym typeface="+mn-ea"/>
              </a:rPr>
              <a:t>, b</a:t>
            </a:r>
            <a:r>
              <a:rPr lang="en-US" altLang="zh-CN" sz="2000" i="1" baseline="-25000" dirty="0">
                <a:sym typeface="+mn-ea"/>
              </a:rPr>
              <a:t>w</a:t>
            </a:r>
            <a:r>
              <a:rPr lang="en-US" altLang="zh-CN" sz="2000" baseline="-25000" dirty="0">
                <a:sym typeface="+mn-ea"/>
              </a:rPr>
              <a:t>−2</a:t>
            </a:r>
            <a:r>
              <a:rPr lang="en-US" altLang="zh-CN" sz="2000" i="1" dirty="0">
                <a:sym typeface="+mn-ea"/>
              </a:rPr>
              <a:t>, . . . , b</a:t>
            </a:r>
            <a:r>
              <a:rPr lang="en-US" altLang="zh-CN" sz="2000" baseline="-25000" dirty="0">
                <a:sym typeface="+mn-ea"/>
              </a:rPr>
              <a:t>0</a:t>
            </a:r>
            <a:r>
              <a:rPr lang="en-US" altLang="zh-CN" sz="2000" dirty="0" smtClean="0">
                <a:sym typeface="+mn-ea"/>
              </a:rPr>
              <a:t>]</a:t>
            </a:r>
            <a:r>
              <a:rPr lang="zh-CN" altLang="en-US" sz="2000" dirty="0" smtClean="0">
                <a:ea typeface="宋体" panose="02010600030101010101" pitchFamily="2" charset="-122"/>
                <a:sym typeface="+mn-ea"/>
              </a:rPr>
              <a:t>，</a:t>
            </a:r>
          </a:p>
          <a:p>
            <a:pPr marL="0" lvl="2" indent="0" algn="l">
              <a:buFont typeface="Wingdings" panose="05000000000000000000" charset="0"/>
              <a:buNone/>
            </a:pPr>
            <a:r>
              <a:rPr lang="zh-CN" altLang="en-US" sz="2000" dirty="0" smtClean="0">
                <a:sym typeface="+mn-ea"/>
              </a:rPr>
              <a:t>    则</a:t>
            </a:r>
            <a:r>
              <a:rPr lang="en-US" altLang="zh-CN" sz="2000" dirty="0" err="1" smtClean="0">
                <a:sym typeface="+mn-ea"/>
              </a:rPr>
              <a:t>a&amp;b</a:t>
            </a:r>
            <a:r>
              <a:rPr lang="zh-CN" altLang="en-US" sz="2000" dirty="0" smtClean="0">
                <a:sym typeface="+mn-ea"/>
              </a:rPr>
              <a:t>为</a:t>
            </a:r>
            <a:r>
              <a:rPr lang="en-US" altLang="zh-CN" sz="2000" dirty="0" smtClean="0">
                <a:sym typeface="+mn-ea"/>
              </a:rPr>
              <a:t>w</a:t>
            </a:r>
            <a:r>
              <a:rPr lang="zh-CN" altLang="en-US" sz="2000" dirty="0" smtClean="0">
                <a:sym typeface="+mn-ea"/>
              </a:rPr>
              <a:t>位的向量，且第</a:t>
            </a:r>
            <a:r>
              <a:rPr lang="en-US" altLang="zh-CN" sz="2000" dirty="0" err="1" smtClean="0">
                <a:sym typeface="+mn-ea"/>
              </a:rPr>
              <a:t>i</a:t>
            </a:r>
            <a:r>
              <a:rPr lang="zh-CN" altLang="en-US" sz="2000" dirty="0" smtClean="0">
                <a:sym typeface="+mn-ea"/>
              </a:rPr>
              <a:t>各元素为</a:t>
            </a:r>
            <a:r>
              <a:rPr lang="en-US" altLang="zh-CN" sz="2000" dirty="0" err="1" smtClean="0">
                <a:sym typeface="+mn-ea"/>
              </a:rPr>
              <a:t>a</a:t>
            </a:r>
            <a:r>
              <a:rPr lang="en-US" altLang="zh-CN" sz="2000" baseline="-25000" dirty="0" err="1" smtClean="0">
                <a:sym typeface="+mn-ea"/>
              </a:rPr>
              <a:t>i</a:t>
            </a:r>
            <a:r>
              <a:rPr lang="en-US" altLang="zh-CN" sz="2000" dirty="0" err="1" smtClean="0">
                <a:sym typeface="+mn-ea"/>
              </a:rPr>
              <a:t>&amp;b</a:t>
            </a:r>
            <a:r>
              <a:rPr lang="en-US" altLang="zh-CN" sz="2000" baseline="-25000" dirty="0" err="1" smtClean="0">
                <a:sym typeface="+mn-ea"/>
              </a:rPr>
              <a:t>i</a:t>
            </a:r>
            <a:endParaRPr lang="en-US" altLang="zh-CN" sz="2000" baseline="-25000" dirty="0" smtClean="0"/>
          </a:p>
          <a:p>
            <a:pPr marL="0" lvl="2" indent="0" algn="l">
              <a:buFont typeface="Wingdings" panose="05000000000000000000" charset="0"/>
              <a:buNone/>
            </a:pPr>
            <a:endParaRPr lang="zh-CN" altLang="en-US" sz="2000" dirty="0">
              <a:ea typeface="宋体" panose="02010600030101010101" pitchFamily="2" charset="-122"/>
            </a:endParaRPr>
          </a:p>
        </p:txBody>
      </p:sp>
      <p:pic>
        <p:nvPicPr>
          <p:cNvPr id="56329" name="Picture 8"/>
          <p:cNvPicPr>
            <a:picLocks noChangeArrowheads="1"/>
          </p:cNvPicPr>
          <p:nvPr/>
        </p:nvPicPr>
        <p:blipFill>
          <a:blip r:embed="rId2"/>
          <a:srcRect r="77623"/>
          <a:stretch>
            <a:fillRect/>
          </a:stretch>
        </p:blipFill>
        <p:spPr bwMode="auto">
          <a:xfrm>
            <a:off x="4226560" y="3950018"/>
            <a:ext cx="1397000" cy="1376362"/>
          </a:xfrm>
          <a:prstGeom prst="rect">
            <a:avLst/>
          </a:prstGeom>
          <a:noFill/>
          <a:ln w="9525">
            <a:noFill/>
            <a:miter lim="800000"/>
            <a:headEnd/>
            <a:tailEnd/>
          </a:ln>
        </p:spPr>
      </p:pic>
      <p:pic>
        <p:nvPicPr>
          <p:cNvPr id="56330" name="Picture 9"/>
          <p:cNvPicPr>
            <a:picLocks noChangeArrowheads="1"/>
          </p:cNvPicPr>
          <p:nvPr/>
        </p:nvPicPr>
        <p:blipFill>
          <a:blip r:embed="rId3"/>
          <a:srcRect r="77623"/>
          <a:stretch>
            <a:fillRect/>
          </a:stretch>
        </p:blipFill>
        <p:spPr bwMode="auto">
          <a:xfrm>
            <a:off x="6703060" y="3950335"/>
            <a:ext cx="1397000" cy="1376363"/>
          </a:xfrm>
          <a:prstGeom prst="rect">
            <a:avLst/>
          </a:prstGeom>
          <a:noFill/>
          <a:ln w="9525">
            <a:noFill/>
            <a:miter lim="800000"/>
            <a:headEnd/>
            <a:tailEnd/>
          </a:ln>
        </p:spPr>
      </p:pic>
      <p:pic>
        <p:nvPicPr>
          <p:cNvPr id="56332" name="Picture 11"/>
          <p:cNvPicPr>
            <a:picLocks noChangeArrowheads="1"/>
          </p:cNvPicPr>
          <p:nvPr/>
        </p:nvPicPr>
        <p:blipFill>
          <a:blip r:embed="rId4"/>
          <a:srcRect r="77623"/>
          <a:stretch>
            <a:fillRect/>
          </a:stretch>
        </p:blipFill>
        <p:spPr bwMode="auto">
          <a:xfrm>
            <a:off x="8769985" y="3950653"/>
            <a:ext cx="1397000" cy="1376362"/>
          </a:xfrm>
          <a:prstGeom prst="rect">
            <a:avLst/>
          </a:prstGeom>
          <a:noFill/>
          <a:ln w="9525">
            <a:noFill/>
            <a:miter lim="800000"/>
            <a:headEnd/>
            <a:tailEnd/>
          </a:ln>
        </p:spPr>
      </p:pic>
      <p:pic>
        <p:nvPicPr>
          <p:cNvPr id="18" name="Picture 6"/>
          <p:cNvPicPr>
            <a:picLocks noChangeArrowheads="1"/>
          </p:cNvPicPr>
          <p:nvPr/>
        </p:nvPicPr>
        <p:blipFill>
          <a:blip r:embed="rId5"/>
          <a:srcRect r="77623"/>
          <a:stretch>
            <a:fillRect/>
          </a:stretch>
        </p:blipFill>
        <p:spPr bwMode="auto">
          <a:xfrm>
            <a:off x="1506220" y="3949700"/>
            <a:ext cx="1397000" cy="13763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down)">
                                      <p:cBhvr>
                                        <p:cTn id="15" dur="500"/>
                                        <p:tgtEl>
                                          <p:spTgt spid="4">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6330"/>
                                        </p:tgtEl>
                                        <p:attrNameLst>
                                          <p:attrName>style.visibility</p:attrName>
                                        </p:attrNameLst>
                                      </p:cBhvr>
                                      <p:to>
                                        <p:strVal val="visible"/>
                                      </p:to>
                                    </p:set>
                                    <p:anim calcmode="lin" valueType="num">
                                      <p:cBhvr additive="base">
                                        <p:cTn id="32" dur="500" fill="hold"/>
                                        <p:tgtEl>
                                          <p:spTgt spid="56330"/>
                                        </p:tgtEl>
                                        <p:attrNameLst>
                                          <p:attrName>ppt_x</p:attrName>
                                        </p:attrNameLst>
                                      </p:cBhvr>
                                      <p:tavLst>
                                        <p:tav tm="0">
                                          <p:val>
                                            <p:strVal val="#ppt_x"/>
                                          </p:val>
                                        </p:tav>
                                        <p:tav tm="100000">
                                          <p:val>
                                            <p:strVal val="#ppt_x"/>
                                          </p:val>
                                        </p:tav>
                                      </p:tavLst>
                                    </p:anim>
                                    <p:anim calcmode="lin" valueType="num">
                                      <p:cBhvr additive="base">
                                        <p:cTn id="33" dur="500" fill="hold"/>
                                        <p:tgtEl>
                                          <p:spTgt spid="5633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Par">
                                  <p:stCondLst>
                                    <p:cond delay="0"/>
                                  </p:stCondLst>
                                  <p:childTnLst>
                                    <p:set>
                                      <p:cBhvr>
                                        <p:cTn id="41" dur="1" fill="hold">
                                          <p:stCondLst>
                                            <p:cond delay="0"/>
                                          </p:stCondLst>
                                        </p:cTn>
                                        <p:tgtEl>
                                          <p:spTgt spid="56329"/>
                                        </p:tgtEl>
                                        <p:attrNameLst>
                                          <p:attrName>style.visibility</p:attrName>
                                        </p:attrNameLst>
                                      </p:cBhvr>
                                      <p:to>
                                        <p:strVal val="visible"/>
                                      </p:to>
                                    </p:set>
                                    <p:anim calcmode="lin" valueType="num">
                                      <p:cBhvr additive="base">
                                        <p:cTn id="42" dur="500" fill="hold"/>
                                        <p:tgtEl>
                                          <p:spTgt spid="56329"/>
                                        </p:tgtEl>
                                        <p:attrNameLst>
                                          <p:attrName>ppt_x</p:attrName>
                                        </p:attrNameLst>
                                      </p:cBhvr>
                                      <p:tavLst>
                                        <p:tav tm="0">
                                          <p:val>
                                            <p:strVal val="#ppt_x"/>
                                          </p:val>
                                        </p:tav>
                                        <p:tav tm="100000">
                                          <p:val>
                                            <p:strVal val="#ppt_x"/>
                                          </p:val>
                                        </p:tav>
                                      </p:tavLst>
                                    </p:anim>
                                    <p:anim calcmode="lin" valueType="num">
                                      <p:cBhvr additive="base">
                                        <p:cTn id="43" dur="500" fill="hold"/>
                                        <p:tgtEl>
                                          <p:spTgt spid="5632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6332"/>
                                        </p:tgtEl>
                                        <p:attrNameLst>
                                          <p:attrName>style.visibility</p:attrName>
                                        </p:attrNameLst>
                                      </p:cBhvr>
                                      <p:to>
                                        <p:strVal val="visible"/>
                                      </p:to>
                                    </p:set>
                                    <p:anim calcmode="lin" valueType="num">
                                      <p:cBhvr additive="base">
                                        <p:cTn id="46" dur="500" fill="hold"/>
                                        <p:tgtEl>
                                          <p:spTgt spid="56332"/>
                                        </p:tgtEl>
                                        <p:attrNameLst>
                                          <p:attrName>ppt_x</p:attrName>
                                        </p:attrNameLst>
                                      </p:cBhvr>
                                      <p:tavLst>
                                        <p:tav tm="0">
                                          <p:val>
                                            <p:strVal val="#ppt_x"/>
                                          </p:val>
                                        </p:tav>
                                        <p:tav tm="100000">
                                          <p:val>
                                            <p:strVal val="#ppt_x"/>
                                          </p:val>
                                        </p:tav>
                                      </p:tavLst>
                                    </p:anim>
                                    <p:anim calcmode="lin" valueType="num">
                                      <p:cBhvr additive="base">
                                        <p:cTn id="47" dur="500" fill="hold"/>
                                        <p:tgtEl>
                                          <p:spTgt spid="5633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wipe(down)">
                                      <p:cBhvr>
                                        <p:cTn id="52" dur="500"/>
                                        <p:tgtEl>
                                          <p:spTgt spid="4">
                                            <p:txEl>
                                              <p:pRg st="13" end="13"/>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wipe(down)">
                                      <p:cBhvr>
                                        <p:cTn id="55" dur="500"/>
                                        <p:tgtEl>
                                          <p:spTgt spid="4">
                                            <p:txEl>
                                              <p:pRg st="14" end="14"/>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wipe(down)">
                                      <p:cBhvr>
                                        <p:cTn id="5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2.1.7  </a:t>
                      </a:r>
                      <a:r>
                        <a:rPr lang="en-US" altLang="zh-CN" sz="2400">
                          <a:solidFill>
                            <a:schemeClr val="bg1"/>
                          </a:solidFill>
                          <a:ea typeface="宋体" panose="02010600030101010101" pitchFamily="2" charset="-122"/>
                        </a:rPr>
                        <a:t>C</a:t>
                      </a:r>
                      <a:r>
                        <a:rPr lang="zh-CN" altLang="en-US" sz="2400">
                          <a:solidFill>
                            <a:schemeClr val="bg1"/>
                          </a:solidFill>
                          <a:ea typeface="宋体" panose="02010600030101010101" pitchFamily="2" charset="-122"/>
                        </a:rPr>
                        <a:t>语言中的位级运算</a:t>
                      </a:r>
                    </a:p>
                  </a:txBody>
                  <a:tcPr>
                    <a:solidFill>
                      <a:srgbClr val="52B6B1"/>
                    </a:solidFill>
                  </a:tcPr>
                </a:tc>
              </a:tr>
            </a:tbl>
          </a:graphicData>
        </a:graphic>
      </p:graphicFrame>
      <p:sp>
        <p:nvSpPr>
          <p:cNvPr id="4" name="文本框 3"/>
          <p:cNvSpPr txBox="1"/>
          <p:nvPr/>
        </p:nvSpPr>
        <p:spPr>
          <a:xfrm>
            <a:off x="419735" y="1158875"/>
            <a:ext cx="10100945" cy="1830070"/>
          </a:xfrm>
          <a:prstGeom prst="rect">
            <a:avLst/>
          </a:prstGeom>
          <a:noFill/>
        </p:spPr>
        <p:txBody>
          <a:bodyPr wrap="square" rtlCol="0" anchor="t">
            <a:spAutoFit/>
          </a:bodyPr>
          <a:lstStyle/>
          <a:p>
            <a:pPr lvl="2" algn="l"/>
            <a:r>
              <a:rPr lang="zh-CN" altLang="en-US" sz="2000" dirty="0" smtClean="0">
                <a:sym typeface="+mn-ea"/>
              </a:rPr>
              <a:t>使用符号：   </a:t>
            </a:r>
            <a:r>
              <a:rPr lang="en-US" altLang="zh-CN" sz="2000" dirty="0" smtClean="0">
                <a:sym typeface="+mn-ea"/>
              </a:rPr>
              <a:t>NOT</a:t>
            </a:r>
            <a:r>
              <a:rPr lang="zh-CN" altLang="en-US" sz="2000" dirty="0" smtClean="0">
                <a:sym typeface="+mn-ea"/>
              </a:rPr>
              <a:t>（取反）为</a:t>
            </a:r>
            <a:r>
              <a:rPr lang="en-US" altLang="zh-CN" sz="2000" dirty="0" smtClean="0">
                <a:sym typeface="+mn-ea"/>
              </a:rPr>
              <a:t>:</a:t>
            </a:r>
            <a:r>
              <a:rPr lang="zh-CN" altLang="en-US" sz="2000" dirty="0" smtClean="0">
                <a:sym typeface="+mn-ea"/>
              </a:rPr>
              <a:t> </a:t>
            </a:r>
            <a:r>
              <a:rPr lang="en-US" altLang="zh-CN" sz="2000" dirty="0" smtClean="0">
                <a:sym typeface="+mn-ea"/>
              </a:rPr>
              <a:t>~</a:t>
            </a:r>
            <a:r>
              <a:rPr lang="en-US" altLang="zh-CN" sz="2000" dirty="0">
                <a:sym typeface="+mn-ea"/>
              </a:rPr>
              <a:t>	</a:t>
            </a:r>
            <a:r>
              <a:rPr lang="zh-CN" altLang="en-US" sz="2000" dirty="0">
                <a:sym typeface="+mn-ea"/>
              </a:rPr>
              <a:t> </a:t>
            </a:r>
          </a:p>
          <a:p>
            <a:pPr lvl="2" algn="l"/>
            <a:r>
              <a:rPr lang="en-US" altLang="zh-CN" sz="2000" dirty="0">
                <a:sym typeface="+mn-ea"/>
              </a:rPr>
              <a:t>	      </a:t>
            </a:r>
            <a:r>
              <a:rPr lang="zh-CN" altLang="en-US" sz="2000" dirty="0" smtClean="0">
                <a:sym typeface="+mn-ea"/>
              </a:rPr>
              <a:t>   </a:t>
            </a:r>
            <a:r>
              <a:rPr lang="en-US" altLang="zh-CN" sz="2000" dirty="0" smtClean="0">
                <a:sym typeface="+mn-ea"/>
              </a:rPr>
              <a:t>AND</a:t>
            </a:r>
            <a:r>
              <a:rPr lang="zh-CN" altLang="en-US" sz="2000" dirty="0" smtClean="0">
                <a:sym typeface="+mn-ea"/>
              </a:rPr>
              <a:t>（与）为</a:t>
            </a:r>
            <a:r>
              <a:rPr lang="en-US" altLang="zh-CN" sz="2000" dirty="0" smtClean="0">
                <a:sym typeface="+mn-ea"/>
              </a:rPr>
              <a:t>:</a:t>
            </a:r>
            <a:r>
              <a:rPr lang="zh-CN" altLang="en-US" sz="2000" dirty="0" smtClean="0">
                <a:sym typeface="+mn-ea"/>
              </a:rPr>
              <a:t> </a:t>
            </a:r>
            <a:r>
              <a:rPr lang="en-US" altLang="zh-CN" sz="2000" dirty="0" smtClean="0">
                <a:sym typeface="+mn-ea"/>
              </a:rPr>
              <a:t>&amp;</a:t>
            </a:r>
            <a:r>
              <a:rPr lang="zh-CN" altLang="en-US" sz="2000" dirty="0" smtClean="0">
                <a:sym typeface="+mn-ea"/>
              </a:rPr>
              <a:t>     </a:t>
            </a:r>
          </a:p>
          <a:p>
            <a:pPr lvl="2" algn="l"/>
            <a:r>
              <a:rPr lang="en-US" altLang="zh-CN" sz="2000" dirty="0" smtClean="0">
                <a:sym typeface="+mn-ea"/>
              </a:rPr>
              <a:t>                         OR</a:t>
            </a:r>
            <a:r>
              <a:rPr lang="zh-CN" altLang="en-US" sz="2000" dirty="0" smtClean="0">
                <a:sym typeface="+mn-ea"/>
              </a:rPr>
              <a:t>（或）为</a:t>
            </a:r>
            <a:r>
              <a:rPr lang="en-US" altLang="zh-CN" sz="2000" dirty="0" smtClean="0">
                <a:sym typeface="+mn-ea"/>
              </a:rPr>
              <a:t>:|</a:t>
            </a:r>
            <a:r>
              <a:rPr lang="zh-CN" altLang="en-US" sz="2000" dirty="0" smtClean="0">
                <a:sym typeface="+mn-ea"/>
              </a:rPr>
              <a:t>  </a:t>
            </a:r>
          </a:p>
          <a:p>
            <a:pPr lvl="2" algn="l"/>
            <a:r>
              <a:rPr lang="en-US" altLang="zh-CN" sz="2000" dirty="0" smtClean="0">
                <a:sym typeface="+mn-ea"/>
              </a:rPr>
              <a:t>	         XOR</a:t>
            </a:r>
            <a:r>
              <a:rPr lang="zh-CN" altLang="en-US" sz="2000" dirty="0" smtClean="0">
                <a:sym typeface="+mn-ea"/>
              </a:rPr>
              <a:t>（异或）为</a:t>
            </a:r>
            <a:r>
              <a:rPr lang="en-US" altLang="zh-CN" sz="2000" dirty="0" smtClean="0">
                <a:sym typeface="+mn-ea"/>
              </a:rPr>
              <a:t>:^</a:t>
            </a:r>
            <a:endParaRPr lang="en-US" altLang="zh-CN" sz="2000" dirty="0" smtClean="0"/>
          </a:p>
          <a:p>
            <a:pPr marL="0" lvl="2" indent="0" algn="l">
              <a:buFont typeface="Wingdings" panose="05000000000000000000" charset="0"/>
              <a:buNone/>
            </a:pPr>
            <a:endParaRPr lang="en-US" altLang="zh-CN" sz="2000" baseline="-25000" dirty="0" smtClean="0"/>
          </a:p>
          <a:p>
            <a:pPr marL="0" lvl="2" indent="0" algn="l">
              <a:buFont typeface="Wingdings" panose="05000000000000000000" charset="0"/>
              <a:buNone/>
            </a:pPr>
            <a:endParaRPr lang="zh-CN" altLang="en-US" sz="2000" dirty="0">
              <a:ea typeface="宋体" panose="02010600030101010101" pitchFamily="2" charset="-122"/>
            </a:endParaRPr>
          </a:p>
        </p:txBody>
      </p:sp>
      <p:sp>
        <p:nvSpPr>
          <p:cNvPr id="2" name="矩形 1"/>
          <p:cNvSpPr/>
          <p:nvPr/>
        </p:nvSpPr>
        <p:spPr>
          <a:xfrm>
            <a:off x="1415415" y="2886075"/>
            <a:ext cx="10612120" cy="2553335"/>
          </a:xfrm>
          <a:prstGeom prst="rect">
            <a:avLst/>
          </a:prstGeom>
        </p:spPr>
        <p:txBody>
          <a:bodyPr wrap="square">
            <a:spAutoFit/>
          </a:bodyPr>
          <a:lstStyle/>
          <a:p>
            <a:r>
              <a:rPr lang="en-US" altLang="zh-CN" sz="2000" b="1" dirty="0">
                <a:solidFill>
                  <a:schemeClr val="accent2"/>
                </a:solidFill>
                <a:latin typeface="TimesTen-Roman"/>
              </a:rPr>
              <a:t>C </a:t>
            </a:r>
            <a:r>
              <a:rPr lang="zh-CN" altLang="en-US" sz="2000" b="1" dirty="0">
                <a:solidFill>
                  <a:schemeClr val="accent2"/>
                </a:solidFill>
                <a:latin typeface="TimesTen-Roman"/>
              </a:rPr>
              <a:t>表达式</a:t>
            </a:r>
            <a:r>
              <a:rPr lang="en-US" altLang="zh-CN" sz="2000" b="1" dirty="0" smtClean="0">
                <a:solidFill>
                  <a:schemeClr val="accent2"/>
                </a:solidFill>
                <a:latin typeface="TimesTen-Roman"/>
              </a:rPr>
              <a:t> 	</a:t>
            </a:r>
            <a:r>
              <a:rPr lang="zh-CN" altLang="en-US" sz="2000" b="1" dirty="0" smtClean="0">
                <a:solidFill>
                  <a:schemeClr val="accent2"/>
                </a:solidFill>
                <a:latin typeface="TimesTen-Roman"/>
              </a:rPr>
              <a:t>二进制表示</a:t>
            </a:r>
            <a:r>
              <a:rPr lang="en-US" altLang="zh-CN" sz="2000" b="1" dirty="0" smtClean="0">
                <a:solidFill>
                  <a:schemeClr val="accent2"/>
                </a:solidFill>
                <a:latin typeface="TimesTen-Roman"/>
              </a:rPr>
              <a:t> 				</a:t>
            </a:r>
            <a:r>
              <a:rPr lang="zh-CN" altLang="en-US" sz="2000" b="1" dirty="0" smtClean="0">
                <a:solidFill>
                  <a:schemeClr val="accent2"/>
                </a:solidFill>
                <a:latin typeface="TimesTen-Roman"/>
              </a:rPr>
              <a:t>二进制结果</a:t>
            </a:r>
            <a:r>
              <a:rPr lang="en-US" altLang="zh-CN" sz="2000" b="1" dirty="0" smtClean="0">
                <a:solidFill>
                  <a:schemeClr val="accent2"/>
                </a:solidFill>
                <a:latin typeface="TimesTen-Roman"/>
              </a:rPr>
              <a:t> 	   16</a:t>
            </a:r>
            <a:r>
              <a:rPr lang="zh-CN" altLang="en-US" sz="2000" b="1" dirty="0" smtClean="0">
                <a:solidFill>
                  <a:schemeClr val="accent2"/>
                </a:solidFill>
                <a:latin typeface="TimesTen-Roman"/>
              </a:rPr>
              <a:t>进制结果</a:t>
            </a:r>
          </a:p>
          <a:p>
            <a:r>
              <a:rPr lang="pt-BR" altLang="zh-CN" sz="2000" dirty="0" smtClean="0">
                <a:solidFill>
                  <a:srgbClr val="FF0000"/>
                </a:solidFill>
                <a:latin typeface="ZztexMono-Regular"/>
              </a:rPr>
              <a:t>~</a:t>
            </a:r>
            <a:r>
              <a:rPr lang="pt-BR" altLang="zh-CN" sz="2000" dirty="0" smtClean="0">
                <a:latin typeface="ZztexMono-Regular"/>
              </a:rPr>
              <a:t>0x41 	      </a:t>
            </a:r>
            <a:r>
              <a:rPr lang="pt-BR" altLang="zh-CN" sz="2000" dirty="0" smtClean="0">
                <a:solidFill>
                  <a:srgbClr val="FF0000"/>
                </a:solidFill>
                <a:latin typeface="ZztexMono-Regular"/>
              </a:rPr>
              <a:t>~</a:t>
            </a:r>
            <a:r>
              <a:rPr lang="pt-BR" altLang="zh-CN" sz="2000" dirty="0" smtClean="0">
                <a:latin typeface="TimesTen-Roman"/>
              </a:rPr>
              <a:t>[</a:t>
            </a:r>
            <a:r>
              <a:rPr lang="pt-BR" altLang="zh-CN" sz="2000" dirty="0">
                <a:latin typeface="TimesTen-Roman"/>
              </a:rPr>
              <a:t>0100 0001] </a:t>
            </a:r>
            <a:r>
              <a:rPr lang="pt-BR" altLang="zh-CN" sz="2000" dirty="0" smtClean="0">
                <a:latin typeface="TimesTen-Roman"/>
              </a:rPr>
              <a:t>		</a:t>
            </a:r>
            <a:r>
              <a:rPr lang="en-US" altLang="pt-BR" sz="2000" dirty="0" smtClean="0">
                <a:latin typeface="TimesTen-Roman"/>
              </a:rPr>
              <a:t>	       </a:t>
            </a:r>
            <a:r>
              <a:rPr lang="pt-BR" altLang="zh-CN" sz="2000" dirty="0" smtClean="0">
                <a:latin typeface="TimesTen-Roman"/>
              </a:rPr>
              <a:t>[</a:t>
            </a:r>
            <a:r>
              <a:rPr lang="pt-BR" altLang="zh-CN" sz="2000" dirty="0">
                <a:latin typeface="TimesTen-Roman"/>
              </a:rPr>
              <a:t>1011 1110] </a:t>
            </a:r>
            <a:r>
              <a:rPr lang="pt-BR" altLang="zh-CN" sz="2000" dirty="0" smtClean="0">
                <a:latin typeface="TimesTen-Roman"/>
              </a:rPr>
              <a:t>	      </a:t>
            </a:r>
            <a:r>
              <a:rPr lang="pt-BR" altLang="zh-CN" sz="2000" dirty="0" smtClean="0">
                <a:latin typeface="ZztexMono-Regular"/>
              </a:rPr>
              <a:t>0xBE</a:t>
            </a:r>
            <a:endParaRPr lang="pt-BR" altLang="zh-CN" sz="2000" dirty="0">
              <a:latin typeface="ZztexMono-Regular"/>
            </a:endParaRPr>
          </a:p>
          <a:p>
            <a:r>
              <a:rPr lang="en-US" altLang="zh-CN" sz="2000" dirty="0">
                <a:solidFill>
                  <a:srgbClr val="FF0000"/>
                </a:solidFill>
                <a:latin typeface="ZztexMono-Regular"/>
              </a:rPr>
              <a:t>~</a:t>
            </a:r>
            <a:r>
              <a:rPr lang="en-US" altLang="zh-CN" sz="2000" dirty="0">
                <a:latin typeface="ZztexMono-Regular"/>
              </a:rPr>
              <a:t>0x00 </a:t>
            </a:r>
            <a:r>
              <a:rPr lang="en-US" altLang="zh-CN" sz="2000" dirty="0" smtClean="0">
                <a:latin typeface="ZztexMono-Regular"/>
              </a:rPr>
              <a:t>	      </a:t>
            </a:r>
            <a:r>
              <a:rPr lang="en-US" altLang="zh-CN" sz="2000" dirty="0" smtClean="0">
                <a:solidFill>
                  <a:srgbClr val="FF0000"/>
                </a:solidFill>
                <a:latin typeface="ZztexMono-Regular"/>
              </a:rPr>
              <a:t>~</a:t>
            </a:r>
            <a:r>
              <a:rPr lang="en-US" altLang="zh-CN" sz="2000" dirty="0" smtClean="0">
                <a:latin typeface="TimesTen-Roman"/>
              </a:rPr>
              <a:t>[</a:t>
            </a:r>
            <a:r>
              <a:rPr lang="en-US" altLang="zh-CN" sz="2000" dirty="0">
                <a:latin typeface="TimesTen-Roman"/>
              </a:rPr>
              <a:t>0000 0000] </a:t>
            </a:r>
            <a:r>
              <a:rPr lang="en-US" altLang="zh-CN" sz="2000" dirty="0" smtClean="0">
                <a:latin typeface="TimesTen-Roman"/>
              </a:rPr>
              <a:t>			       [</a:t>
            </a:r>
            <a:r>
              <a:rPr lang="en-US" altLang="zh-CN" sz="2000" dirty="0">
                <a:latin typeface="TimesTen-Roman"/>
              </a:rPr>
              <a:t>1111 1111] </a:t>
            </a:r>
            <a:r>
              <a:rPr lang="en-US" altLang="zh-CN" sz="2000" dirty="0" smtClean="0">
                <a:latin typeface="TimesTen-Roman"/>
              </a:rPr>
              <a:t>	      </a:t>
            </a:r>
            <a:r>
              <a:rPr lang="en-US" altLang="zh-CN" sz="2000" dirty="0" smtClean="0">
                <a:latin typeface="ZztexMono-Regular"/>
              </a:rPr>
              <a:t>0xFF</a:t>
            </a:r>
            <a:endParaRPr lang="en-US" altLang="zh-CN" sz="2000" dirty="0">
              <a:latin typeface="ZztexMono-Regular"/>
            </a:endParaRPr>
          </a:p>
          <a:p>
            <a:r>
              <a:rPr lang="en-US" altLang="zh-CN" sz="2000" dirty="0" smtClean="0">
                <a:latin typeface="ZztexMono-Regular"/>
              </a:rPr>
              <a:t>0x69</a:t>
            </a:r>
            <a:r>
              <a:rPr lang="en-US" altLang="zh-CN" sz="2000" dirty="0" smtClean="0">
                <a:solidFill>
                  <a:srgbClr val="FF0000"/>
                </a:solidFill>
                <a:latin typeface="ZztexMono-Regular"/>
              </a:rPr>
              <a:t>&amp;</a:t>
            </a:r>
            <a:r>
              <a:rPr lang="en-US" altLang="zh-CN" sz="2000" dirty="0" smtClean="0">
                <a:latin typeface="ZztexMono-Regular"/>
              </a:rPr>
              <a:t>0x55 	</a:t>
            </a:r>
            <a:r>
              <a:rPr lang="en-US" altLang="zh-CN" sz="2000" dirty="0" smtClean="0">
                <a:latin typeface="TimesTen-Roman"/>
              </a:rPr>
              <a:t>[</a:t>
            </a:r>
            <a:r>
              <a:rPr lang="en-US" altLang="zh-CN" sz="2000" dirty="0">
                <a:latin typeface="TimesTen-Roman"/>
              </a:rPr>
              <a:t>0110 1001] </a:t>
            </a:r>
            <a:r>
              <a:rPr lang="en-US" altLang="zh-CN" sz="2000" dirty="0">
                <a:solidFill>
                  <a:srgbClr val="FF0000"/>
                </a:solidFill>
                <a:latin typeface="ZztexMono-Regular"/>
              </a:rPr>
              <a:t>&amp;</a:t>
            </a:r>
            <a:r>
              <a:rPr lang="en-US" altLang="zh-CN" sz="2000" dirty="0">
                <a:latin typeface="ZztexMono-Regular"/>
              </a:rPr>
              <a:t> </a:t>
            </a:r>
            <a:r>
              <a:rPr lang="en-US" altLang="zh-CN" sz="2000" dirty="0">
                <a:latin typeface="TimesTen-Roman"/>
              </a:rPr>
              <a:t>[0101 0101] </a:t>
            </a:r>
            <a:r>
              <a:rPr lang="en-US" altLang="zh-CN" sz="2000" dirty="0" smtClean="0">
                <a:latin typeface="TimesTen-Roman"/>
              </a:rPr>
              <a:t>	       [</a:t>
            </a:r>
            <a:r>
              <a:rPr lang="en-US" altLang="zh-CN" sz="2000" dirty="0">
                <a:latin typeface="TimesTen-Roman"/>
              </a:rPr>
              <a:t>0100 0001] </a:t>
            </a:r>
            <a:r>
              <a:rPr lang="en-US" altLang="zh-CN" sz="2000" dirty="0" smtClean="0">
                <a:latin typeface="TimesTen-Roman"/>
              </a:rPr>
              <a:t>	      </a:t>
            </a:r>
            <a:r>
              <a:rPr lang="en-US" altLang="zh-CN" sz="2000" dirty="0" smtClean="0">
                <a:latin typeface="ZztexMono-Regular"/>
              </a:rPr>
              <a:t>0x41</a:t>
            </a:r>
            <a:endParaRPr lang="en-US" altLang="zh-CN" sz="2000" dirty="0">
              <a:latin typeface="ZztexMono-Regular"/>
            </a:endParaRPr>
          </a:p>
          <a:p>
            <a:r>
              <a:rPr lang="en-US" altLang="zh-CN" sz="2000" dirty="0" smtClean="0">
                <a:latin typeface="ZztexMono-Regular"/>
              </a:rPr>
              <a:t>0x69</a:t>
            </a:r>
            <a:r>
              <a:rPr lang="en-US" altLang="zh-CN" sz="2000" dirty="0" smtClean="0">
                <a:solidFill>
                  <a:srgbClr val="FF0000"/>
                </a:solidFill>
                <a:latin typeface="ZztexMono-Regular"/>
              </a:rPr>
              <a:t>|</a:t>
            </a:r>
            <a:r>
              <a:rPr lang="en-US" altLang="zh-CN" sz="2000" dirty="0" smtClean="0">
                <a:latin typeface="ZztexMono-Regular"/>
              </a:rPr>
              <a:t>0x55 	</a:t>
            </a:r>
            <a:r>
              <a:rPr lang="en-US" altLang="zh-CN" sz="2000" dirty="0" smtClean="0">
                <a:latin typeface="TimesTen-Roman"/>
              </a:rPr>
              <a:t>[</a:t>
            </a:r>
            <a:r>
              <a:rPr lang="en-US" altLang="zh-CN" sz="2000" dirty="0">
                <a:latin typeface="TimesTen-Roman"/>
              </a:rPr>
              <a:t>0110 1001] </a:t>
            </a:r>
            <a:r>
              <a:rPr lang="en-US" altLang="zh-CN" sz="2000" dirty="0">
                <a:solidFill>
                  <a:srgbClr val="FF0000"/>
                </a:solidFill>
                <a:latin typeface="ZztexMono-Regular"/>
              </a:rPr>
              <a:t>|</a:t>
            </a:r>
            <a:r>
              <a:rPr lang="en-US" altLang="zh-CN" sz="2000" dirty="0">
                <a:latin typeface="ZztexMono-Regular"/>
              </a:rPr>
              <a:t> </a:t>
            </a:r>
            <a:r>
              <a:rPr lang="en-US" altLang="zh-CN" sz="2000" dirty="0">
                <a:latin typeface="TimesTen-Roman"/>
              </a:rPr>
              <a:t>[0101 0101] </a:t>
            </a:r>
            <a:r>
              <a:rPr lang="en-US" altLang="zh-CN" sz="2000" dirty="0" smtClean="0">
                <a:latin typeface="TimesTen-Roman"/>
              </a:rPr>
              <a:t>	       [</a:t>
            </a:r>
            <a:r>
              <a:rPr lang="en-US" altLang="zh-CN" sz="2000" dirty="0">
                <a:latin typeface="TimesTen-Roman"/>
              </a:rPr>
              <a:t>0111 1101] </a:t>
            </a:r>
            <a:r>
              <a:rPr lang="en-US" altLang="zh-CN" sz="2000" dirty="0" smtClean="0">
                <a:latin typeface="TimesTen-Roman"/>
              </a:rPr>
              <a:t>	      </a:t>
            </a:r>
            <a:r>
              <a:rPr lang="en-US" altLang="zh-CN" sz="2000" dirty="0" smtClean="0">
                <a:latin typeface="ZztexMono-Regular"/>
              </a:rPr>
              <a:t>0x7D</a:t>
            </a:r>
          </a:p>
          <a:p>
            <a:endParaRPr lang="zh-CN" altLang="en-US" sz="2000" dirty="0"/>
          </a:p>
          <a:p>
            <a:r>
              <a:rPr lang="zh-CN" altLang="en-US" sz="2000" dirty="0"/>
              <a:t>如上所示，确定一个位级表达式结果的最好方法，就是将十六进制的参数扩展成二进制表示并执行二进制运算，然后再转换为十六进制。</a:t>
            </a:r>
          </a:p>
        </p:txBody>
      </p:sp>
      <p:sp>
        <p:nvSpPr>
          <p:cNvPr id="5" name="文本框 4"/>
          <p:cNvSpPr txBox="1"/>
          <p:nvPr/>
        </p:nvSpPr>
        <p:spPr>
          <a:xfrm>
            <a:off x="1415415" y="5983432"/>
            <a:ext cx="10612120" cy="338554"/>
          </a:xfrm>
          <a:prstGeom prst="rect">
            <a:avLst/>
          </a:prstGeom>
          <a:solidFill>
            <a:schemeClr val="accent6"/>
          </a:solidFill>
        </p:spPr>
        <p:txBody>
          <a:bodyPr wrap="square" rtlCol="0">
            <a:spAutoFit/>
          </a:bodyPr>
          <a:lstStyle/>
          <a:p>
            <a:r>
              <a:rPr lang="zh-CN" altLang="en-US" sz="1600" dirty="0" smtClean="0"/>
              <a:t>计算机系统（一）或之前课程有讲过，有任何不懂，课间课后请自己看书搞懂或课间问老师，实验课问助教和我</a:t>
            </a:r>
            <a:endParaRPr lang="zh-CN" altLang="en-US" sz="16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6220" y="1177925"/>
            <a:ext cx="10807700" cy="1953260"/>
          </a:xfrm>
          <a:prstGeom prst="rect">
            <a:avLst/>
          </a:prstGeom>
          <a:noFill/>
        </p:spPr>
        <p:txBody>
          <a:bodyPr wrap="none" rtlCol="0" anchor="t">
            <a:spAutoFit/>
          </a:bodyPr>
          <a:lstStyle/>
          <a:p>
            <a:pPr marL="0" indent="0" algn="l">
              <a:buFont typeface="Wingdings" panose="05000000000000000000" charset="0"/>
              <a:buNone/>
            </a:pPr>
            <a:r>
              <a:rPr lang="en-US" sz="2400" dirty="0" smtClean="0">
                <a:sym typeface="+mn-ea"/>
              </a:rPr>
              <a:t>C</a:t>
            </a:r>
            <a:r>
              <a:rPr lang="zh-CN" altLang="en-US" sz="2400" dirty="0" smtClean="0">
                <a:ea typeface="宋体" panose="02010600030101010101" pitchFamily="2" charset="-122"/>
                <a:sym typeface="+mn-ea"/>
              </a:rPr>
              <a:t>语言中提供了一组逻辑运算符</a:t>
            </a:r>
            <a:r>
              <a:rPr lang="en-US" altLang="zh-CN" sz="2400" dirty="0" smtClean="0">
                <a:ea typeface="宋体" panose="02010600030101010101" pitchFamily="2" charset="-122"/>
                <a:sym typeface="+mn-ea"/>
              </a:rPr>
              <a:t>||</a:t>
            </a:r>
            <a:r>
              <a:rPr lang="zh-CN" altLang="en-US" sz="2400" dirty="0" smtClean="0">
                <a:ea typeface="宋体" panose="02010600030101010101" pitchFamily="2" charset="-122"/>
                <a:sym typeface="+mn-ea"/>
              </a:rPr>
              <a:t>、</a:t>
            </a:r>
            <a:r>
              <a:rPr lang="en-US" altLang="zh-CN" sz="2400" dirty="0" smtClean="0">
                <a:ea typeface="宋体" panose="02010600030101010101" pitchFamily="2" charset="-122"/>
                <a:sym typeface="+mn-ea"/>
              </a:rPr>
              <a:t>&amp;&amp;</a:t>
            </a:r>
            <a:r>
              <a:rPr lang="zh-CN" altLang="en-US" sz="2400" dirty="0" smtClean="0">
                <a:ea typeface="宋体" panose="02010600030101010101" pitchFamily="2" charset="-122"/>
                <a:sym typeface="+mn-ea"/>
              </a:rPr>
              <a:t>和！，分别对应于</a:t>
            </a:r>
            <a:r>
              <a:rPr lang="en-US" altLang="zh-CN" sz="2400" dirty="0" smtClean="0">
                <a:ea typeface="宋体" panose="02010600030101010101" pitchFamily="2" charset="-122"/>
                <a:sym typeface="+mn-ea"/>
              </a:rPr>
              <a:t>OR</a:t>
            </a:r>
            <a:r>
              <a:rPr lang="zh-CN" altLang="en-US" sz="2400" dirty="0" smtClean="0">
                <a:ea typeface="宋体" panose="02010600030101010101" pitchFamily="2" charset="-122"/>
                <a:sym typeface="+mn-ea"/>
              </a:rPr>
              <a:t>、</a:t>
            </a:r>
            <a:r>
              <a:rPr lang="en-US" altLang="zh-CN" sz="2400" dirty="0" smtClean="0">
                <a:ea typeface="宋体" panose="02010600030101010101" pitchFamily="2" charset="-122"/>
                <a:sym typeface="+mn-ea"/>
              </a:rPr>
              <a:t>AND</a:t>
            </a:r>
            <a:r>
              <a:rPr lang="zh-CN" altLang="en-US" sz="2400" dirty="0" smtClean="0">
                <a:ea typeface="宋体" panose="02010600030101010101" pitchFamily="2" charset="-122"/>
                <a:sym typeface="+mn-ea"/>
              </a:rPr>
              <a:t>和</a:t>
            </a:r>
            <a:r>
              <a:rPr lang="en-US" altLang="zh-CN" sz="2400" dirty="0" smtClean="0">
                <a:ea typeface="宋体" panose="02010600030101010101" pitchFamily="2" charset="-122"/>
                <a:sym typeface="+mn-ea"/>
              </a:rPr>
              <a:t>NOT </a:t>
            </a:r>
            <a:r>
              <a:rPr lang="zh-CN" altLang="en-US" sz="2400" dirty="0" smtClean="0">
                <a:ea typeface="宋体" panose="02010600030101010101" pitchFamily="2" charset="-122"/>
                <a:sym typeface="+mn-ea"/>
              </a:rPr>
              <a:t>运算。</a:t>
            </a:r>
          </a:p>
          <a:p>
            <a:pPr marL="0" indent="0" algn="l">
              <a:buFont typeface="Wingdings" panose="05000000000000000000" charset="0"/>
              <a:buNone/>
            </a:pPr>
            <a:endParaRPr lang="en-US" altLang="zh-CN" sz="2000" dirty="0" smtClean="0"/>
          </a:p>
          <a:p>
            <a:pPr marL="0" lvl="2" indent="0" algn="l">
              <a:buFont typeface="Wingdings" panose="05000000000000000000" charset="0"/>
              <a:buNone/>
            </a:pPr>
            <a:endParaRPr lang="en-US" altLang="zh-CN" sz="2000" dirty="0" smtClean="0"/>
          </a:p>
          <a:p>
            <a:pPr marL="0" lvl="2" indent="0" algn="l">
              <a:buFont typeface="Wingdings" panose="05000000000000000000" charset="0"/>
              <a:buNone/>
            </a:pPr>
            <a:endParaRPr lang="zh-CN" altLang="en-US" sz="2400" dirty="0">
              <a:ea typeface="宋体" panose="02010600030101010101" pitchFamily="2" charset="-122"/>
            </a:endParaRPr>
          </a:p>
          <a:p>
            <a:pPr marL="0" lvl="2" indent="0" algn="l">
              <a:buFont typeface="Wingdings" panose="05000000000000000000" charset="0"/>
              <a:buNone/>
            </a:pPr>
            <a:endParaRPr lang="en-US" altLang="zh-CN" sz="2000" baseline="-25000" dirty="0" smtClean="0"/>
          </a:p>
          <a:p>
            <a:pPr marL="0" lvl="2" indent="0" algn="l">
              <a:buFont typeface="Wingdings" panose="05000000000000000000" charset="0"/>
              <a:buNone/>
            </a:pPr>
            <a:endParaRPr lang="zh-CN" altLang="en-US" sz="2000" dirty="0">
              <a:ea typeface="宋体" panose="02010600030101010101" pitchFamily="2" charset="-122"/>
            </a:endParaRPr>
          </a:p>
        </p:txBody>
      </p:sp>
      <p:sp>
        <p:nvSpPr>
          <p:cNvPr id="25611" name="矩形 11"/>
          <p:cNvSpPr>
            <a:spLocks noChangeArrowheads="1"/>
          </p:cNvSpPr>
          <p:nvPr/>
        </p:nvSpPr>
        <p:spPr bwMode="auto">
          <a:xfrm>
            <a:off x="1362075" y="2586355"/>
            <a:ext cx="3954780" cy="352425"/>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sz="2000" dirty="0">
                <a:latin typeface="微软雅黑" panose="020B0503020204020204" pitchFamily="34" charset="-122"/>
                <a:ea typeface="微软雅黑" panose="020B0503020204020204" pitchFamily="34" charset="-122"/>
              </a:rPr>
              <a:t>所有非零的参数都表示</a:t>
            </a:r>
            <a:r>
              <a:rPr lang="en-US" altLang="zh-CN" sz="2000" dirty="0">
                <a:latin typeface="微软雅黑" panose="020B0503020204020204" pitchFamily="34" charset="-122"/>
                <a:ea typeface="微软雅黑" panose="020B0503020204020204" pitchFamily="34" charset="-122"/>
              </a:rPr>
              <a:t>TRUE</a:t>
            </a: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2.1.8  </a:t>
                      </a:r>
                      <a:r>
                        <a:rPr lang="en-US" altLang="zh-CN" sz="2400">
                          <a:solidFill>
                            <a:schemeClr val="bg1"/>
                          </a:solidFill>
                          <a:ea typeface="宋体" panose="02010600030101010101" pitchFamily="2" charset="-122"/>
                        </a:rPr>
                        <a:t>C</a:t>
                      </a:r>
                      <a:r>
                        <a:rPr lang="zh-CN" altLang="en-US" sz="2400">
                          <a:solidFill>
                            <a:schemeClr val="bg1"/>
                          </a:solidFill>
                          <a:ea typeface="宋体" panose="02010600030101010101" pitchFamily="2" charset="-122"/>
                        </a:rPr>
                        <a:t>语言中的逻辑运算</a:t>
                      </a:r>
                    </a:p>
                  </a:txBody>
                  <a:tcPr>
                    <a:solidFill>
                      <a:srgbClr val="52B6B1"/>
                    </a:solidFill>
                  </a:tcPr>
                </a:tc>
              </a:tr>
            </a:tbl>
          </a:graphicData>
        </a:graphic>
      </p:graphicFrame>
      <p:cxnSp>
        <p:nvCxnSpPr>
          <p:cNvPr id="25604" name="直接连接符 4"/>
          <p:cNvCxnSpPr>
            <a:cxnSpLocks noChangeShapeType="1"/>
          </p:cNvCxnSpPr>
          <p:nvPr/>
        </p:nvCxnSpPr>
        <p:spPr bwMode="auto">
          <a:xfrm flipH="1">
            <a:off x="5810250" y="1990090"/>
            <a:ext cx="4445" cy="137414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5" name="直接连接符 5"/>
          <p:cNvCxnSpPr>
            <a:cxnSpLocks noChangeShapeType="1"/>
          </p:cNvCxnSpPr>
          <p:nvPr/>
        </p:nvCxnSpPr>
        <p:spPr bwMode="auto">
          <a:xfrm>
            <a:off x="5814695" y="3416300"/>
            <a:ext cx="0" cy="1944688"/>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06" name="椭圆 6"/>
          <p:cNvSpPr>
            <a:spLocks noChangeArrowheads="1"/>
          </p:cNvSpPr>
          <p:nvPr/>
        </p:nvSpPr>
        <p:spPr bwMode="auto">
          <a:xfrm>
            <a:off x="5317490" y="2444750"/>
            <a:ext cx="990600" cy="990600"/>
          </a:xfrm>
          <a:prstGeom prst="ellipse">
            <a:avLst/>
          </a:prstGeom>
          <a:solidFill>
            <a:srgbClr val="52B6B1"/>
          </a:solidFill>
          <a:ln w="9525">
            <a:solidFill>
              <a:srgbClr val="F8F8F8"/>
            </a:solidFill>
            <a:round/>
          </a:ln>
        </p:spPr>
        <p:txBody>
          <a:bodyPr/>
          <a:lstStyle/>
          <a:p>
            <a:pPr eaLnBrk="1" hangingPunct="1"/>
            <a:endParaRPr lang="zh-CN" altLang="en-US" sz="2400"/>
          </a:p>
        </p:txBody>
      </p:sp>
      <p:sp>
        <p:nvSpPr>
          <p:cNvPr id="25607" name="TextBox 7"/>
          <p:cNvSpPr txBox="1">
            <a:spLocks noChangeArrowheads="1"/>
          </p:cNvSpPr>
          <p:nvPr/>
        </p:nvSpPr>
        <p:spPr bwMode="auto">
          <a:xfrm>
            <a:off x="3552468" y="19240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400" b="1" dirty="0">
                <a:solidFill>
                  <a:schemeClr val="accent1"/>
                </a:solidFill>
                <a:latin typeface="微软雅黑" panose="020B0503020204020204" pitchFamily="34" charset="-122"/>
                <a:ea typeface="微软雅黑" panose="020B0503020204020204" pitchFamily="34" charset="-122"/>
              </a:rPr>
              <a:t>逻辑运算</a:t>
            </a:r>
          </a:p>
        </p:txBody>
      </p:sp>
      <p:sp>
        <p:nvSpPr>
          <p:cNvPr id="25608" name="TextBox 8"/>
          <p:cNvSpPr txBox="1">
            <a:spLocks noChangeArrowheads="1"/>
          </p:cNvSpPr>
          <p:nvPr/>
        </p:nvSpPr>
        <p:spPr bwMode="auto">
          <a:xfrm>
            <a:off x="6678613" y="19240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1"/>
                </a:solidFill>
                <a:latin typeface="微软雅黑" panose="020B0503020204020204" pitchFamily="34" charset="-122"/>
                <a:ea typeface="微软雅黑" panose="020B0503020204020204" pitchFamily="34" charset="-122"/>
              </a:rPr>
              <a:t>位级运算</a:t>
            </a:r>
          </a:p>
        </p:txBody>
      </p:sp>
      <p:sp>
        <p:nvSpPr>
          <p:cNvPr id="25612" name="矩形 13"/>
          <p:cNvSpPr>
            <a:spLocks noChangeArrowheads="1"/>
          </p:cNvSpPr>
          <p:nvPr/>
        </p:nvSpPr>
        <p:spPr bwMode="auto">
          <a:xfrm>
            <a:off x="2776855" y="3049905"/>
            <a:ext cx="2191385"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sz="2000" dirty="0">
                <a:latin typeface="微软雅黑" panose="020B0503020204020204" pitchFamily="34" charset="-122"/>
                <a:ea typeface="微软雅黑" panose="020B0503020204020204" pitchFamily="34" charset="-122"/>
              </a:rPr>
              <a:t>参数零表示</a:t>
            </a:r>
            <a:r>
              <a:rPr lang="en-US" altLang="zh-CN" sz="2000" dirty="0">
                <a:latin typeface="微软雅黑" panose="020B0503020204020204" pitchFamily="34" charset="-122"/>
                <a:ea typeface="微软雅黑" panose="020B0503020204020204" pitchFamily="34" charset="-122"/>
              </a:rPr>
              <a:t>FALSE</a:t>
            </a:r>
          </a:p>
        </p:txBody>
      </p:sp>
      <p:sp>
        <p:nvSpPr>
          <p:cNvPr id="25613" name="矩形 14"/>
          <p:cNvSpPr>
            <a:spLocks noChangeArrowheads="1"/>
          </p:cNvSpPr>
          <p:nvPr/>
        </p:nvSpPr>
        <p:spPr bwMode="auto">
          <a:xfrm>
            <a:off x="1809750" y="3508375"/>
            <a:ext cx="315849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sz="2000" dirty="0">
                <a:latin typeface="微软雅黑" panose="020B0503020204020204" pitchFamily="34" charset="-122"/>
                <a:ea typeface="微软雅黑" panose="020B0503020204020204" pitchFamily="34" charset="-122"/>
              </a:rPr>
              <a:t>返回</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来表示结果为</a:t>
            </a:r>
            <a:r>
              <a:rPr lang="en-US" altLang="zh-CN" sz="2000" dirty="0">
                <a:latin typeface="微软雅黑" panose="020B0503020204020204" pitchFamily="34" charset="-122"/>
                <a:ea typeface="微软雅黑" panose="020B0503020204020204" pitchFamily="34" charset="-122"/>
              </a:rPr>
              <a:t>TRUE</a:t>
            </a:r>
          </a:p>
        </p:txBody>
      </p:sp>
      <p:sp>
        <p:nvSpPr>
          <p:cNvPr id="25614" name="矩形 15"/>
          <p:cNvSpPr>
            <a:spLocks noChangeArrowheads="1"/>
          </p:cNvSpPr>
          <p:nvPr/>
        </p:nvSpPr>
        <p:spPr bwMode="auto">
          <a:xfrm>
            <a:off x="1714500" y="4003675"/>
            <a:ext cx="325374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sz="2000" dirty="0">
                <a:latin typeface="微软雅黑" panose="020B0503020204020204" pitchFamily="34" charset="-122"/>
                <a:ea typeface="微软雅黑" panose="020B0503020204020204" pitchFamily="34" charset="-122"/>
              </a:rPr>
              <a:t>返回</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来表示结果为</a:t>
            </a:r>
            <a:r>
              <a:rPr lang="en-US" altLang="zh-CN" sz="2000" dirty="0">
                <a:latin typeface="微软雅黑" panose="020B0503020204020204" pitchFamily="34" charset="-122"/>
                <a:ea typeface="微软雅黑" panose="020B0503020204020204" pitchFamily="34" charset="-122"/>
              </a:rPr>
              <a:t>FALSE</a:t>
            </a:r>
          </a:p>
        </p:txBody>
      </p:sp>
      <p:sp>
        <p:nvSpPr>
          <p:cNvPr id="25615" name="矩形 16"/>
          <p:cNvSpPr>
            <a:spLocks noChangeArrowheads="1"/>
          </p:cNvSpPr>
          <p:nvPr/>
        </p:nvSpPr>
        <p:spPr bwMode="auto">
          <a:xfrm>
            <a:off x="6678930" y="2586355"/>
            <a:ext cx="5078095" cy="635000"/>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000" dirty="0">
                <a:latin typeface="微软雅黑" panose="020B0503020204020204" pitchFamily="34" charset="-122"/>
                <a:ea typeface="微软雅黑" panose="020B0503020204020204" pitchFamily="34" charset="-122"/>
              </a:rPr>
              <a:t>特殊情况下参数被限制为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才与逻辑运算相同</a:t>
            </a:r>
          </a:p>
        </p:txBody>
      </p:sp>
      <p:sp>
        <p:nvSpPr>
          <p:cNvPr id="25616" name="矩形 17"/>
          <p:cNvSpPr>
            <a:spLocks noChangeArrowheads="1"/>
          </p:cNvSpPr>
          <p:nvPr/>
        </p:nvSpPr>
        <p:spPr bwMode="auto">
          <a:xfrm>
            <a:off x="6679565" y="3435350"/>
            <a:ext cx="5077460" cy="6934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000" dirty="0">
                <a:latin typeface="微软雅黑" panose="020B0503020204020204" pitchFamily="34" charset="-122"/>
                <a:ea typeface="微软雅黑" panose="020B0503020204020204" pitchFamily="34" charset="-122"/>
              </a:rPr>
              <a:t>位级运算需对每一个二进制位都进行运算，结果与两者都有关</a:t>
            </a:r>
          </a:p>
        </p:txBody>
      </p:sp>
      <p:sp>
        <p:nvSpPr>
          <p:cNvPr id="25618" name="矩形 19"/>
          <p:cNvSpPr>
            <a:spLocks noChangeArrowheads="1"/>
          </p:cNvSpPr>
          <p:nvPr/>
        </p:nvSpPr>
        <p:spPr bwMode="auto">
          <a:xfrm>
            <a:off x="1362076" y="4585335"/>
            <a:ext cx="3594100" cy="91821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000" dirty="0">
                <a:latin typeface="微软雅黑" panose="020B0503020204020204" pitchFamily="34" charset="-122"/>
                <a:ea typeface="微软雅黑" panose="020B0503020204020204" pitchFamily="34" charset="-122"/>
              </a:rPr>
              <a:t>第一个参数值能确定表达式的结果，不会对第二个参数求值。</a:t>
            </a:r>
          </a:p>
        </p:txBody>
      </p:sp>
      <p:sp>
        <p:nvSpPr>
          <p:cNvPr id="25619" name="TextBox 20"/>
          <p:cNvSpPr txBox="1">
            <a:spLocks noChangeArrowheads="1"/>
          </p:cNvSpPr>
          <p:nvPr/>
        </p:nvSpPr>
        <p:spPr bwMode="auto">
          <a:xfrm>
            <a:off x="5376545" y="2586355"/>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t>VS</a:t>
            </a:r>
            <a:endParaRPr lang="zh-CN" altLang="en-US" sz="2400"/>
          </a:p>
        </p:txBody>
      </p:sp>
      <p:sp>
        <p:nvSpPr>
          <p:cNvPr id="5" name="矩形 4"/>
          <p:cNvSpPr/>
          <p:nvPr/>
        </p:nvSpPr>
        <p:spPr>
          <a:xfrm>
            <a:off x="6847840" y="4203046"/>
            <a:ext cx="4127500" cy="2308324"/>
          </a:xfrm>
          <a:prstGeom prst="rect">
            <a:avLst/>
          </a:prstGeom>
        </p:spPr>
        <p:txBody>
          <a:bodyPr wrap="square">
            <a:spAutoFit/>
          </a:bodyPr>
          <a:lstStyle/>
          <a:p>
            <a:r>
              <a:rPr lang="zh-CN" altLang="en-US" sz="2400" b="1" dirty="0" smtClean="0">
                <a:latin typeface="TimesTen-Roman"/>
              </a:rPr>
              <a:t>表达式</a:t>
            </a:r>
            <a:r>
              <a:rPr lang="en-US" altLang="zh-CN" sz="2400" b="1" dirty="0" smtClean="0">
                <a:latin typeface="TimesTen-Roman"/>
              </a:rPr>
              <a:t> 		</a:t>
            </a:r>
            <a:r>
              <a:rPr lang="zh-CN" altLang="en-US" sz="2400" b="1" dirty="0" smtClean="0">
                <a:latin typeface="TimesTen-Roman"/>
              </a:rPr>
              <a:t>结果</a:t>
            </a:r>
          </a:p>
          <a:p>
            <a:r>
              <a:rPr lang="en-US" altLang="zh-CN" sz="2400" dirty="0">
                <a:latin typeface="ZztexMono-Regular"/>
              </a:rPr>
              <a:t>!0x41 </a:t>
            </a:r>
            <a:r>
              <a:rPr lang="en-US" altLang="zh-CN" sz="2400" dirty="0" smtClean="0">
                <a:latin typeface="ZztexMono-Regular"/>
              </a:rPr>
              <a:t>		0x00</a:t>
            </a:r>
            <a:endParaRPr lang="en-US" altLang="zh-CN" sz="2400" dirty="0">
              <a:latin typeface="ZztexMono-Regular"/>
            </a:endParaRPr>
          </a:p>
          <a:p>
            <a:r>
              <a:rPr lang="en-US" altLang="zh-CN" sz="2400" dirty="0">
                <a:latin typeface="ZztexMono-Regular"/>
              </a:rPr>
              <a:t>!0x00 </a:t>
            </a:r>
            <a:r>
              <a:rPr lang="en-US" altLang="zh-CN" sz="2400" dirty="0" smtClean="0">
                <a:latin typeface="ZztexMono-Regular"/>
              </a:rPr>
              <a:t>		0x01</a:t>
            </a:r>
            <a:endParaRPr lang="en-US" altLang="zh-CN" sz="2400" dirty="0">
              <a:latin typeface="ZztexMono-Regular"/>
            </a:endParaRPr>
          </a:p>
          <a:p>
            <a:r>
              <a:rPr lang="en-US" altLang="zh-CN" sz="2400" dirty="0">
                <a:latin typeface="ZztexMono-Regular"/>
              </a:rPr>
              <a:t>!!0x41 </a:t>
            </a:r>
            <a:r>
              <a:rPr lang="en-US" altLang="zh-CN" sz="2400" dirty="0" smtClean="0">
                <a:latin typeface="ZztexMono-Regular"/>
              </a:rPr>
              <a:t>		0x01</a:t>
            </a:r>
            <a:endParaRPr lang="en-US" altLang="zh-CN" sz="2400" dirty="0">
              <a:latin typeface="ZztexMono-Regular"/>
            </a:endParaRPr>
          </a:p>
          <a:p>
            <a:r>
              <a:rPr lang="en-US" altLang="zh-CN" sz="2400" dirty="0">
                <a:latin typeface="ZztexMono-Regular"/>
              </a:rPr>
              <a:t>0x69 &amp;&amp; 0x55 </a:t>
            </a:r>
            <a:r>
              <a:rPr lang="en-US" altLang="zh-CN" sz="2400" dirty="0" smtClean="0">
                <a:latin typeface="ZztexMono-Regular"/>
              </a:rPr>
              <a:t>	0x01</a:t>
            </a:r>
            <a:endParaRPr lang="en-US" altLang="zh-CN" sz="2400" dirty="0">
              <a:latin typeface="ZztexMono-Regular"/>
            </a:endParaRPr>
          </a:p>
          <a:p>
            <a:r>
              <a:rPr lang="en-US" altLang="zh-CN" sz="2400" dirty="0">
                <a:latin typeface="ZztexMono-Regular"/>
              </a:rPr>
              <a:t>0x69 || 0x55 </a:t>
            </a:r>
            <a:r>
              <a:rPr lang="en-US" altLang="zh-CN" sz="2400" dirty="0" smtClean="0">
                <a:latin typeface="ZztexMono-Regular"/>
              </a:rPr>
              <a:t>	0x01</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par>
                                <p:cTn id="8" presetID="22" presetClass="entr" presetSubtype="4"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down)">
                                      <p:cBhvr>
                                        <p:cTn id="10" dur="500"/>
                                        <p:tgtEl>
                                          <p:spTgt spid="256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606"/>
                                        </p:tgtEl>
                                        <p:attrNameLst>
                                          <p:attrName>style.visibility</p:attrName>
                                        </p:attrNameLst>
                                      </p:cBhvr>
                                      <p:to>
                                        <p:strVal val="visible"/>
                                      </p:to>
                                    </p:set>
                                    <p:anim calcmode="lin" valueType="num">
                                      <p:cBhvr>
                                        <p:cTn id="14" dur="500" fill="hold"/>
                                        <p:tgtEl>
                                          <p:spTgt spid="25606"/>
                                        </p:tgtEl>
                                        <p:attrNameLst>
                                          <p:attrName>ppt_w</p:attrName>
                                        </p:attrNameLst>
                                      </p:cBhvr>
                                      <p:tavLst>
                                        <p:tav tm="0">
                                          <p:val>
                                            <p:fltVal val="0"/>
                                          </p:val>
                                        </p:tav>
                                        <p:tav tm="100000">
                                          <p:val>
                                            <p:strVal val="#ppt_w"/>
                                          </p:val>
                                        </p:tav>
                                      </p:tavLst>
                                    </p:anim>
                                    <p:anim calcmode="lin" valueType="num">
                                      <p:cBhvr>
                                        <p:cTn id="15" dur="500" fill="hold"/>
                                        <p:tgtEl>
                                          <p:spTgt spid="25606"/>
                                        </p:tgtEl>
                                        <p:attrNameLst>
                                          <p:attrName>ppt_h</p:attrName>
                                        </p:attrNameLst>
                                      </p:cBhvr>
                                      <p:tavLst>
                                        <p:tav tm="0">
                                          <p:val>
                                            <p:fltVal val="0"/>
                                          </p:val>
                                        </p:tav>
                                        <p:tav tm="100000">
                                          <p:val>
                                            <p:strVal val="#ppt_h"/>
                                          </p:val>
                                        </p:tav>
                                      </p:tavLst>
                                    </p:anim>
                                    <p:animEffect transition="in" filter="fade">
                                      <p:cBhvr>
                                        <p:cTn id="16" dur="500"/>
                                        <p:tgtEl>
                                          <p:spTgt spid="256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619"/>
                                        </p:tgtEl>
                                        <p:attrNameLst>
                                          <p:attrName>style.visibility</p:attrName>
                                        </p:attrNameLst>
                                      </p:cBhvr>
                                      <p:to>
                                        <p:strVal val="visible"/>
                                      </p:to>
                                    </p:set>
                                    <p:anim calcmode="lin" valueType="num">
                                      <p:cBhvr>
                                        <p:cTn id="19" dur="500" fill="hold"/>
                                        <p:tgtEl>
                                          <p:spTgt spid="25619"/>
                                        </p:tgtEl>
                                        <p:attrNameLst>
                                          <p:attrName>ppt_w</p:attrName>
                                        </p:attrNameLst>
                                      </p:cBhvr>
                                      <p:tavLst>
                                        <p:tav tm="0">
                                          <p:val>
                                            <p:fltVal val="0"/>
                                          </p:val>
                                        </p:tav>
                                        <p:tav tm="100000">
                                          <p:val>
                                            <p:strVal val="#ppt_w"/>
                                          </p:val>
                                        </p:tav>
                                      </p:tavLst>
                                    </p:anim>
                                    <p:anim calcmode="lin" valueType="num">
                                      <p:cBhvr>
                                        <p:cTn id="20" dur="500" fill="hold"/>
                                        <p:tgtEl>
                                          <p:spTgt spid="25619"/>
                                        </p:tgtEl>
                                        <p:attrNameLst>
                                          <p:attrName>ppt_h</p:attrName>
                                        </p:attrNameLst>
                                      </p:cBhvr>
                                      <p:tavLst>
                                        <p:tav tm="0">
                                          <p:val>
                                            <p:fltVal val="0"/>
                                          </p:val>
                                        </p:tav>
                                        <p:tav tm="100000">
                                          <p:val>
                                            <p:strVal val="#ppt_h"/>
                                          </p:val>
                                        </p:tav>
                                      </p:tavLst>
                                    </p:anim>
                                    <p:animEffect transition="in" filter="fade">
                                      <p:cBhvr>
                                        <p:cTn id="21" dur="500"/>
                                        <p:tgtEl>
                                          <p:spTgt spid="25619"/>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25607"/>
                                        </p:tgtEl>
                                        <p:attrNameLst>
                                          <p:attrName>style.visibility</p:attrName>
                                        </p:attrNameLst>
                                      </p:cBhvr>
                                      <p:to>
                                        <p:strVal val="visible"/>
                                      </p:to>
                                    </p:set>
                                    <p:anim calcmode="lin" valueType="num">
                                      <p:cBhvr additive="base">
                                        <p:cTn id="25" dur="500" fill="hold"/>
                                        <p:tgtEl>
                                          <p:spTgt spid="25607"/>
                                        </p:tgtEl>
                                        <p:attrNameLst>
                                          <p:attrName>ppt_x</p:attrName>
                                        </p:attrNameLst>
                                      </p:cBhvr>
                                      <p:tavLst>
                                        <p:tav tm="0">
                                          <p:val>
                                            <p:strVal val="#ppt_x"/>
                                          </p:val>
                                        </p:tav>
                                        <p:tav tm="100000">
                                          <p:val>
                                            <p:strVal val="#ppt_x"/>
                                          </p:val>
                                        </p:tav>
                                      </p:tavLst>
                                    </p:anim>
                                    <p:anim calcmode="lin" valueType="num">
                                      <p:cBhvr additive="base">
                                        <p:cTn id="26" dur="500" fill="hold"/>
                                        <p:tgtEl>
                                          <p:spTgt spid="2560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608"/>
                                        </p:tgtEl>
                                        <p:attrNameLst>
                                          <p:attrName>style.visibility</p:attrName>
                                        </p:attrNameLst>
                                      </p:cBhvr>
                                      <p:to>
                                        <p:strVal val="visible"/>
                                      </p:to>
                                    </p:set>
                                    <p:anim calcmode="lin" valueType="num">
                                      <p:cBhvr additive="base">
                                        <p:cTn id="29" dur="500" fill="hold"/>
                                        <p:tgtEl>
                                          <p:spTgt spid="25608"/>
                                        </p:tgtEl>
                                        <p:attrNameLst>
                                          <p:attrName>ppt_x</p:attrName>
                                        </p:attrNameLst>
                                      </p:cBhvr>
                                      <p:tavLst>
                                        <p:tav tm="0">
                                          <p:val>
                                            <p:strVal val="#ppt_x"/>
                                          </p:val>
                                        </p:tav>
                                        <p:tav tm="100000">
                                          <p:val>
                                            <p:strVal val="#ppt_x"/>
                                          </p:val>
                                        </p:tav>
                                      </p:tavLst>
                                    </p:anim>
                                    <p:anim calcmode="lin" valueType="num">
                                      <p:cBhvr additive="base">
                                        <p:cTn id="30" dur="500" fill="hold"/>
                                        <p:tgtEl>
                                          <p:spTgt spid="25608"/>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25611"/>
                                        </p:tgtEl>
                                        <p:attrNameLst>
                                          <p:attrName>style.visibility</p:attrName>
                                        </p:attrNameLst>
                                      </p:cBhvr>
                                      <p:to>
                                        <p:strVal val="visible"/>
                                      </p:to>
                                    </p:set>
                                    <p:animEffect transition="in" filter="wipe(right)">
                                      <p:cBhvr>
                                        <p:cTn id="34" dur="500"/>
                                        <p:tgtEl>
                                          <p:spTgt spid="256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5615"/>
                                        </p:tgtEl>
                                        <p:attrNameLst>
                                          <p:attrName>style.visibility</p:attrName>
                                        </p:attrNameLst>
                                      </p:cBhvr>
                                      <p:to>
                                        <p:strVal val="visible"/>
                                      </p:to>
                                    </p:set>
                                    <p:animEffect transition="in" filter="wipe(left)">
                                      <p:cBhvr>
                                        <p:cTn id="37" dur="500"/>
                                        <p:tgtEl>
                                          <p:spTgt spid="25615"/>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25612"/>
                                        </p:tgtEl>
                                        <p:attrNameLst>
                                          <p:attrName>style.visibility</p:attrName>
                                        </p:attrNameLst>
                                      </p:cBhvr>
                                      <p:to>
                                        <p:strVal val="visible"/>
                                      </p:to>
                                    </p:set>
                                    <p:animEffect transition="in" filter="wipe(right)">
                                      <p:cBhvr>
                                        <p:cTn id="41" dur="500"/>
                                        <p:tgtEl>
                                          <p:spTgt spid="2561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616"/>
                                        </p:tgtEl>
                                        <p:attrNameLst>
                                          <p:attrName>style.visibility</p:attrName>
                                        </p:attrNameLst>
                                      </p:cBhvr>
                                      <p:to>
                                        <p:strVal val="visible"/>
                                      </p:to>
                                    </p:set>
                                    <p:animEffect transition="in" filter="wipe(left)">
                                      <p:cBhvr>
                                        <p:cTn id="44" dur="500"/>
                                        <p:tgtEl>
                                          <p:spTgt spid="25616"/>
                                        </p:tgtEl>
                                      </p:cBhvr>
                                    </p:animEffect>
                                  </p:childTnLst>
                                </p:cTn>
                              </p:par>
                            </p:childTnLst>
                          </p:cTn>
                        </p:par>
                        <p:par>
                          <p:cTn id="45" fill="hold">
                            <p:stCondLst>
                              <p:cond delay="2500"/>
                            </p:stCondLst>
                            <p:childTnLst>
                              <p:par>
                                <p:cTn id="46" presetID="22" presetClass="entr" presetSubtype="2" fill="hold" grpId="0" nodeType="afterEffect">
                                  <p:stCondLst>
                                    <p:cond delay="0"/>
                                  </p:stCondLst>
                                  <p:childTnLst>
                                    <p:set>
                                      <p:cBhvr>
                                        <p:cTn id="47" dur="1" fill="hold">
                                          <p:stCondLst>
                                            <p:cond delay="0"/>
                                          </p:stCondLst>
                                        </p:cTn>
                                        <p:tgtEl>
                                          <p:spTgt spid="25613"/>
                                        </p:tgtEl>
                                        <p:attrNameLst>
                                          <p:attrName>style.visibility</p:attrName>
                                        </p:attrNameLst>
                                      </p:cBhvr>
                                      <p:to>
                                        <p:strVal val="visible"/>
                                      </p:to>
                                    </p:set>
                                    <p:animEffect transition="in" filter="wipe(right)">
                                      <p:cBhvr>
                                        <p:cTn id="48" dur="500"/>
                                        <p:tgtEl>
                                          <p:spTgt spid="25613"/>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25614"/>
                                        </p:tgtEl>
                                        <p:attrNameLst>
                                          <p:attrName>style.visibility</p:attrName>
                                        </p:attrNameLst>
                                      </p:cBhvr>
                                      <p:to>
                                        <p:strVal val="visible"/>
                                      </p:to>
                                    </p:set>
                                    <p:animEffect transition="in" filter="wipe(right)">
                                      <p:cBhvr>
                                        <p:cTn id="52" dur="500"/>
                                        <p:tgtEl>
                                          <p:spTgt spid="2561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618"/>
                                        </p:tgtEl>
                                        <p:attrNameLst>
                                          <p:attrName>style.visibility</p:attrName>
                                        </p:attrNameLst>
                                      </p:cBhvr>
                                      <p:to>
                                        <p:strVal val="visible"/>
                                      </p:to>
                                    </p:set>
                                    <p:animEffect transition="in" filter="wipe(left)">
                                      <p:cBhvr>
                                        <p:cTn id="55" dur="500"/>
                                        <p:tgtEl>
                                          <p:spTgt spid="2561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fill="hold"/>
                                        <p:tgtEl>
                                          <p:spTgt spid="5"/>
                                        </p:tgtEl>
                                        <p:attrNameLst>
                                          <p:attrName>ppt_x</p:attrName>
                                        </p:attrNameLst>
                                      </p:cBhvr>
                                      <p:tavLst>
                                        <p:tav tm="0">
                                          <p:val>
                                            <p:strVal val="#ppt_x"/>
                                          </p:val>
                                        </p:tav>
                                        <p:tav tm="100000">
                                          <p:val>
                                            <p:strVal val="#ppt_x"/>
                                          </p:val>
                                        </p:tav>
                                      </p:tavLst>
                                    </p:anim>
                                    <p:anim calcmode="lin" valueType="num">
                                      <p:cBhvr additive="base">
                                        <p:cTn id="6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nimBg="1" autoUpdateAnimBg="0"/>
      <p:bldP spid="25606" grpId="0" bldLvl="0" animBg="1" autoUpdateAnimBg="0"/>
      <p:bldP spid="25607" grpId="0" autoUpdateAnimBg="0"/>
      <p:bldP spid="25608" grpId="0" autoUpdateAnimBg="0"/>
      <p:bldP spid="25612" grpId="0" bldLvl="0" animBg="1" autoUpdateAnimBg="0"/>
      <p:bldP spid="25613" grpId="0" bldLvl="0" animBg="1" autoUpdateAnimBg="0"/>
      <p:bldP spid="25614" grpId="0" bldLvl="0" animBg="1" autoUpdateAnimBg="0"/>
      <p:bldP spid="25615" grpId="0" bldLvl="0" animBg="1" autoUpdateAnimBg="0"/>
      <p:bldP spid="25616" grpId="0" bldLvl="0" animBg="1" autoUpdateAnimBg="0"/>
      <p:bldP spid="25618" grpId="0" bldLvl="0" animBg="1" autoUpdateAnimBg="0"/>
      <p:bldP spid="25619" grpId="0" autoUpdateAnimBg="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2.1.9  </a:t>
                      </a:r>
                      <a:r>
                        <a:rPr lang="en-US" altLang="zh-CN" sz="2400">
                          <a:solidFill>
                            <a:schemeClr val="bg1"/>
                          </a:solidFill>
                          <a:ea typeface="宋体" panose="02010600030101010101" pitchFamily="2" charset="-122"/>
                        </a:rPr>
                        <a:t>C</a:t>
                      </a:r>
                      <a:r>
                        <a:rPr lang="zh-CN" altLang="en-US" sz="2400">
                          <a:solidFill>
                            <a:schemeClr val="bg1"/>
                          </a:solidFill>
                          <a:ea typeface="宋体" panose="02010600030101010101" pitchFamily="2" charset="-122"/>
                        </a:rPr>
                        <a:t>语言中的移位运算</a:t>
                      </a:r>
                    </a:p>
                  </a:txBody>
                  <a:tcPr>
                    <a:solidFill>
                      <a:srgbClr val="52B6B1"/>
                    </a:solidFill>
                  </a:tcPr>
                </a:tc>
              </a:tr>
            </a:tbl>
          </a:graphicData>
        </a:graphic>
      </p:graphicFrame>
      <p:sp>
        <p:nvSpPr>
          <p:cNvPr id="5" name="文本框 4"/>
          <p:cNvSpPr txBox="1"/>
          <p:nvPr/>
        </p:nvSpPr>
        <p:spPr>
          <a:xfrm>
            <a:off x="1376045" y="1202690"/>
            <a:ext cx="10539730" cy="3046988"/>
          </a:xfrm>
          <a:prstGeom prst="rect">
            <a:avLst/>
          </a:prstGeom>
          <a:noFill/>
        </p:spPr>
        <p:txBody>
          <a:bodyPr wrap="square" rtlCol="0">
            <a:spAutoFit/>
          </a:bodyPr>
          <a:lstStyle/>
          <a:p>
            <a:r>
              <a:rPr lang="zh-CN" altLang="en-US" sz="2400" dirty="0"/>
              <a:t>移位运算：向右或者向左移动位模式。</a:t>
            </a:r>
          </a:p>
          <a:p>
            <a:endParaRPr lang="zh-CN" altLang="en-US" sz="2400" dirty="0"/>
          </a:p>
          <a:p>
            <a:pPr marL="342900" indent="-342900">
              <a:buFont typeface="Wingdings" panose="05000000000000000000" charset="0"/>
              <a:buChar char=""/>
            </a:pPr>
            <a:r>
              <a:rPr lang="zh-CN" altLang="en-US" sz="2400" dirty="0"/>
              <a:t>符号：</a:t>
            </a:r>
            <a:r>
              <a:rPr lang="zh-CN" altLang="en-US" sz="2400" dirty="0" smtClean="0">
                <a:sym typeface="+mn-ea"/>
              </a:rPr>
              <a:t> </a:t>
            </a:r>
            <a:r>
              <a:rPr lang="en-US" altLang="zh-CN" sz="2400" dirty="0" smtClean="0">
                <a:sym typeface="+mn-ea"/>
              </a:rPr>
              <a:t>&lt;&lt;     </a:t>
            </a:r>
            <a:r>
              <a:rPr lang="zh-CN" altLang="en-US" sz="2400" dirty="0" smtClean="0">
                <a:sym typeface="+mn-ea"/>
              </a:rPr>
              <a:t>及</a:t>
            </a:r>
            <a:r>
              <a:rPr lang="en-US" altLang="zh-CN" sz="2400" dirty="0" smtClean="0">
                <a:sym typeface="+mn-ea"/>
              </a:rPr>
              <a:t>       &gt;&gt; </a:t>
            </a:r>
            <a:r>
              <a:rPr lang="zh-CN" altLang="en-US" sz="2400" dirty="0" smtClean="0">
                <a:ea typeface="宋体" panose="02010600030101010101" pitchFamily="2" charset="-122"/>
                <a:sym typeface="+mn-ea"/>
              </a:rPr>
              <a:t>加数字表示移动的位数</a:t>
            </a:r>
          </a:p>
          <a:p>
            <a:pPr marL="342900" indent="-342900">
              <a:buFont typeface="Wingdings" panose="05000000000000000000" charset="0"/>
              <a:buChar char=""/>
            </a:pPr>
            <a:r>
              <a:rPr lang="zh-CN" altLang="en-US" sz="2400" dirty="0" smtClean="0">
                <a:ea typeface="宋体" panose="02010600030101010101" pitchFamily="2" charset="-122"/>
                <a:sym typeface="+mn-ea"/>
              </a:rPr>
              <a:t>移位运算从左至右是可结合的，</a:t>
            </a:r>
            <a:r>
              <a:rPr lang="en-US" altLang="zh-CN" sz="2400" dirty="0" smtClean="0">
                <a:ea typeface="宋体" panose="02010600030101010101" pitchFamily="2" charset="-122"/>
                <a:sym typeface="+mn-ea"/>
              </a:rPr>
              <a:t>x</a:t>
            </a:r>
            <a:r>
              <a:rPr lang="en-US" altLang="zh-CN" sz="2400" dirty="0" smtClean="0">
                <a:sym typeface="+mn-ea"/>
              </a:rPr>
              <a:t>&lt;&lt; y&lt;&lt; z</a:t>
            </a:r>
            <a:r>
              <a:rPr lang="zh-CN" altLang="en-US" sz="2400" dirty="0" smtClean="0">
                <a:ea typeface="宋体" panose="02010600030101010101" pitchFamily="2" charset="-122"/>
                <a:sym typeface="+mn-ea"/>
              </a:rPr>
              <a:t>等价于（</a:t>
            </a:r>
            <a:r>
              <a:rPr lang="en-US" altLang="zh-CN" sz="2400" dirty="0" smtClean="0">
                <a:ea typeface="宋体" panose="02010600030101010101" pitchFamily="2" charset="-122"/>
                <a:sym typeface="+mn-ea"/>
              </a:rPr>
              <a:t>x</a:t>
            </a:r>
            <a:r>
              <a:rPr lang="en-US" altLang="zh-CN" sz="2400" dirty="0" smtClean="0">
                <a:sym typeface="+mn-ea"/>
              </a:rPr>
              <a:t>&lt;&lt;y</a:t>
            </a:r>
            <a:r>
              <a:rPr lang="zh-CN" altLang="en-US" sz="2400" dirty="0" smtClean="0">
                <a:ea typeface="宋体" panose="02010600030101010101" pitchFamily="2" charset="-122"/>
                <a:sym typeface="+mn-ea"/>
              </a:rPr>
              <a:t>）</a:t>
            </a:r>
            <a:r>
              <a:rPr lang="en-US" altLang="zh-CN" sz="2400" dirty="0" smtClean="0">
                <a:sym typeface="+mn-ea"/>
              </a:rPr>
              <a:t>&lt;&lt; z</a:t>
            </a:r>
            <a:r>
              <a:rPr lang="zh-CN" altLang="en-US" sz="2400" dirty="0" smtClean="0">
                <a:ea typeface="宋体" panose="02010600030101010101" pitchFamily="2" charset="-122"/>
                <a:sym typeface="+mn-ea"/>
              </a:rPr>
              <a:t>。</a:t>
            </a:r>
          </a:p>
          <a:p>
            <a:pPr marL="342900" indent="-342900">
              <a:buFont typeface="Wingdings" panose="05000000000000000000" charset="0"/>
              <a:buChar char=""/>
            </a:pPr>
            <a:r>
              <a:rPr lang="zh-CN" altLang="en-US" sz="2400" dirty="0" smtClean="0">
                <a:sym typeface="+mn-ea"/>
              </a:rPr>
              <a:t>逻辑右移和算术右移：</a:t>
            </a:r>
            <a:endParaRPr lang="zh-CN" altLang="en-US" sz="2400" dirty="0" smtClean="0">
              <a:ea typeface="宋体" panose="02010600030101010101" pitchFamily="2" charset="-122"/>
              <a:sym typeface="+mn-ea"/>
            </a:endParaRPr>
          </a:p>
          <a:p>
            <a:pPr marL="0" indent="0">
              <a:buFont typeface="Wingdings" panose="05000000000000000000" charset="0"/>
              <a:buNone/>
            </a:pPr>
            <a:r>
              <a:rPr lang="en-US" altLang="zh-CN" sz="2400" dirty="0" smtClean="0">
                <a:sym typeface="+mn-ea"/>
              </a:rPr>
              <a:t>	——</a:t>
            </a:r>
            <a:r>
              <a:rPr lang="zh-CN" altLang="en-US" sz="2400" dirty="0" smtClean="0">
                <a:ea typeface="宋体" panose="02010600030101010101" pitchFamily="2" charset="-122"/>
                <a:sym typeface="+mn-ea"/>
              </a:rPr>
              <a:t>逻辑右移在左端补</a:t>
            </a:r>
            <a:r>
              <a:rPr lang="en-US" altLang="zh-CN" sz="2400" dirty="0" smtClean="0">
                <a:ea typeface="宋体" panose="02010600030101010101" pitchFamily="2" charset="-122"/>
                <a:sym typeface="+mn-ea"/>
              </a:rPr>
              <a:t>k</a:t>
            </a:r>
            <a:r>
              <a:rPr lang="zh-CN" altLang="en-US" sz="2400" dirty="0" smtClean="0">
                <a:ea typeface="宋体" panose="02010600030101010101" pitchFamily="2" charset="-122"/>
                <a:sym typeface="+mn-ea"/>
              </a:rPr>
              <a:t>个</a:t>
            </a:r>
            <a:r>
              <a:rPr lang="en-US" altLang="zh-CN" sz="2400" dirty="0" smtClean="0">
                <a:ea typeface="宋体" panose="02010600030101010101" pitchFamily="2" charset="-122"/>
                <a:sym typeface="+mn-ea"/>
              </a:rPr>
              <a:t>0</a:t>
            </a:r>
            <a:r>
              <a:rPr lang="zh-CN" altLang="en-US" sz="2400" dirty="0" smtClean="0">
                <a:ea typeface="宋体" panose="02010600030101010101" pitchFamily="2" charset="-122"/>
                <a:sym typeface="+mn-ea"/>
              </a:rPr>
              <a:t>（</a:t>
            </a:r>
            <a:r>
              <a:rPr lang="zh-CN" altLang="en-US" sz="2400" dirty="0" smtClean="0">
                <a:sym typeface="+mn-ea"/>
              </a:rPr>
              <a:t>对无符号数使用</a:t>
            </a:r>
            <a:r>
              <a:rPr lang="zh-CN" altLang="en-US" sz="2400" dirty="0" smtClean="0">
                <a:ea typeface="宋体" panose="02010600030101010101" pitchFamily="2" charset="-122"/>
                <a:sym typeface="+mn-ea"/>
              </a:rPr>
              <a:t>）</a:t>
            </a:r>
          </a:p>
          <a:p>
            <a:pPr marL="0" indent="0">
              <a:buFont typeface="Wingdings" panose="05000000000000000000" charset="0"/>
              <a:buNone/>
            </a:pPr>
            <a:r>
              <a:rPr lang="en-US" altLang="zh-CN" sz="2400" dirty="0" smtClean="0">
                <a:ea typeface="宋体" panose="02010600030101010101" pitchFamily="2" charset="-122"/>
                <a:sym typeface="+mn-ea"/>
              </a:rPr>
              <a:t>	——</a:t>
            </a:r>
            <a:r>
              <a:rPr lang="zh-CN" altLang="en-US" sz="2400" dirty="0" smtClean="0">
                <a:ea typeface="宋体" panose="02010600030101010101" pitchFamily="2" charset="-122"/>
                <a:sym typeface="+mn-ea"/>
              </a:rPr>
              <a:t>算数右移在左端补</a:t>
            </a:r>
            <a:r>
              <a:rPr lang="en-US" altLang="zh-CN" sz="2400" dirty="0" smtClean="0">
                <a:ea typeface="宋体" panose="02010600030101010101" pitchFamily="2" charset="-122"/>
                <a:sym typeface="+mn-ea"/>
              </a:rPr>
              <a:t>k</a:t>
            </a:r>
            <a:r>
              <a:rPr lang="zh-CN" altLang="en-US" sz="2400" dirty="0" smtClean="0">
                <a:ea typeface="宋体" panose="02010600030101010101" pitchFamily="2" charset="-122"/>
                <a:sym typeface="+mn-ea"/>
              </a:rPr>
              <a:t>个最高有效位的值</a:t>
            </a:r>
            <a:r>
              <a:rPr lang="en-US" altLang="zh-CN" sz="2400" dirty="0" smtClean="0">
                <a:sym typeface="+mn-ea"/>
              </a:rPr>
              <a:t> </a:t>
            </a:r>
            <a:r>
              <a:rPr lang="zh-CN" altLang="en-US" sz="2400" dirty="0" smtClean="0">
                <a:ea typeface="宋体" panose="02010600030101010101" pitchFamily="2" charset="-122"/>
                <a:sym typeface="+mn-ea"/>
              </a:rPr>
              <a:t>（</a:t>
            </a:r>
            <a:r>
              <a:rPr lang="zh-CN" altLang="en-US" sz="2400" dirty="0" smtClean="0">
                <a:sym typeface="+mn-ea"/>
              </a:rPr>
              <a:t>大多数编译器</a:t>
            </a:r>
            <a:r>
              <a:rPr lang="en-US" altLang="zh-CN" sz="2400" dirty="0" smtClean="0">
                <a:sym typeface="+mn-ea"/>
              </a:rPr>
              <a:t>/</a:t>
            </a:r>
            <a:r>
              <a:rPr lang="zh-CN" altLang="en-US" sz="2400" dirty="0" smtClean="0">
                <a:sym typeface="+mn-ea"/>
              </a:rPr>
              <a:t>机器组合对有符号数使用</a:t>
            </a:r>
            <a:r>
              <a:rPr lang="zh-CN" altLang="en-US" sz="2400" dirty="0" smtClean="0">
                <a:ea typeface="宋体" panose="02010600030101010101" pitchFamily="2" charset="-122"/>
                <a:sym typeface="+mn-ea"/>
              </a:rPr>
              <a:t>）</a:t>
            </a:r>
          </a:p>
        </p:txBody>
      </p:sp>
      <p:sp>
        <p:nvSpPr>
          <p:cNvPr id="6" name="矩形 5"/>
          <p:cNvSpPr/>
          <p:nvPr/>
        </p:nvSpPr>
        <p:spPr>
          <a:xfrm>
            <a:off x="1480820" y="4277836"/>
            <a:ext cx="9702800" cy="1938020"/>
          </a:xfrm>
          <a:prstGeom prst="rect">
            <a:avLst/>
          </a:prstGeom>
        </p:spPr>
        <p:txBody>
          <a:bodyPr wrap="square">
            <a:spAutoFit/>
          </a:bodyPr>
          <a:lstStyle/>
          <a:p>
            <a:r>
              <a:rPr lang="zh-CN" altLang="en-US" sz="2400" dirty="0" smtClean="0">
                <a:latin typeface="TimesTen-Roman"/>
              </a:rPr>
              <a:t>移位运算</a:t>
            </a:r>
            <a:r>
              <a:rPr lang="en-US" altLang="zh-CN" sz="2400" dirty="0" smtClean="0">
                <a:latin typeface="TimesTen-Roman"/>
              </a:rPr>
              <a:t> 				</a:t>
            </a:r>
            <a:r>
              <a:rPr lang="zh-CN" altLang="en-US" sz="2400" dirty="0" smtClean="0">
                <a:latin typeface="TimesTen-Roman"/>
              </a:rPr>
              <a:t>参数</a:t>
            </a:r>
            <a:r>
              <a:rPr lang="en-US" altLang="zh-CN" sz="2400" dirty="0" smtClean="0">
                <a:latin typeface="TimesTen-Roman"/>
              </a:rPr>
              <a:t>1</a:t>
            </a:r>
            <a:r>
              <a:rPr lang="zh-CN" altLang="en-US" sz="2400" dirty="0" smtClean="0">
                <a:latin typeface="TimesTen-Roman"/>
              </a:rPr>
              <a:t>及结果</a:t>
            </a:r>
            <a:r>
              <a:rPr lang="en-US" altLang="zh-CN" sz="2400" dirty="0" smtClean="0">
                <a:latin typeface="TimesTen-Roman"/>
              </a:rPr>
              <a:t>	</a:t>
            </a:r>
            <a:r>
              <a:rPr lang="zh-CN" altLang="en-US" sz="2400" dirty="0" smtClean="0">
                <a:latin typeface="TimesTen-Roman"/>
              </a:rPr>
              <a:t>参数</a:t>
            </a:r>
            <a:r>
              <a:rPr lang="en-US" altLang="zh-CN" sz="2400" dirty="0" smtClean="0">
                <a:latin typeface="TimesTen-Roman"/>
              </a:rPr>
              <a:t>2</a:t>
            </a:r>
            <a:r>
              <a:rPr lang="zh-CN" altLang="en-US" sz="2400" dirty="0" smtClean="0">
                <a:latin typeface="TimesTen-Roman"/>
              </a:rPr>
              <a:t>及结果</a:t>
            </a:r>
            <a:endParaRPr lang="en-US" altLang="zh-CN" sz="2400" dirty="0" smtClean="0">
              <a:latin typeface="TimesTen-Roman"/>
            </a:endParaRPr>
          </a:p>
          <a:p>
            <a:r>
              <a:rPr lang="zh-CN" altLang="en-US" sz="2400" dirty="0" smtClean="0">
                <a:latin typeface="TimesTen-Roman"/>
              </a:rPr>
              <a:t>参数</a:t>
            </a:r>
            <a:r>
              <a:rPr lang="en-US" altLang="zh-CN" sz="2400" dirty="0" smtClean="0">
                <a:latin typeface="TimesTen-Roman"/>
              </a:rPr>
              <a:t> </a:t>
            </a:r>
            <a:r>
              <a:rPr lang="en-US" altLang="zh-CN" sz="2400" dirty="0">
                <a:latin typeface="ZztexMono-Regular"/>
              </a:rPr>
              <a:t>x </a:t>
            </a:r>
            <a:r>
              <a:rPr lang="en-US" altLang="zh-CN" sz="2400" dirty="0" smtClean="0">
                <a:latin typeface="ZztexMono-Regular"/>
              </a:rPr>
              <a:t>				</a:t>
            </a:r>
            <a:r>
              <a:rPr lang="en-US" altLang="zh-CN" sz="2400" b="1" dirty="0" smtClean="0">
                <a:solidFill>
                  <a:schemeClr val="accent6">
                    <a:lumMod val="75000"/>
                  </a:schemeClr>
                </a:solidFill>
                <a:latin typeface="TimesTen-Roman"/>
              </a:rPr>
              <a:t>[</a:t>
            </a:r>
            <a:r>
              <a:rPr lang="en-US" altLang="zh-CN" sz="2400" b="1" dirty="0">
                <a:solidFill>
                  <a:schemeClr val="accent6">
                    <a:lumMod val="75000"/>
                  </a:schemeClr>
                </a:solidFill>
                <a:latin typeface="TimesTen-Roman"/>
              </a:rPr>
              <a:t>01100011] </a:t>
            </a:r>
            <a:r>
              <a:rPr lang="en-US" altLang="zh-CN" sz="2400" dirty="0" smtClean="0">
                <a:latin typeface="TimesTen-Roman"/>
              </a:rPr>
              <a:t>	</a:t>
            </a:r>
            <a:r>
              <a:rPr lang="en-US" altLang="zh-CN" sz="2400" b="1" dirty="0">
                <a:solidFill>
                  <a:schemeClr val="accent6">
                    <a:lumMod val="75000"/>
                  </a:schemeClr>
                </a:solidFill>
                <a:latin typeface="TimesTen-Roman"/>
              </a:rPr>
              <a:t>[10010101]</a:t>
            </a:r>
          </a:p>
          <a:p>
            <a:r>
              <a:rPr lang="en-US" altLang="zh-CN" sz="2400" dirty="0">
                <a:latin typeface="ZztexMono-Regular"/>
              </a:rPr>
              <a:t>x &lt;&lt; 4 </a:t>
            </a:r>
            <a:r>
              <a:rPr lang="en-US" altLang="zh-CN" sz="2400" dirty="0" smtClean="0">
                <a:latin typeface="ZztexMono-Regular"/>
              </a:rPr>
              <a:t>				</a:t>
            </a:r>
            <a:r>
              <a:rPr lang="en-US" altLang="zh-CN" sz="2400" dirty="0" smtClean="0">
                <a:latin typeface="TimesTen-Roman"/>
              </a:rPr>
              <a:t>[</a:t>
            </a:r>
            <a:r>
              <a:rPr lang="en-US" altLang="zh-CN" sz="2400" dirty="0">
                <a:latin typeface="TimesTen-Roman"/>
              </a:rPr>
              <a:t>0011</a:t>
            </a:r>
            <a:r>
              <a:rPr lang="en-US" altLang="zh-CN" sz="2400" i="1" dirty="0">
                <a:solidFill>
                  <a:srgbClr val="00B050"/>
                </a:solidFill>
                <a:latin typeface="TimesTen-Italic"/>
              </a:rPr>
              <a:t>0000</a:t>
            </a:r>
            <a:r>
              <a:rPr lang="en-US" altLang="zh-CN" sz="2400" dirty="0">
                <a:latin typeface="TimesTen-Roman"/>
              </a:rPr>
              <a:t>] </a:t>
            </a:r>
            <a:r>
              <a:rPr lang="en-US" altLang="zh-CN" sz="2400" dirty="0" smtClean="0">
                <a:latin typeface="TimesTen-Roman"/>
              </a:rPr>
              <a:t>	[</a:t>
            </a:r>
            <a:r>
              <a:rPr lang="en-US" altLang="zh-CN" sz="2400" dirty="0">
                <a:latin typeface="TimesTen-Roman"/>
              </a:rPr>
              <a:t>0101</a:t>
            </a:r>
            <a:r>
              <a:rPr lang="en-US" altLang="zh-CN" sz="2400" i="1" dirty="0">
                <a:solidFill>
                  <a:srgbClr val="00B050"/>
                </a:solidFill>
                <a:latin typeface="TimesTen-Italic"/>
              </a:rPr>
              <a:t>0000</a:t>
            </a:r>
            <a:r>
              <a:rPr lang="en-US" altLang="zh-CN" sz="2400" dirty="0">
                <a:latin typeface="TimesTen-Roman"/>
              </a:rPr>
              <a:t>]</a:t>
            </a:r>
          </a:p>
          <a:p>
            <a:r>
              <a:rPr lang="pt-BR" altLang="zh-CN" sz="2400" dirty="0">
                <a:latin typeface="ZztexMono-Regular"/>
              </a:rPr>
              <a:t>x &gt;&gt; 4 </a:t>
            </a:r>
            <a:r>
              <a:rPr lang="pt-BR" altLang="zh-CN" sz="2400" dirty="0" smtClean="0">
                <a:latin typeface="ZztexMono-Regular"/>
              </a:rPr>
              <a:t>	</a:t>
            </a:r>
            <a:r>
              <a:rPr lang="pt-BR" altLang="zh-CN" sz="2400" dirty="0" smtClean="0">
                <a:latin typeface="TimesTen-Roman"/>
              </a:rPr>
              <a:t>(</a:t>
            </a:r>
            <a:r>
              <a:rPr lang="zh-CN" altLang="en-US" sz="2400" dirty="0" smtClean="0">
                <a:latin typeface="TimesTen-Roman"/>
              </a:rPr>
              <a:t>逻辑</a:t>
            </a:r>
            <a:r>
              <a:rPr lang="pt-BR" altLang="zh-CN" sz="2400" dirty="0" smtClean="0">
                <a:latin typeface="TimesTen-Roman"/>
              </a:rPr>
              <a:t>)  	      [</a:t>
            </a:r>
            <a:r>
              <a:rPr lang="pt-BR" altLang="zh-CN" sz="2400" i="1" dirty="0">
                <a:solidFill>
                  <a:srgbClr val="00B050"/>
                </a:solidFill>
                <a:latin typeface="TimesTen-Italic"/>
              </a:rPr>
              <a:t>0000</a:t>
            </a:r>
            <a:r>
              <a:rPr lang="pt-BR" altLang="zh-CN" sz="2400" dirty="0">
                <a:latin typeface="TimesTen-Roman"/>
              </a:rPr>
              <a:t>0110] </a:t>
            </a:r>
            <a:r>
              <a:rPr lang="pt-BR" altLang="zh-CN" sz="2400" dirty="0" smtClean="0">
                <a:latin typeface="TimesTen-Roman"/>
              </a:rPr>
              <a:t>	[</a:t>
            </a:r>
            <a:r>
              <a:rPr lang="pt-BR" altLang="zh-CN" sz="2400" i="1" dirty="0">
                <a:solidFill>
                  <a:srgbClr val="00B050"/>
                </a:solidFill>
                <a:latin typeface="TimesTen-Italic"/>
              </a:rPr>
              <a:t>0000</a:t>
            </a:r>
            <a:r>
              <a:rPr lang="pt-BR" altLang="zh-CN" sz="2400" dirty="0">
                <a:latin typeface="TimesTen-Roman"/>
              </a:rPr>
              <a:t>1001]</a:t>
            </a:r>
          </a:p>
          <a:p>
            <a:r>
              <a:rPr lang="en-US" altLang="zh-CN" sz="2400" dirty="0">
                <a:latin typeface="ZztexMono-Regular"/>
              </a:rPr>
              <a:t>x &gt;&gt; 4 </a:t>
            </a:r>
            <a:r>
              <a:rPr lang="en-US" altLang="zh-CN" sz="2400" dirty="0" smtClean="0">
                <a:latin typeface="ZztexMono-Regular"/>
              </a:rPr>
              <a:t>	</a:t>
            </a:r>
            <a:r>
              <a:rPr lang="en-US" altLang="zh-CN" sz="2400" dirty="0" smtClean="0">
                <a:latin typeface="TimesTen-Roman"/>
              </a:rPr>
              <a:t>(</a:t>
            </a:r>
            <a:r>
              <a:rPr lang="zh-CN" altLang="en-US" sz="2400" dirty="0" smtClean="0">
                <a:latin typeface="TimesTen-Roman"/>
              </a:rPr>
              <a:t>算术</a:t>
            </a:r>
            <a:r>
              <a:rPr lang="en-US" altLang="zh-CN" sz="2400" dirty="0" smtClean="0">
                <a:latin typeface="TimesTen-Roman"/>
              </a:rPr>
              <a:t>) 		[</a:t>
            </a:r>
            <a:r>
              <a:rPr lang="en-US" altLang="zh-CN" sz="2400" i="1" dirty="0">
                <a:solidFill>
                  <a:srgbClr val="00B050"/>
                </a:solidFill>
                <a:latin typeface="TimesTen-Italic"/>
              </a:rPr>
              <a:t>0000</a:t>
            </a:r>
            <a:r>
              <a:rPr lang="en-US" altLang="zh-CN" sz="2400" dirty="0">
                <a:latin typeface="TimesTen-Roman"/>
              </a:rPr>
              <a:t>0110] </a:t>
            </a:r>
            <a:r>
              <a:rPr lang="en-US" altLang="zh-CN" sz="2400" dirty="0" smtClean="0">
                <a:latin typeface="TimesTen-Roman"/>
              </a:rPr>
              <a:t>	[</a:t>
            </a:r>
            <a:r>
              <a:rPr lang="en-US" altLang="zh-CN" sz="2400" i="1" dirty="0">
                <a:solidFill>
                  <a:srgbClr val="FF0000"/>
                </a:solidFill>
                <a:latin typeface="TimesTen-Italic"/>
              </a:rPr>
              <a:t>1111</a:t>
            </a:r>
            <a:r>
              <a:rPr lang="en-US" altLang="zh-CN" sz="2400" dirty="0">
                <a:latin typeface="TimesTen-Roman"/>
              </a:rPr>
              <a:t>1001]</a:t>
            </a:r>
            <a:endParaRPr lang="zh-CN" altLang="en-US" sz="2400" dirty="0"/>
          </a:p>
        </p:txBody>
      </p:sp>
      <p:sp>
        <p:nvSpPr>
          <p:cNvPr id="7" name="椭圆 6"/>
          <p:cNvSpPr/>
          <p:nvPr/>
        </p:nvSpPr>
        <p:spPr>
          <a:xfrm>
            <a:off x="8679816" y="5833586"/>
            <a:ext cx="229235" cy="382270"/>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8" name="椭圆形标注 7"/>
          <p:cNvSpPr/>
          <p:nvPr/>
        </p:nvSpPr>
        <p:spPr>
          <a:xfrm>
            <a:off x="4384358" y="5337175"/>
            <a:ext cx="1621155" cy="688975"/>
          </a:xfrm>
          <a:prstGeom prst="wedgeEllipseCallout">
            <a:avLst>
              <a:gd name="adj1" fmla="val 222071"/>
              <a:gd name="adj2" fmla="val 21970"/>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最高有效位为</a:t>
            </a:r>
            <a:r>
              <a:rPr kumimoji="0" lang="en-US"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down)">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0"/>
          <p:cNvSpPr>
            <a:spLocks noChangeArrowheads="1"/>
          </p:cNvSpPr>
          <p:nvPr/>
        </p:nvSpPr>
        <p:spPr bwMode="auto">
          <a:xfrm>
            <a:off x="4344988" y="3557588"/>
            <a:ext cx="51466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rPr>
              <a:t>大多数计算机使用</a:t>
            </a:r>
            <a:r>
              <a:rPr lang="en-US" altLang="zh-CN" u="sng" dirty="0">
                <a:solidFill>
                  <a:srgbClr val="FF0000"/>
                </a:solidFill>
                <a:latin typeface="微软雅黑" panose="020B0503020204020204" pitchFamily="34" charset="-122"/>
                <a:ea typeface="微软雅黑" panose="020B0503020204020204" pitchFamily="34" charset="-122"/>
              </a:rPr>
              <a:t>8</a:t>
            </a:r>
            <a:r>
              <a:rPr lang="zh-CN" altLang="en-US" u="sng" dirty="0">
                <a:solidFill>
                  <a:srgbClr val="FF0000"/>
                </a:solidFill>
                <a:latin typeface="微软雅黑" panose="020B0503020204020204" pitchFamily="34" charset="-122"/>
                <a:ea typeface="微软雅黑" panose="020B0503020204020204" pitchFamily="34" charset="-122"/>
              </a:rPr>
              <a:t>位的块</a:t>
            </a:r>
            <a:r>
              <a:rPr lang="zh-CN" altLang="en-US" dirty="0">
                <a:latin typeface="微软雅黑" panose="020B0503020204020204" pitchFamily="34" charset="-122"/>
                <a:ea typeface="微软雅黑" panose="020B0503020204020204" pitchFamily="34" charset="-122"/>
              </a:rPr>
              <a:t>，或者</a:t>
            </a:r>
            <a:r>
              <a:rPr lang="zh-CN" altLang="en-US" u="sng" dirty="0">
                <a:solidFill>
                  <a:srgbClr val="FF0000"/>
                </a:solidFill>
                <a:latin typeface="微软雅黑" panose="020B0503020204020204" pitchFamily="34" charset="-122"/>
                <a:ea typeface="微软雅黑" panose="020B0503020204020204" pitchFamily="34" charset="-122"/>
              </a:rPr>
              <a:t>字节</a:t>
            </a:r>
            <a:r>
              <a:rPr lang="zh-CN" altLang="en-US" dirty="0">
                <a:latin typeface="微软雅黑" panose="020B0503020204020204" pitchFamily="34" charset="-122"/>
                <a:ea typeface="微软雅黑" panose="020B0503020204020204" pitchFamily="34" charset="-122"/>
              </a:rPr>
              <a:t>，作为</a:t>
            </a:r>
            <a:r>
              <a:rPr lang="zh-CN" altLang="en-US" u="sng" dirty="0">
                <a:solidFill>
                  <a:srgbClr val="FF0000"/>
                </a:solidFill>
                <a:latin typeface="微软雅黑" panose="020B0503020204020204" pitchFamily="34" charset="-122"/>
                <a:ea typeface="微软雅黑" panose="020B0503020204020204" pitchFamily="34" charset="-122"/>
              </a:rPr>
              <a:t>最小</a:t>
            </a:r>
            <a:r>
              <a:rPr lang="zh-CN" altLang="en-US" dirty="0">
                <a:latin typeface="微软雅黑" panose="020B0503020204020204" pitchFamily="34" charset="-122"/>
                <a:ea typeface="微软雅黑" panose="020B0503020204020204" pitchFamily="34" charset="-122"/>
              </a:rPr>
              <a:t>的</a:t>
            </a:r>
            <a:r>
              <a:rPr lang="zh-CN" altLang="en-US" u="sng" dirty="0">
                <a:solidFill>
                  <a:srgbClr val="FF0000"/>
                </a:solidFill>
                <a:latin typeface="微软雅黑" panose="020B0503020204020204" pitchFamily="34" charset="-122"/>
                <a:ea typeface="微软雅黑" panose="020B0503020204020204" pitchFamily="34" charset="-122"/>
              </a:rPr>
              <a:t>可寻址</a:t>
            </a:r>
            <a:r>
              <a:rPr lang="zh-CN" altLang="en-US" dirty="0">
                <a:latin typeface="微软雅黑" panose="020B0503020204020204" pitchFamily="34" charset="-122"/>
                <a:ea typeface="微软雅黑" panose="020B0503020204020204" pitchFamily="34" charset="-122"/>
              </a:rPr>
              <a:t>的</a:t>
            </a:r>
            <a:r>
              <a:rPr lang="zh-CN" altLang="en-US" u="sng" dirty="0">
                <a:solidFill>
                  <a:srgbClr val="FF0000"/>
                </a:solidFill>
                <a:latin typeface="微软雅黑" panose="020B0503020204020204" pitchFamily="34" charset="-122"/>
                <a:ea typeface="微软雅黑" panose="020B0503020204020204" pitchFamily="34" charset="-122"/>
              </a:rPr>
              <a:t>内存单位</a:t>
            </a:r>
            <a:r>
              <a:rPr lang="zh-CN" altLang="en-US" dirty="0">
                <a:latin typeface="微软雅黑" panose="020B0503020204020204" pitchFamily="34" charset="-122"/>
                <a:ea typeface="微软雅黑" panose="020B0503020204020204" pitchFamily="34" charset="-122"/>
              </a:rPr>
              <a:t>。</a:t>
            </a:r>
          </a:p>
        </p:txBody>
      </p:sp>
      <p:cxnSp>
        <p:nvCxnSpPr>
          <p:cNvPr id="11267" name="直接连接符 15"/>
          <p:cNvCxnSpPr>
            <a:cxnSpLocks noChangeShapeType="1"/>
          </p:cNvCxnSpPr>
          <p:nvPr/>
        </p:nvCxnSpPr>
        <p:spPr bwMode="auto">
          <a:xfrm>
            <a:off x="4344988" y="35734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1268" name="矩形 5"/>
          <p:cNvSpPr>
            <a:spLocks noChangeArrowheads="1"/>
          </p:cNvSpPr>
          <p:nvPr/>
        </p:nvSpPr>
        <p:spPr bwMode="auto">
          <a:xfrm>
            <a:off x="4344988" y="2743200"/>
            <a:ext cx="31375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2.1 </a:t>
            </a:r>
            <a:r>
              <a:rPr lang="zh-CN" altLang="en-US" sz="4000" b="1">
                <a:latin typeface="微软雅黑" panose="020B0503020204020204" pitchFamily="34" charset="-122"/>
                <a:ea typeface="微软雅黑" panose="020B0503020204020204" pitchFamily="34" charset="-122"/>
              </a:rPr>
              <a:t>信息存储</a:t>
            </a:r>
          </a:p>
        </p:txBody>
      </p:sp>
      <p:sp>
        <p:nvSpPr>
          <p:cNvPr id="15365" name="矩形 12"/>
          <p:cNvSpPr>
            <a:spLocks noChangeArrowheads="1"/>
          </p:cNvSpPr>
          <p:nvPr/>
        </p:nvSpPr>
        <p:spPr bwMode="auto">
          <a:xfrm>
            <a:off x="1373188" y="2336800"/>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15363" name="矩形 10"/>
          <p:cNvSpPr>
            <a:spLocks noChangeArrowheads="1"/>
          </p:cNvSpPr>
          <p:nvPr/>
        </p:nvSpPr>
        <p:spPr bwMode="auto">
          <a:xfrm>
            <a:off x="4831080" y="3659505"/>
            <a:ext cx="61563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a:latin typeface="微软雅黑" panose="020B0503020204020204" pitchFamily="34" charset="-122"/>
                <a:ea typeface="微软雅黑" panose="020B0503020204020204" pitchFamily="34" charset="-122"/>
              </a:rPr>
              <a:t>本节描述用位来编码整数的两种不同的方式：一种只能表示非负数，另一种能够表示负数、零和正数。</a:t>
            </a:r>
          </a:p>
        </p:txBody>
      </p:sp>
      <p:cxnSp>
        <p:nvCxnSpPr>
          <p:cNvPr id="15364"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5365"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2.2</a:t>
            </a:r>
            <a:r>
              <a:rPr lang="zh-CN" altLang="en-US" sz="4000" b="1">
                <a:latin typeface="微软雅黑" panose="020B0503020204020204" pitchFamily="34" charset="-122"/>
                <a:ea typeface="微软雅黑" panose="020B0503020204020204" pitchFamily="34" charset="-122"/>
              </a:rPr>
              <a:t>整数表示</a:t>
            </a:r>
          </a:p>
        </p:txBody>
      </p:sp>
      <p:sp>
        <p:nvSpPr>
          <p:cNvPr id="19462" name="矩形 12"/>
          <p:cNvSpPr>
            <a:spLocks noChangeArrowheads="1"/>
          </p:cNvSpPr>
          <p:nvPr/>
        </p:nvSpPr>
        <p:spPr bwMode="auto">
          <a:xfrm>
            <a:off x="1397000" y="2443163"/>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a:t>
            </a: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57200">
                <a:tc>
                  <a:txBody>
                    <a:bodyPr/>
                    <a:lstStyle/>
                    <a:p>
                      <a:pPr>
                        <a:buNone/>
                      </a:pPr>
                      <a:r>
                        <a:rPr lang="en-US" altLang="zh-CN" sz="2400">
                          <a:solidFill>
                            <a:schemeClr val="bg1"/>
                          </a:solidFill>
                        </a:rPr>
                        <a:t>2.2.1  </a:t>
                      </a:r>
                      <a:r>
                        <a:rPr lang="zh-CN" altLang="zh-CN" sz="2400">
                          <a:solidFill>
                            <a:schemeClr val="bg1"/>
                          </a:solidFill>
                          <a:ea typeface="宋体" panose="02010600030101010101" pitchFamily="2" charset="-122"/>
                        </a:rPr>
                        <a:t>整型数据类型</a:t>
                      </a:r>
                    </a:p>
                  </a:txBody>
                  <a:tcPr>
                    <a:solidFill>
                      <a:srgbClr val="52B6B1"/>
                    </a:solidFill>
                  </a:tcPr>
                </a:tc>
              </a:tr>
            </a:tbl>
          </a:graphicData>
        </a:graphic>
      </p:graphicFrame>
      <p:sp>
        <p:nvSpPr>
          <p:cNvPr id="7" name="文本框 6"/>
          <p:cNvSpPr txBox="1"/>
          <p:nvPr/>
        </p:nvSpPr>
        <p:spPr>
          <a:xfrm>
            <a:off x="1605280" y="1172210"/>
            <a:ext cx="10340340" cy="2984500"/>
          </a:xfrm>
          <a:prstGeom prst="rect">
            <a:avLst/>
          </a:prstGeom>
          <a:noFill/>
        </p:spPr>
        <p:txBody>
          <a:bodyPr wrap="square" rtlCol="0">
            <a:spAutoFit/>
          </a:bodyPr>
          <a:lstStyle/>
          <a:p>
            <a:r>
              <a:rPr lang="en-US" altLang="zh-CN" sz="2400"/>
              <a:t>C</a:t>
            </a:r>
            <a:r>
              <a:rPr lang="zh-CN" altLang="en-US" sz="2400">
                <a:ea typeface="宋体" panose="02010600030101010101" pitchFamily="2" charset="-122"/>
              </a:rPr>
              <a:t>语言支持多种整型数据类型</a:t>
            </a:r>
            <a:r>
              <a:rPr lang="en-US" altLang="zh-CN" sz="2400">
                <a:ea typeface="宋体" panose="02010600030101010101" pitchFamily="2" charset="-122"/>
              </a:rPr>
              <a:t>——</a:t>
            </a:r>
            <a:r>
              <a:rPr lang="zh-CN" altLang="en-US" sz="2400">
                <a:ea typeface="宋体" panose="02010600030101010101" pitchFamily="2" charset="-122"/>
              </a:rPr>
              <a:t>表示有限范围的整数。</a:t>
            </a:r>
          </a:p>
          <a:p>
            <a:endParaRPr lang="zh-CN" altLang="en-US" sz="2400">
              <a:ea typeface="宋体" panose="02010600030101010101" pitchFamily="2" charset="-122"/>
            </a:endParaRPr>
          </a:p>
          <a:p>
            <a:pPr marL="342900" indent="-342900">
              <a:buFont typeface="Wingdings" panose="05000000000000000000" charset="0"/>
              <a:buChar char=""/>
            </a:pPr>
            <a:r>
              <a:rPr lang="zh-CN" altLang="en-US" sz="2000">
                <a:ea typeface="宋体" panose="02010600030101010101" pitchFamily="2" charset="-122"/>
              </a:rPr>
              <a:t>每种类型用关键字指定大小（</a:t>
            </a:r>
            <a:r>
              <a:rPr lang="en-US" altLang="zh-CN" sz="2000">
                <a:ea typeface="宋体" panose="02010600030101010101" pitchFamily="2" charset="-122"/>
              </a:rPr>
              <a:t>char</a:t>
            </a:r>
            <a:r>
              <a:rPr lang="zh-CN" altLang="en-US" sz="2000">
                <a:ea typeface="宋体" panose="02010600030101010101" pitchFamily="2" charset="-122"/>
              </a:rPr>
              <a:t>、</a:t>
            </a:r>
            <a:r>
              <a:rPr lang="en-US" altLang="zh-CN" sz="2000">
                <a:ea typeface="宋体" panose="02010600030101010101" pitchFamily="2" charset="-122"/>
              </a:rPr>
              <a:t>long</a:t>
            </a:r>
            <a:r>
              <a:rPr lang="zh-CN" altLang="en-US" sz="2000">
                <a:ea typeface="宋体" panose="02010600030101010101" pitchFamily="2" charset="-122"/>
              </a:rPr>
              <a:t>、</a:t>
            </a:r>
            <a:r>
              <a:rPr lang="en-US" altLang="zh-CN" sz="2000">
                <a:ea typeface="宋体" panose="02010600030101010101" pitchFamily="2" charset="-122"/>
              </a:rPr>
              <a:t>short</a:t>
            </a:r>
            <a:r>
              <a:rPr lang="zh-CN" altLang="en-US" sz="2000">
                <a:ea typeface="宋体" panose="02010600030101010101" pitchFamily="2" charset="-122"/>
              </a:rPr>
              <a:t>），用</a:t>
            </a:r>
            <a:r>
              <a:rPr lang="en-US" altLang="zh-CN" sz="2000">
                <a:ea typeface="宋体" panose="02010600030101010101" pitchFamily="2" charset="-122"/>
              </a:rPr>
              <a:t>unsigned</a:t>
            </a:r>
            <a:r>
              <a:rPr lang="zh-CN" altLang="en-US" sz="2000">
                <a:ea typeface="宋体" panose="02010600030101010101" pitchFamily="2" charset="-122"/>
              </a:rPr>
              <a:t>声明为非负数，或者默认为负数。</a:t>
            </a:r>
          </a:p>
          <a:p>
            <a:pPr marL="342900" indent="-342900">
              <a:buFont typeface="Wingdings" panose="05000000000000000000" charset="0"/>
              <a:buChar char=""/>
            </a:pPr>
            <a:r>
              <a:rPr lang="zh-CN" altLang="en-US" sz="2000">
                <a:ea typeface="宋体" panose="02010600030101010101" pitchFamily="2" charset="-122"/>
              </a:rPr>
              <a:t>唯一一个与机器相关的取值范围是大小指示符</a:t>
            </a:r>
            <a:r>
              <a:rPr lang="en-US" altLang="zh-CN" sz="2000">
                <a:ea typeface="宋体" panose="02010600030101010101" pitchFamily="2" charset="-122"/>
              </a:rPr>
              <a:t>long</a:t>
            </a:r>
            <a:r>
              <a:rPr lang="zh-CN" altLang="en-US" sz="2000">
                <a:ea typeface="宋体" panose="02010600030101010101" pitchFamily="2" charset="-122"/>
              </a:rPr>
              <a:t>（</a:t>
            </a:r>
            <a:r>
              <a:rPr lang="en-US" altLang="zh-CN" sz="2000">
                <a:ea typeface="宋体" panose="02010600030101010101" pitchFamily="2" charset="-122"/>
              </a:rPr>
              <a:t>64</a:t>
            </a:r>
            <a:r>
              <a:rPr lang="zh-CN" altLang="en-US" sz="2000">
                <a:ea typeface="宋体" panose="02010600030101010101" pitchFamily="2" charset="-122"/>
              </a:rPr>
              <a:t>位机器用</a:t>
            </a:r>
            <a:r>
              <a:rPr lang="en-US" altLang="zh-CN" sz="2000">
                <a:ea typeface="宋体" panose="02010600030101010101" pitchFamily="2" charset="-122"/>
              </a:rPr>
              <a:t>8</a:t>
            </a:r>
            <a:r>
              <a:rPr lang="zh-CN" altLang="en-US" sz="2000">
                <a:ea typeface="宋体" panose="02010600030101010101" pitchFamily="2" charset="-122"/>
              </a:rPr>
              <a:t>个字节，</a:t>
            </a:r>
            <a:r>
              <a:rPr lang="en-US" altLang="zh-CN" sz="2000">
                <a:ea typeface="宋体" panose="02010600030101010101" pitchFamily="2" charset="-122"/>
              </a:rPr>
              <a:t>32</a:t>
            </a:r>
            <a:r>
              <a:rPr lang="zh-CN" altLang="en-US" sz="2000">
                <a:ea typeface="宋体" panose="02010600030101010101" pitchFamily="2" charset="-122"/>
              </a:rPr>
              <a:t>位用</a:t>
            </a:r>
            <a:r>
              <a:rPr lang="en-US" altLang="zh-CN" sz="2000">
                <a:ea typeface="宋体" panose="02010600030101010101" pitchFamily="2" charset="-122"/>
              </a:rPr>
              <a:t>4</a:t>
            </a:r>
            <a:r>
              <a:rPr lang="zh-CN" altLang="en-US" sz="2000">
                <a:ea typeface="宋体" panose="02010600030101010101" pitchFamily="2" charset="-122"/>
              </a:rPr>
              <a:t>个字节）。</a:t>
            </a:r>
          </a:p>
          <a:p>
            <a:pPr marL="342900" indent="-342900">
              <a:buFont typeface="Wingdings" panose="05000000000000000000" charset="0"/>
              <a:buChar char=""/>
            </a:pPr>
            <a:r>
              <a:rPr lang="zh-CN" altLang="en-US" sz="2000">
                <a:ea typeface="宋体" panose="02010600030101010101" pitchFamily="2" charset="-122"/>
              </a:rPr>
              <a:t>负数范围比正数大</a:t>
            </a:r>
            <a:r>
              <a:rPr lang="en-US" altLang="zh-CN" sz="2000">
                <a:ea typeface="宋体" panose="02010600030101010101" pitchFamily="2" charset="-122"/>
              </a:rPr>
              <a:t>1</a:t>
            </a:r>
            <a:r>
              <a:rPr lang="zh-CN" altLang="en-US" sz="2000">
                <a:ea typeface="宋体" panose="02010600030101010101" pitchFamily="2" charset="-122"/>
              </a:rPr>
              <a:t>。</a:t>
            </a:r>
          </a:p>
          <a:p>
            <a:pPr marL="0" indent="0">
              <a:buFont typeface="Wingdings" panose="05000000000000000000" charset="0"/>
              <a:buNone/>
            </a:pPr>
            <a:endParaRPr lang="zh-CN" altLang="en-US" sz="2000">
              <a:ea typeface="宋体" panose="02010600030101010101" pitchFamily="2" charset="-122"/>
            </a:endParaRPr>
          </a:p>
          <a:p>
            <a:pPr marL="0" indent="0">
              <a:buFont typeface="Wingdings" panose="05000000000000000000" charset="0"/>
              <a:buNone/>
            </a:pPr>
            <a:r>
              <a:rPr lang="en-US" altLang="zh-CN" sz="2000">
                <a:ea typeface="宋体" panose="02010600030101010101" pitchFamily="2" charset="-122"/>
              </a:rPr>
              <a:t>		</a:t>
            </a:r>
            <a:r>
              <a:rPr lang="en-US" altLang="zh-CN" sz="1600">
                <a:ea typeface="宋体" panose="02010600030101010101" pitchFamily="2" charset="-122"/>
              </a:rPr>
              <a:t>32</a:t>
            </a:r>
            <a:r>
              <a:rPr lang="zh-CN" altLang="en-US" sz="1600">
                <a:ea typeface="宋体" panose="02010600030101010101" pitchFamily="2" charset="-122"/>
              </a:rPr>
              <a:t>位</a:t>
            </a:r>
            <a:r>
              <a:rPr lang="zh-CN" altLang="en-US" sz="1600" dirty="0" smtClean="0">
                <a:sym typeface="+mn-ea"/>
              </a:rPr>
              <a:t>系统</a:t>
            </a:r>
            <a:r>
              <a:rPr lang="en-US" altLang="zh-CN" sz="1600" dirty="0" smtClean="0">
                <a:sym typeface="+mn-ea"/>
              </a:rPr>
              <a:t>						64</a:t>
            </a:r>
            <a:r>
              <a:rPr lang="zh-CN" altLang="en-US" sz="1600" dirty="0" smtClean="0">
                <a:ea typeface="宋体" panose="02010600030101010101" pitchFamily="2" charset="-122"/>
                <a:sym typeface="+mn-ea"/>
              </a:rPr>
              <a:t>位系统</a:t>
            </a:r>
          </a:p>
        </p:txBody>
      </p:sp>
      <p:pic>
        <p:nvPicPr>
          <p:cNvPr id="11" name="图片 10"/>
          <p:cNvPicPr>
            <a:picLocks noChangeAspect="1"/>
          </p:cNvPicPr>
          <p:nvPr/>
        </p:nvPicPr>
        <p:blipFill>
          <a:blip r:embed="rId2"/>
          <a:stretch>
            <a:fillRect/>
          </a:stretch>
        </p:blipFill>
        <p:spPr>
          <a:xfrm>
            <a:off x="1727835" y="4090035"/>
            <a:ext cx="4947920" cy="2091690"/>
          </a:xfrm>
          <a:prstGeom prst="rect">
            <a:avLst/>
          </a:prstGeom>
        </p:spPr>
      </p:pic>
      <p:pic>
        <p:nvPicPr>
          <p:cNvPr id="12" name="图片 11"/>
          <p:cNvPicPr>
            <a:picLocks noChangeAspect="1"/>
          </p:cNvPicPr>
          <p:nvPr/>
        </p:nvPicPr>
        <p:blipFill>
          <a:blip r:embed="rId3"/>
          <a:stretch>
            <a:fillRect/>
          </a:stretch>
        </p:blipFill>
        <p:spPr>
          <a:xfrm>
            <a:off x="6944360" y="4066540"/>
            <a:ext cx="5001260" cy="2115185"/>
          </a:xfrm>
          <a:prstGeom prst="rect">
            <a:avLst/>
          </a:prstGeom>
        </p:spPr>
      </p:pic>
      <p:sp>
        <p:nvSpPr>
          <p:cNvPr id="13" name="矩形 12"/>
          <p:cNvSpPr/>
          <p:nvPr/>
        </p:nvSpPr>
        <p:spPr>
          <a:xfrm>
            <a:off x="1475105" y="5432425"/>
            <a:ext cx="10600690" cy="15303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down)">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down)">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down)">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334885" y="2147570"/>
            <a:ext cx="4180840" cy="2637790"/>
          </a:xfrm>
          <a:prstGeom prst="rect">
            <a:avLst/>
          </a:prstGeom>
        </p:spPr>
      </p:pic>
      <p:sp>
        <p:nvSpPr>
          <p:cNvPr id="3" name="文本框 2"/>
          <p:cNvSpPr txBox="1"/>
          <p:nvPr/>
        </p:nvSpPr>
        <p:spPr>
          <a:xfrm>
            <a:off x="1735455" y="2627630"/>
            <a:ext cx="5078730" cy="2891790"/>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B2U</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无符号数的编码范围：</a:t>
            </a:r>
            <a:r>
              <a:rPr lang="zh-CN" altLang="en-US" dirty="0"/>
              <a:t> </a:t>
            </a:r>
          </a:p>
          <a:p>
            <a:pPr marL="342900" lvl="1" indent="-342900">
              <a:buFont typeface="BatangChe" panose="02030609000101010101" charset="-127"/>
              <a:buChar char="ｏ"/>
            </a:pPr>
            <a:r>
              <a:rPr lang="en-US" sz="2000" i="1" dirty="0" err="1" smtClean="0">
                <a:sym typeface="+mn-ea"/>
              </a:rPr>
              <a:t>UMin</a:t>
            </a:r>
            <a:r>
              <a:rPr lang="en-US" sz="2000" dirty="0" smtClean="0">
                <a:sym typeface="+mn-ea"/>
              </a:rPr>
              <a:t>=0</a:t>
            </a:r>
          </a:p>
          <a:p>
            <a:pPr marL="0" lvl="1" indent="0">
              <a:buFont typeface="Wingdings" panose="05000000000000000000" charset="0"/>
              <a:buNone/>
            </a:pPr>
            <a:r>
              <a:rPr lang="en-US" sz="2000" dirty="0" smtClean="0">
                <a:sym typeface="+mn-ea"/>
              </a:rPr>
              <a:t>	000…0</a:t>
            </a:r>
          </a:p>
          <a:p>
            <a:pPr marL="342900" lvl="1" indent="-342900">
              <a:buFont typeface="BatangChe" panose="02030609000101010101" charset="-127"/>
              <a:buChar char="ｏ"/>
            </a:pPr>
            <a:r>
              <a:rPr lang="en-US" sz="2000" i="1" dirty="0" err="1" smtClean="0">
                <a:sym typeface="+mn-ea"/>
              </a:rPr>
              <a:t>UMax</a:t>
            </a:r>
            <a:r>
              <a:rPr lang="en-US" sz="2000" dirty="0" smtClean="0">
                <a:sym typeface="+mn-ea"/>
              </a:rPr>
              <a:t> =2</a:t>
            </a:r>
            <a:r>
              <a:rPr lang="en-US" sz="2000" i="1" baseline="30000" dirty="0" smtClean="0">
                <a:sym typeface="+mn-ea"/>
              </a:rPr>
              <a:t>w</a:t>
            </a:r>
            <a:r>
              <a:rPr lang="en-US" sz="2000" dirty="0" smtClean="0">
                <a:sym typeface="+mn-ea"/>
              </a:rPr>
              <a:t> – 1</a:t>
            </a:r>
          </a:p>
          <a:p>
            <a:pPr marL="0" lvl="1" indent="0">
              <a:buFont typeface="Wingdings" panose="05000000000000000000" charset="0"/>
              <a:buNone/>
            </a:pPr>
            <a:r>
              <a:rPr lang="en-US" sz="2000" b="0" dirty="0" smtClean="0"/>
              <a:t>	</a:t>
            </a:r>
            <a:r>
              <a:rPr lang="en-US" sz="2000" dirty="0" smtClean="0">
                <a:sym typeface="+mn-ea"/>
              </a:rPr>
              <a:t>111…1</a:t>
            </a:r>
            <a:endParaRPr lang="en-US" sz="2000" b="0" dirty="0" smtClean="0"/>
          </a:p>
          <a:p>
            <a:pPr marL="0" lvl="1" indent="0">
              <a:buFont typeface="Wingdings" panose="05000000000000000000" charset="0"/>
              <a:buNone/>
            </a:pPr>
            <a:endParaRPr lang="en-US" dirty="0" smtClean="0">
              <a:sym typeface="+mn-ea"/>
            </a:endParaRPr>
          </a:p>
          <a:p>
            <a:pPr marL="0" lvl="1" indent="0">
              <a:buFont typeface="Wingdings" panose="05000000000000000000" charset="0"/>
              <a:buChar char=""/>
            </a:pPr>
            <a:endParaRPr lang="en-US" b="0" dirty="0" smtClean="0"/>
          </a:p>
          <a:p>
            <a:endParaRPr lang="zh-CN" altLang="en-US" dirty="0"/>
          </a:p>
        </p:txBody>
      </p:sp>
      <p:sp>
        <p:nvSpPr>
          <p:cNvPr id="15" name="矩形 14"/>
          <p:cNvSpPr/>
          <p:nvPr/>
        </p:nvSpPr>
        <p:spPr>
          <a:xfrm>
            <a:off x="1735455" y="4972050"/>
            <a:ext cx="9107170" cy="1198880"/>
          </a:xfrm>
          <a:prstGeom prst="rect">
            <a:avLst/>
          </a:prstGeom>
        </p:spPr>
        <p:txBody>
          <a:bodyPr wrap="square">
            <a:spAutoFit/>
          </a:bodyPr>
          <a:lstStyle/>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[0001]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a:t>
            </a:r>
            <a:r>
              <a:rPr lang="pl-PL" altLang="zh-CN" dirty="0">
                <a:solidFill>
                  <a:srgbClr val="231F20"/>
                </a:solidFill>
                <a:latin typeface="TimesTen-Roman"/>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[0101]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5</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[1011]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[1111]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15</a:t>
            </a:r>
            <a:endParaRPr lang="zh-CN" altLang="en-US" dirty="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tblGrid>
              <a:tr h="457200">
                <a:tc>
                  <a:txBody>
                    <a:bodyPr/>
                    <a:lstStyle/>
                    <a:p>
                      <a:pPr>
                        <a:buNone/>
                      </a:pPr>
                      <a:r>
                        <a:rPr lang="en-US" altLang="zh-CN" sz="2400">
                          <a:solidFill>
                            <a:schemeClr val="bg1"/>
                          </a:solidFill>
                        </a:rPr>
                        <a:t>2.2.2  </a:t>
                      </a:r>
                      <a:r>
                        <a:rPr lang="zh-CN" altLang="en-US" sz="2400">
                          <a:solidFill>
                            <a:schemeClr val="bg1"/>
                          </a:solidFill>
                          <a:ea typeface="宋体" panose="02010600030101010101" pitchFamily="2" charset="-122"/>
                        </a:rPr>
                        <a:t>无符号数的编码</a:t>
                      </a:r>
                    </a:p>
                  </a:txBody>
                  <a:tcPr>
                    <a:solidFill>
                      <a:srgbClr val="52B6B1"/>
                    </a:solidFill>
                  </a:tcPr>
                </a:tc>
              </a:tr>
            </a:tbl>
          </a:graphicData>
        </a:graphic>
      </p:graphicFrame>
      <p:sp>
        <p:nvSpPr>
          <p:cNvPr id="9" name="文本框 8"/>
          <p:cNvSpPr txBox="1"/>
          <p:nvPr/>
        </p:nvSpPr>
        <p:spPr>
          <a:xfrm>
            <a:off x="1371600" y="1144905"/>
            <a:ext cx="6257925" cy="829945"/>
          </a:xfrm>
          <a:prstGeom prst="rect">
            <a:avLst/>
          </a:prstGeom>
          <a:noFill/>
        </p:spPr>
        <p:txBody>
          <a:bodyPr wrap="square" rtlCol="0">
            <a:spAutoFit/>
          </a:bodyPr>
          <a:lstStyle/>
          <a:p>
            <a:r>
              <a:rPr lang="zh-CN" altLang="en-US" sz="2400" dirty="0">
                <a:ea typeface="宋体" panose="02010600030101010101" pitchFamily="2" charset="-122"/>
              </a:rPr>
              <a:t>无符号数编码的定义：</a:t>
            </a:r>
          </a:p>
          <a:p>
            <a:r>
              <a:rPr lang="en-US" altLang="zh-CN" sz="2400" dirty="0">
                <a:ea typeface="宋体" panose="02010600030101010101" pitchFamily="2" charset="-122"/>
              </a:rPr>
              <a:t>	</a:t>
            </a:r>
          </a:p>
        </p:txBody>
      </p:sp>
      <p:graphicFrame>
        <p:nvGraphicFramePr>
          <p:cNvPr id="1027" name="Object 6"/>
          <p:cNvGraphicFramePr>
            <a:graphicFrameLocks noChangeAspect="1"/>
          </p:cNvGraphicFramePr>
          <p:nvPr/>
        </p:nvGraphicFramePr>
        <p:xfrm>
          <a:off x="3805555" y="1543685"/>
          <a:ext cx="2571115" cy="719455"/>
        </p:xfrm>
        <a:graphic>
          <a:graphicData uri="http://schemas.openxmlformats.org/presentationml/2006/ole">
            <mc:AlternateContent xmlns:mc="http://schemas.openxmlformats.org/markup-compatibility/2006">
              <mc:Choice xmlns:v="urn:schemas-microsoft-com:vml" Requires="v">
                <p:oleObj spid="_x0000_s58518" name="Equation" r:id="rId4" imgW="2127885" imgH="598170" progId="Equation.3">
                  <p:embed/>
                </p:oleObj>
              </mc:Choice>
              <mc:Fallback>
                <p:oleObj name="Equation" r:id="rId4" imgW="2127885" imgH="59817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555" y="1543685"/>
                        <a:ext cx="2571115" cy="719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735455" y="2147570"/>
            <a:ext cx="6424930" cy="368300"/>
          </a:xfrm>
          <a:prstGeom prst="rect">
            <a:avLst/>
          </a:prstGeom>
          <a:noFill/>
        </p:spPr>
        <p:txBody>
          <a:bodyPr wrap="square" rtlCol="0">
            <a:spAutoFit/>
          </a:bodyPr>
          <a:lstStyle/>
          <a:p>
            <a:r>
              <a:rPr lang="zh-CN" altLang="en-US" dirty="0"/>
              <a:t>其中，</a:t>
            </a:r>
            <a:r>
              <a:rPr lang="en-US" altLang="zh-CN" dirty="0"/>
              <a:t>w</a:t>
            </a:r>
            <a:r>
              <a:rPr lang="zh-CN" altLang="en-US" dirty="0">
                <a:ea typeface="宋体" panose="02010600030101010101" pitchFamily="2" charset="-122"/>
              </a:rPr>
              <a:t>表示该整型数据类型有</a:t>
            </a:r>
            <a:r>
              <a:rPr lang="en-US" altLang="zh-CN" dirty="0">
                <a:ea typeface="宋体" panose="02010600030101010101" pitchFamily="2" charset="-122"/>
              </a:rPr>
              <a:t>w</a:t>
            </a:r>
            <a:r>
              <a:rPr lang="zh-CN" altLang="en-US" dirty="0">
                <a:ea typeface="宋体" panose="02010600030101010101" pitchFamily="2" charset="-122"/>
              </a:rPr>
              <a:t>位。</a:t>
            </a:r>
          </a:p>
        </p:txBody>
      </p:sp>
      <p:sp>
        <p:nvSpPr>
          <p:cNvPr id="5" name="圆角矩形标注 4"/>
          <p:cNvSpPr/>
          <p:nvPr/>
        </p:nvSpPr>
        <p:spPr>
          <a:xfrm>
            <a:off x="7124700" y="690880"/>
            <a:ext cx="4087495"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每个介于</a:t>
            </a: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0~2</a:t>
            </a:r>
            <a:r>
              <a:rPr kumimoji="0" lang="en-US" altLang="zh-CN" sz="2400" b="0" i="0" u="none" strike="noStrike" cap="none" normalizeH="0" baseline="30000" dirty="0" smtClean="0">
                <a:ln>
                  <a:noFill/>
                </a:ln>
                <a:solidFill>
                  <a:schemeClr val="tx1"/>
                </a:solidFill>
                <a:effectLst/>
                <a:latin typeface="Calibri" panose="020F0502020204030204" pitchFamily="34" charset="0"/>
                <a:ea typeface="宋体" panose="02010600030101010101" pitchFamily="2" charset="-122"/>
              </a:rPr>
              <a:t>w</a:t>
            </a:r>
            <a:r>
              <a:rPr kumimoji="0" lang="en-US" altLang="zh-CN" sz="24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-1</a:t>
            </a:r>
            <a:r>
              <a:rPr kumimoji="0" lang="zh-CN" altLang="en-US" sz="24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之间的数都有唯一一个</a:t>
            </a:r>
            <a:r>
              <a:rPr kumimoji="0" lang="en-US" altLang="zh-CN" sz="24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w</a:t>
            </a:r>
            <a:r>
              <a:rPr kumimoji="0" lang="zh-CN" altLang="en-US" sz="24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位的值编码，即无符号数编码的唯一性。</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0"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91493" y="2882607"/>
            <a:ext cx="5078730" cy="2062103"/>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B2T</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补码的编码范围：</a:t>
            </a:r>
            <a:r>
              <a:rPr lang="zh-CN" altLang="en-US" dirty="0"/>
              <a:t> </a:t>
            </a:r>
          </a:p>
          <a:p>
            <a:pPr marL="0" lvl="1" indent="-342900">
              <a:buFont typeface="BatangChe" panose="02030609000101010101" charset="-127"/>
              <a:buChar char="ｏ"/>
            </a:pPr>
            <a:r>
              <a:rPr lang="en-US" sz="2000" dirty="0" smtClean="0">
                <a:sym typeface="+mn-ea"/>
              </a:rPr>
              <a:t>T</a:t>
            </a:r>
            <a:r>
              <a:rPr lang="en-US" sz="2000" i="1" dirty="0" err="1" smtClean="0">
                <a:sym typeface="+mn-ea"/>
              </a:rPr>
              <a:t>Min</a:t>
            </a:r>
            <a:r>
              <a:rPr lang="en-US" sz="2000" dirty="0" smtClean="0">
                <a:sym typeface="+mn-ea"/>
              </a:rPr>
              <a:t>	= –2</a:t>
            </a:r>
            <a:r>
              <a:rPr lang="en-US" sz="2000" i="1" baseline="30000" dirty="0" smtClean="0">
                <a:sym typeface="+mn-ea"/>
              </a:rPr>
              <a:t>w</a:t>
            </a:r>
            <a:r>
              <a:rPr lang="en-US" sz="2000" baseline="30000" dirty="0" smtClean="0">
                <a:sym typeface="+mn-ea"/>
              </a:rPr>
              <a:t>–1</a:t>
            </a:r>
            <a:endParaRPr lang="en-US" sz="2000" dirty="0" smtClean="0">
              <a:sym typeface="+mn-ea"/>
            </a:endParaRPr>
          </a:p>
          <a:p>
            <a:pPr marL="0" lvl="1" indent="0">
              <a:buFont typeface="Wingdings" panose="05000000000000000000" charset="0"/>
              <a:buNone/>
            </a:pPr>
            <a:r>
              <a:rPr lang="en-US" sz="2000" dirty="0" smtClean="0">
                <a:sym typeface="+mn-ea"/>
              </a:rPr>
              <a:t>	100…0</a:t>
            </a:r>
          </a:p>
          <a:p>
            <a:pPr marL="0" lvl="1" indent="-342900">
              <a:buFont typeface="BatangChe" panose="02030609000101010101" charset="-127"/>
              <a:buChar char="ｏ"/>
            </a:pPr>
            <a:r>
              <a:rPr lang="en-US" sz="2000" dirty="0" smtClean="0">
                <a:sym typeface="+mn-ea"/>
              </a:rPr>
              <a:t>T</a:t>
            </a:r>
            <a:r>
              <a:rPr lang="en-US" sz="2000" i="1" dirty="0" err="1" smtClean="0">
                <a:sym typeface="+mn-ea"/>
              </a:rPr>
              <a:t>Max</a:t>
            </a:r>
            <a:r>
              <a:rPr lang="en-US" sz="2000" dirty="0" smtClean="0">
                <a:sym typeface="+mn-ea"/>
              </a:rPr>
              <a:t> =2</a:t>
            </a:r>
            <a:r>
              <a:rPr lang="en-US" sz="2000" i="1" baseline="30000" dirty="0" smtClean="0">
                <a:sym typeface="+mn-ea"/>
              </a:rPr>
              <a:t>w</a:t>
            </a:r>
            <a:r>
              <a:rPr lang="en-US" sz="2000" baseline="30000" dirty="0" smtClean="0">
                <a:sym typeface="+mn-ea"/>
              </a:rPr>
              <a:t>–1</a:t>
            </a:r>
            <a:r>
              <a:rPr lang="en-US" sz="2000" dirty="0" smtClean="0">
                <a:sym typeface="+mn-ea"/>
              </a:rPr>
              <a:t> – 1</a:t>
            </a:r>
          </a:p>
          <a:p>
            <a:pPr marL="0" lvl="1" indent="0">
              <a:buFont typeface="Wingdings" panose="05000000000000000000" charset="0"/>
              <a:buNone/>
            </a:pPr>
            <a:r>
              <a:rPr lang="en-US" sz="2000" b="0" dirty="0" smtClean="0"/>
              <a:t>	</a:t>
            </a:r>
            <a:r>
              <a:rPr lang="en-US" sz="2000" dirty="0" smtClean="0">
                <a:sym typeface="+mn-ea"/>
              </a:rPr>
              <a:t>011…1</a:t>
            </a:r>
            <a:endParaRPr lang="en-US" sz="2000" b="0" dirty="0" smtClean="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tblGrid>
              <a:tr h="457200">
                <a:tc>
                  <a:txBody>
                    <a:bodyPr/>
                    <a:lstStyle/>
                    <a:p>
                      <a:pPr>
                        <a:buNone/>
                      </a:pPr>
                      <a:r>
                        <a:rPr lang="en-US" altLang="zh-CN" sz="2400">
                          <a:solidFill>
                            <a:schemeClr val="bg1"/>
                          </a:solidFill>
                        </a:rPr>
                        <a:t>2.2.3  </a:t>
                      </a:r>
                      <a:r>
                        <a:rPr lang="zh-CN" altLang="en-US" sz="2400">
                          <a:solidFill>
                            <a:schemeClr val="bg1"/>
                          </a:solidFill>
                          <a:ea typeface="宋体" panose="02010600030101010101" pitchFamily="2" charset="-122"/>
                        </a:rPr>
                        <a:t>补码编码</a:t>
                      </a:r>
                    </a:p>
                  </a:txBody>
                  <a:tcPr>
                    <a:solidFill>
                      <a:srgbClr val="52B6B1"/>
                    </a:solidFill>
                  </a:tcPr>
                </a:tc>
              </a:tr>
            </a:tbl>
          </a:graphicData>
        </a:graphic>
      </p:graphicFrame>
      <p:sp>
        <p:nvSpPr>
          <p:cNvPr id="9" name="文本框 8"/>
          <p:cNvSpPr txBox="1"/>
          <p:nvPr/>
        </p:nvSpPr>
        <p:spPr>
          <a:xfrm>
            <a:off x="1735455" y="1144905"/>
            <a:ext cx="5339080" cy="829945"/>
          </a:xfrm>
          <a:prstGeom prst="rect">
            <a:avLst/>
          </a:prstGeom>
          <a:noFill/>
        </p:spPr>
        <p:txBody>
          <a:bodyPr wrap="square" rtlCol="0">
            <a:spAutoFit/>
          </a:bodyPr>
          <a:lstStyle/>
          <a:p>
            <a:r>
              <a:rPr lang="zh-CN" altLang="en-US" sz="2400" dirty="0">
                <a:ea typeface="宋体" panose="02010600030101010101" pitchFamily="2" charset="-122"/>
              </a:rPr>
              <a:t>补码编码的定义：</a:t>
            </a:r>
          </a:p>
          <a:p>
            <a:r>
              <a:rPr lang="en-US" altLang="zh-CN" sz="2400" dirty="0">
                <a:ea typeface="宋体" panose="02010600030101010101" pitchFamily="2" charset="-122"/>
              </a:rPr>
              <a:t>	</a:t>
            </a:r>
          </a:p>
        </p:txBody>
      </p:sp>
      <p:sp>
        <p:nvSpPr>
          <p:cNvPr id="5" name="圆角矩形标注 4"/>
          <p:cNvSpPr/>
          <p:nvPr/>
        </p:nvSpPr>
        <p:spPr>
          <a:xfrm>
            <a:off x="8795385" y="553720"/>
            <a:ext cx="2569845"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每个介于</a:t>
            </a:r>
            <a:r>
              <a:rPr kumimoji="0" lang="en-US" altLang="zh-CN"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a:t>
            </a:r>
            <a:r>
              <a:rPr lang="en-US" altLang="zh-CN" sz="1800" dirty="0" smtClean="0">
                <a:ln>
                  <a:noFill/>
                </a:ln>
                <a:effectLst/>
                <a:ea typeface="宋体" panose="02010600030101010101" pitchFamily="2" charset="-122"/>
                <a:sym typeface="+mn-ea"/>
              </a:rPr>
              <a:t>2</a:t>
            </a:r>
            <a:r>
              <a:rPr lang="en-US" altLang="zh-CN" sz="1800" baseline="30000" dirty="0" smtClean="0">
                <a:ln>
                  <a:noFill/>
                </a:ln>
                <a:effectLst/>
                <a:ea typeface="宋体" panose="02010600030101010101" pitchFamily="2" charset="-122"/>
                <a:sym typeface="+mn-ea"/>
              </a:rPr>
              <a:t>w-1</a:t>
            </a:r>
            <a:r>
              <a:rPr kumimoji="0" lang="en-US" altLang="zh-CN"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~2</a:t>
            </a:r>
            <a:r>
              <a:rPr kumimoji="0" lang="en-US" altLang="zh-CN" sz="1800" b="0" i="0" u="none" strike="noStrike" cap="none" normalizeH="0" baseline="30000" dirty="0" smtClean="0">
                <a:ln>
                  <a:noFill/>
                </a:ln>
                <a:solidFill>
                  <a:schemeClr val="tx1"/>
                </a:solidFill>
                <a:effectLst/>
                <a:latin typeface="Calibri" panose="020F0502020204030204" pitchFamily="34" charset="0"/>
                <a:ea typeface="宋体" panose="02010600030101010101" pitchFamily="2" charset="-122"/>
              </a:rPr>
              <a:t>w-1</a:t>
            </a:r>
            <a:r>
              <a:rPr kumimoji="0" lang="en-US" altLang="zh-CN" sz="18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-1</a:t>
            </a:r>
            <a:r>
              <a:rPr kumimoji="0" lang="zh-CN" altLang="en-US" sz="18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之间的数都有唯一一个</a:t>
            </a:r>
            <a:r>
              <a:rPr kumimoji="0" lang="en-US" altLang="zh-CN" sz="18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w</a:t>
            </a:r>
            <a:r>
              <a:rPr kumimoji="0" lang="zh-CN" altLang="en-US" sz="1800" b="0" i="0" u="none" strike="noStrike" cap="none" normalizeH="0" dirty="0" smtClean="0">
                <a:ln>
                  <a:noFill/>
                </a:ln>
                <a:solidFill>
                  <a:schemeClr val="tx1"/>
                </a:solidFill>
                <a:effectLst/>
                <a:latin typeface="Calibri" panose="020F0502020204030204" pitchFamily="34" charset="0"/>
                <a:ea typeface="宋体" panose="02010600030101010101" pitchFamily="2" charset="-122"/>
              </a:rPr>
              <a:t>位的值编码，即补码编码的唯一性。</a:t>
            </a:r>
          </a:p>
        </p:txBody>
      </p:sp>
      <p:graphicFrame>
        <p:nvGraphicFramePr>
          <p:cNvPr id="1026" name="Object 5"/>
          <p:cNvGraphicFramePr>
            <a:graphicFrameLocks noChangeAspect="1"/>
          </p:cNvGraphicFramePr>
          <p:nvPr>
            <p:extLst>
              <p:ext uri="{D42A27DB-BD31-4B8C-83A1-F6EECF244321}">
                <p14:modId xmlns:p14="http://schemas.microsoft.com/office/powerpoint/2010/main" val="3132267931"/>
              </p:ext>
            </p:extLst>
          </p:nvPr>
        </p:nvGraphicFramePr>
        <p:xfrm>
          <a:off x="1975973" y="1621008"/>
          <a:ext cx="3967120" cy="708953"/>
        </p:xfrm>
        <a:graphic>
          <a:graphicData uri="http://schemas.openxmlformats.org/presentationml/2006/ole">
            <mc:AlternateContent xmlns:mc="http://schemas.openxmlformats.org/markup-compatibility/2006">
              <mc:Choice xmlns:v="urn:schemas-microsoft-com:vml" Requires="v">
                <p:oleObj spid="_x0000_s59467" name="Equation" r:id="rId3" imgW="3323590" imgH="598170" progId="Equation.3">
                  <p:embed/>
                </p:oleObj>
              </mc:Choice>
              <mc:Fallback>
                <p:oleObj name="Equation" r:id="rId3" imgW="3323590" imgH="59817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973" y="1621008"/>
                        <a:ext cx="3967120" cy="708953"/>
                      </a:xfrm>
                      <a:prstGeom prst="rect">
                        <a:avLst/>
                      </a:prstGeom>
                      <a:noFill/>
                      <a:extLst/>
                    </p:spPr>
                  </p:pic>
                </p:oleObj>
              </mc:Fallback>
            </mc:AlternateContent>
          </a:graphicData>
        </a:graphic>
      </p:graphicFrame>
      <p:pic>
        <p:nvPicPr>
          <p:cNvPr id="4" name="图片 3"/>
          <p:cNvPicPr>
            <a:picLocks noChangeAspect="1"/>
          </p:cNvPicPr>
          <p:nvPr/>
        </p:nvPicPr>
        <p:blipFill>
          <a:blip r:embed="rId5"/>
          <a:stretch>
            <a:fillRect/>
          </a:stretch>
        </p:blipFill>
        <p:spPr>
          <a:xfrm>
            <a:off x="7613650" y="2059305"/>
            <a:ext cx="4071620" cy="2739390"/>
          </a:xfrm>
          <a:prstGeom prst="rect">
            <a:avLst/>
          </a:prstGeom>
        </p:spPr>
      </p:pic>
      <p:sp>
        <p:nvSpPr>
          <p:cNvPr id="7" name="矩形 6"/>
          <p:cNvSpPr/>
          <p:nvPr/>
        </p:nvSpPr>
        <p:spPr>
          <a:xfrm>
            <a:off x="1780540" y="4947920"/>
            <a:ext cx="8630920" cy="1198880"/>
          </a:xfrm>
          <a:prstGeom prst="rect">
            <a:avLst/>
          </a:prstGeom>
        </p:spPr>
        <p:txBody>
          <a:bodyPr wrap="square">
            <a:spAutoFit/>
          </a:bodyPr>
          <a:lstStyle/>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[0001]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[0101]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[1011]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[1111]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endParaRPr lang="zh-CN" altLang="en-US" dirty="0"/>
          </a:p>
        </p:txBody>
      </p:sp>
      <p:sp>
        <p:nvSpPr>
          <p:cNvPr id="11" name="Line 9"/>
          <p:cNvSpPr>
            <a:spLocks noChangeShapeType="1"/>
          </p:cNvSpPr>
          <p:nvPr/>
        </p:nvSpPr>
        <p:spPr bwMode="auto">
          <a:xfrm flipH="1" flipV="1">
            <a:off x="3956494" y="2127148"/>
            <a:ext cx="1864014" cy="396244"/>
          </a:xfrm>
          <a:prstGeom prst="line">
            <a:avLst/>
          </a:prstGeom>
          <a:noFill/>
          <a:ln w="25400">
            <a:solidFill>
              <a:srgbClr val="FF0000"/>
            </a:solidFill>
            <a:round/>
            <a:headEnd/>
            <a:tailEnd type="triangle" w="med" len="med"/>
          </a:ln>
        </p:spPr>
        <p:txBody>
          <a:bodyPr wrap="none" anchor="ctr"/>
          <a:lstStyle/>
          <a:p>
            <a:endParaRPr lang="en-US"/>
          </a:p>
        </p:txBody>
      </p:sp>
      <p:sp>
        <p:nvSpPr>
          <p:cNvPr id="12" name="Rectangle 10"/>
          <p:cNvSpPr>
            <a:spLocks noChangeArrowheads="1"/>
          </p:cNvSpPr>
          <p:nvPr/>
        </p:nvSpPr>
        <p:spPr bwMode="auto">
          <a:xfrm>
            <a:off x="5797017" y="2407885"/>
            <a:ext cx="2247944" cy="366767"/>
          </a:xfrm>
          <a:prstGeom prst="rect">
            <a:avLst/>
          </a:prstGeom>
          <a:noFill/>
          <a:ln w="25400">
            <a:noFill/>
            <a:miter lim="800000"/>
            <a:headEnd/>
            <a:tailEnd/>
          </a:ln>
        </p:spPr>
        <p:txBody>
          <a:bodyPr wrap="square" lIns="90487" tIns="44450" rIns="90487" bIns="44450">
            <a:spAutoFit/>
          </a:bodyPr>
          <a:lstStyle/>
          <a:p>
            <a:pPr>
              <a:lnSpc>
                <a:spcPct val="100000"/>
              </a:lnSpc>
            </a:pPr>
            <a:r>
              <a:rPr lang="zh-CN" altLang="en-US" dirty="0" smtClean="0">
                <a:solidFill>
                  <a:srgbClr val="FF0000"/>
                </a:solidFill>
                <a:latin typeface="Calibri" pitchFamily="34" charset="0"/>
              </a:rPr>
              <a:t>最高有效位：符号位</a:t>
            </a:r>
            <a:endParaRPr lang="en-US" dirty="0">
              <a:solidFill>
                <a:srgbClr val="FF0000"/>
              </a:solidFill>
              <a:latin typeface="Calibri"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5"/>
          <p:cNvGrpSpPr>
            <a:grpSpLocks/>
          </p:cNvGrpSpPr>
          <p:nvPr/>
        </p:nvGrpSpPr>
        <p:grpSpPr bwMode="auto">
          <a:xfrm>
            <a:off x="6435969" y="1390283"/>
            <a:ext cx="4413738" cy="4166455"/>
            <a:chOff x="2946" y="1553"/>
            <a:chExt cx="2759" cy="2513"/>
          </a:xfrm>
        </p:grpSpPr>
        <p:sp>
          <p:nvSpPr>
            <p:cNvPr id="13" name="Oval 6"/>
            <p:cNvSpPr>
              <a:spLocks noChangeArrowheads="1"/>
            </p:cNvSpPr>
            <p:nvPr/>
          </p:nvSpPr>
          <p:spPr bwMode="auto">
            <a:xfrm>
              <a:off x="3303" y="1769"/>
              <a:ext cx="1959" cy="1829"/>
            </a:xfrm>
            <a:prstGeom prst="ellipse">
              <a:avLst/>
            </a:prstGeom>
            <a:noFill/>
            <a:ln w="12700">
              <a:solidFill>
                <a:srgbClr val="000000"/>
              </a:solidFill>
              <a:round/>
              <a:headEnd/>
              <a:tailEnd/>
            </a:ln>
          </p:spPr>
          <p:txBody>
            <a:bodyPr wrap="none" anchor="ctr"/>
            <a:lstStyle/>
            <a:p>
              <a:pPr eaLnBrk="0" hangingPunct="0"/>
              <a:endParaRPr lang="zh-CN" altLang="en-US" b="1">
                <a:latin typeface="Times New Roman" pitchFamily="18" charset="0"/>
              </a:endParaRPr>
            </a:p>
          </p:txBody>
        </p:sp>
        <p:sp>
          <p:nvSpPr>
            <p:cNvPr id="20" name="Line 7"/>
            <p:cNvSpPr>
              <a:spLocks noChangeShapeType="1"/>
            </p:cNvSpPr>
            <p:nvPr/>
          </p:nvSpPr>
          <p:spPr bwMode="auto">
            <a:xfrm>
              <a:off x="3313" y="2688"/>
              <a:ext cx="1949" cy="3"/>
            </a:xfrm>
            <a:prstGeom prst="line">
              <a:avLst/>
            </a:prstGeom>
            <a:noFill/>
            <a:ln w="12700">
              <a:solidFill>
                <a:srgbClr val="000000"/>
              </a:solidFill>
              <a:prstDash val="dash"/>
              <a:round/>
              <a:headEnd/>
              <a:tailEnd/>
            </a:ln>
          </p:spPr>
          <p:txBody>
            <a:bodyPr/>
            <a:lstStyle/>
            <a:p>
              <a:endParaRPr lang="zh-CN" altLang="en-US"/>
            </a:p>
          </p:txBody>
        </p:sp>
        <p:sp>
          <p:nvSpPr>
            <p:cNvPr id="21" name="Line 8"/>
            <p:cNvSpPr>
              <a:spLocks noChangeShapeType="1"/>
            </p:cNvSpPr>
            <p:nvPr/>
          </p:nvSpPr>
          <p:spPr bwMode="auto">
            <a:xfrm flipH="1">
              <a:off x="4270" y="1767"/>
              <a:ext cx="0" cy="1809"/>
            </a:xfrm>
            <a:prstGeom prst="line">
              <a:avLst/>
            </a:prstGeom>
            <a:noFill/>
            <a:ln w="12700">
              <a:solidFill>
                <a:srgbClr val="000000"/>
              </a:solidFill>
              <a:prstDash val="dash"/>
              <a:round/>
              <a:headEnd/>
              <a:tailEnd/>
            </a:ln>
          </p:spPr>
          <p:txBody>
            <a:bodyPr/>
            <a:lstStyle/>
            <a:p>
              <a:endParaRPr lang="zh-CN" altLang="en-US"/>
            </a:p>
          </p:txBody>
        </p:sp>
        <p:sp>
          <p:nvSpPr>
            <p:cNvPr id="22" name="Text Box 9"/>
            <p:cNvSpPr txBox="1">
              <a:spLocks noChangeArrowheads="1"/>
            </p:cNvSpPr>
            <p:nvPr/>
          </p:nvSpPr>
          <p:spPr bwMode="auto">
            <a:xfrm>
              <a:off x="4095" y="1553"/>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0000</a:t>
              </a:r>
            </a:p>
          </p:txBody>
        </p:sp>
        <p:sp>
          <p:nvSpPr>
            <p:cNvPr id="23" name="Text Box 10"/>
            <p:cNvSpPr txBox="1">
              <a:spLocks noChangeArrowheads="1"/>
            </p:cNvSpPr>
            <p:nvPr/>
          </p:nvSpPr>
          <p:spPr bwMode="auto">
            <a:xfrm>
              <a:off x="4567" y="1621"/>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0001</a:t>
              </a:r>
            </a:p>
          </p:txBody>
        </p:sp>
        <p:sp>
          <p:nvSpPr>
            <p:cNvPr id="24" name="Text Box 11"/>
            <p:cNvSpPr txBox="1">
              <a:spLocks noChangeArrowheads="1"/>
            </p:cNvSpPr>
            <p:nvPr/>
          </p:nvSpPr>
          <p:spPr bwMode="auto">
            <a:xfrm>
              <a:off x="4088" y="3615"/>
              <a:ext cx="449" cy="451"/>
            </a:xfrm>
            <a:prstGeom prst="rect">
              <a:avLst/>
            </a:prstGeom>
            <a:noFill/>
            <a:ln w="12700">
              <a:noFill/>
              <a:miter lim="800000"/>
              <a:headEnd/>
              <a:tailEnd/>
            </a:ln>
          </p:spPr>
          <p:txBody>
            <a:bodyPr>
              <a:spAutoFit/>
            </a:bodyPr>
            <a:lstStyle/>
            <a:p>
              <a:pPr eaLnBrk="0" hangingPunct="0"/>
              <a:r>
                <a:rPr lang="zh-CN" altLang="en-US" b="1">
                  <a:latin typeface="Times New Roman" pitchFamily="18" charset="0"/>
                </a:rPr>
                <a:t>1000</a:t>
              </a:r>
            </a:p>
          </p:txBody>
        </p:sp>
        <p:sp>
          <p:nvSpPr>
            <p:cNvPr id="25" name="Text Box 12"/>
            <p:cNvSpPr txBox="1">
              <a:spLocks noChangeArrowheads="1"/>
            </p:cNvSpPr>
            <p:nvPr/>
          </p:nvSpPr>
          <p:spPr bwMode="auto">
            <a:xfrm>
              <a:off x="4977" y="1898"/>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0010</a:t>
              </a:r>
            </a:p>
          </p:txBody>
        </p:sp>
        <p:sp>
          <p:nvSpPr>
            <p:cNvPr id="26" name="Text Box 13"/>
            <p:cNvSpPr txBox="1">
              <a:spLocks noChangeArrowheads="1"/>
            </p:cNvSpPr>
            <p:nvPr/>
          </p:nvSpPr>
          <p:spPr bwMode="auto">
            <a:xfrm>
              <a:off x="5247" y="2571"/>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0100</a:t>
              </a:r>
            </a:p>
          </p:txBody>
        </p:sp>
        <p:sp>
          <p:nvSpPr>
            <p:cNvPr id="27" name="Text Box 14"/>
            <p:cNvSpPr txBox="1">
              <a:spLocks noChangeArrowheads="1"/>
            </p:cNvSpPr>
            <p:nvPr/>
          </p:nvSpPr>
          <p:spPr bwMode="auto">
            <a:xfrm>
              <a:off x="3330" y="1825"/>
              <a:ext cx="440"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1110</a:t>
              </a:r>
            </a:p>
          </p:txBody>
        </p:sp>
        <p:sp>
          <p:nvSpPr>
            <p:cNvPr id="28" name="Text Box 15"/>
            <p:cNvSpPr txBox="1">
              <a:spLocks noChangeArrowheads="1"/>
            </p:cNvSpPr>
            <p:nvPr/>
          </p:nvSpPr>
          <p:spPr bwMode="auto">
            <a:xfrm>
              <a:off x="3659" y="1624"/>
              <a:ext cx="431"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1111</a:t>
              </a:r>
            </a:p>
          </p:txBody>
        </p:sp>
        <p:sp>
          <p:nvSpPr>
            <p:cNvPr id="29" name="Text Box 16"/>
            <p:cNvSpPr txBox="1">
              <a:spLocks noChangeArrowheads="1"/>
            </p:cNvSpPr>
            <p:nvPr/>
          </p:nvSpPr>
          <p:spPr bwMode="auto">
            <a:xfrm>
              <a:off x="4542" y="3555"/>
              <a:ext cx="440"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0111</a:t>
              </a:r>
            </a:p>
          </p:txBody>
        </p:sp>
        <p:sp>
          <p:nvSpPr>
            <p:cNvPr id="30" name="Text Box 17"/>
            <p:cNvSpPr txBox="1">
              <a:spLocks noChangeArrowheads="1"/>
            </p:cNvSpPr>
            <p:nvPr/>
          </p:nvSpPr>
          <p:spPr bwMode="auto">
            <a:xfrm>
              <a:off x="5167" y="2960"/>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0101</a:t>
              </a:r>
            </a:p>
          </p:txBody>
        </p:sp>
        <p:sp>
          <p:nvSpPr>
            <p:cNvPr id="31" name="Text Box 18"/>
            <p:cNvSpPr txBox="1">
              <a:spLocks noChangeArrowheads="1"/>
            </p:cNvSpPr>
            <p:nvPr/>
          </p:nvSpPr>
          <p:spPr bwMode="auto">
            <a:xfrm>
              <a:off x="3315" y="3327"/>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1010</a:t>
              </a:r>
            </a:p>
          </p:txBody>
        </p:sp>
        <p:sp>
          <p:nvSpPr>
            <p:cNvPr id="32" name="Text Box 19"/>
            <p:cNvSpPr txBox="1">
              <a:spLocks noChangeArrowheads="1"/>
            </p:cNvSpPr>
            <p:nvPr/>
          </p:nvSpPr>
          <p:spPr bwMode="auto">
            <a:xfrm>
              <a:off x="3041" y="2950"/>
              <a:ext cx="449"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1011</a:t>
              </a:r>
            </a:p>
          </p:txBody>
        </p:sp>
        <p:sp>
          <p:nvSpPr>
            <p:cNvPr id="33" name="Text Box 20"/>
            <p:cNvSpPr txBox="1">
              <a:spLocks noChangeArrowheads="1"/>
            </p:cNvSpPr>
            <p:nvPr/>
          </p:nvSpPr>
          <p:spPr bwMode="auto">
            <a:xfrm>
              <a:off x="2946" y="2583"/>
              <a:ext cx="449" cy="258"/>
            </a:xfrm>
            <a:prstGeom prst="rect">
              <a:avLst/>
            </a:prstGeom>
            <a:noFill/>
            <a:ln w="12700">
              <a:noFill/>
              <a:miter lim="800000"/>
              <a:headEnd/>
              <a:tailEnd/>
            </a:ln>
          </p:spPr>
          <p:txBody>
            <a:bodyPr>
              <a:spAutoFit/>
            </a:bodyPr>
            <a:lstStyle/>
            <a:p>
              <a:pPr eaLnBrk="0" hangingPunct="0"/>
              <a:r>
                <a:rPr lang="zh-CN" altLang="en-US" b="1">
                  <a:latin typeface="Times New Roman" pitchFamily="18" charset="0"/>
                </a:rPr>
                <a:t>1100</a:t>
              </a:r>
            </a:p>
          </p:txBody>
        </p:sp>
        <p:sp>
          <p:nvSpPr>
            <p:cNvPr id="34" name="Line 21"/>
            <p:cNvSpPr>
              <a:spLocks noChangeShapeType="1"/>
            </p:cNvSpPr>
            <p:nvPr/>
          </p:nvSpPr>
          <p:spPr bwMode="auto">
            <a:xfrm>
              <a:off x="3870" y="1847"/>
              <a:ext cx="57" cy="105"/>
            </a:xfrm>
            <a:prstGeom prst="line">
              <a:avLst/>
            </a:prstGeom>
            <a:noFill/>
            <a:ln w="12700">
              <a:solidFill>
                <a:srgbClr val="000000"/>
              </a:solidFill>
              <a:round/>
              <a:headEnd/>
              <a:tailEnd/>
            </a:ln>
          </p:spPr>
          <p:txBody>
            <a:bodyPr/>
            <a:lstStyle/>
            <a:p>
              <a:endParaRPr lang="zh-CN" altLang="en-US"/>
            </a:p>
          </p:txBody>
        </p:sp>
        <p:sp>
          <p:nvSpPr>
            <p:cNvPr id="35" name="Line 22"/>
            <p:cNvSpPr>
              <a:spLocks noChangeShapeType="1"/>
            </p:cNvSpPr>
            <p:nvPr/>
          </p:nvSpPr>
          <p:spPr bwMode="auto">
            <a:xfrm flipV="1">
              <a:off x="4610" y="1831"/>
              <a:ext cx="36" cy="120"/>
            </a:xfrm>
            <a:prstGeom prst="line">
              <a:avLst/>
            </a:prstGeom>
            <a:noFill/>
            <a:ln w="12700">
              <a:solidFill>
                <a:srgbClr val="000000"/>
              </a:solidFill>
              <a:round/>
              <a:headEnd/>
              <a:tailEnd/>
            </a:ln>
          </p:spPr>
          <p:txBody>
            <a:bodyPr/>
            <a:lstStyle/>
            <a:p>
              <a:endParaRPr lang="zh-CN" altLang="en-US"/>
            </a:p>
          </p:txBody>
        </p:sp>
        <p:sp>
          <p:nvSpPr>
            <p:cNvPr id="36" name="Line 23"/>
            <p:cNvSpPr>
              <a:spLocks noChangeShapeType="1"/>
            </p:cNvSpPr>
            <p:nvPr/>
          </p:nvSpPr>
          <p:spPr bwMode="auto">
            <a:xfrm flipV="1">
              <a:off x="5088" y="2360"/>
              <a:ext cx="127" cy="46"/>
            </a:xfrm>
            <a:prstGeom prst="line">
              <a:avLst/>
            </a:prstGeom>
            <a:noFill/>
            <a:ln w="12700">
              <a:solidFill>
                <a:srgbClr val="000000"/>
              </a:solidFill>
              <a:round/>
              <a:headEnd/>
              <a:tailEnd/>
            </a:ln>
          </p:spPr>
          <p:txBody>
            <a:bodyPr/>
            <a:lstStyle/>
            <a:p>
              <a:endParaRPr lang="zh-CN" altLang="en-US"/>
            </a:p>
          </p:txBody>
        </p:sp>
        <p:sp>
          <p:nvSpPr>
            <p:cNvPr id="37" name="Line 24"/>
            <p:cNvSpPr>
              <a:spLocks noChangeShapeType="1"/>
            </p:cNvSpPr>
            <p:nvPr/>
          </p:nvSpPr>
          <p:spPr bwMode="auto">
            <a:xfrm>
              <a:off x="5100" y="2948"/>
              <a:ext cx="93" cy="80"/>
            </a:xfrm>
            <a:prstGeom prst="line">
              <a:avLst/>
            </a:prstGeom>
            <a:noFill/>
            <a:ln w="12700">
              <a:solidFill>
                <a:srgbClr val="000000"/>
              </a:solidFill>
              <a:round/>
              <a:headEnd/>
              <a:tailEnd/>
            </a:ln>
          </p:spPr>
          <p:txBody>
            <a:bodyPr/>
            <a:lstStyle/>
            <a:p>
              <a:endParaRPr lang="zh-CN" altLang="en-US"/>
            </a:p>
          </p:txBody>
        </p:sp>
        <p:sp>
          <p:nvSpPr>
            <p:cNvPr id="38" name="Line 25"/>
            <p:cNvSpPr>
              <a:spLocks noChangeShapeType="1"/>
            </p:cNvSpPr>
            <p:nvPr/>
          </p:nvSpPr>
          <p:spPr bwMode="auto">
            <a:xfrm>
              <a:off x="4601" y="3414"/>
              <a:ext cx="69" cy="104"/>
            </a:xfrm>
            <a:prstGeom prst="line">
              <a:avLst/>
            </a:prstGeom>
            <a:noFill/>
            <a:ln w="12700">
              <a:solidFill>
                <a:srgbClr val="000000"/>
              </a:solidFill>
              <a:round/>
              <a:headEnd/>
              <a:tailEnd/>
            </a:ln>
          </p:spPr>
          <p:txBody>
            <a:bodyPr/>
            <a:lstStyle/>
            <a:p>
              <a:endParaRPr lang="zh-CN" altLang="en-US"/>
            </a:p>
          </p:txBody>
        </p:sp>
        <p:sp>
          <p:nvSpPr>
            <p:cNvPr id="39" name="Line 26"/>
            <p:cNvSpPr>
              <a:spLocks noChangeShapeType="1"/>
            </p:cNvSpPr>
            <p:nvPr/>
          </p:nvSpPr>
          <p:spPr bwMode="auto">
            <a:xfrm flipH="1">
              <a:off x="3573" y="3235"/>
              <a:ext cx="115" cy="92"/>
            </a:xfrm>
            <a:prstGeom prst="line">
              <a:avLst/>
            </a:prstGeom>
            <a:noFill/>
            <a:ln w="12700">
              <a:solidFill>
                <a:srgbClr val="000000"/>
              </a:solidFill>
              <a:round/>
              <a:headEnd/>
              <a:tailEnd/>
            </a:ln>
          </p:spPr>
          <p:txBody>
            <a:bodyPr/>
            <a:lstStyle/>
            <a:p>
              <a:endParaRPr lang="zh-CN" altLang="en-US"/>
            </a:p>
          </p:txBody>
        </p:sp>
        <p:sp>
          <p:nvSpPr>
            <p:cNvPr id="40" name="Line 27"/>
            <p:cNvSpPr>
              <a:spLocks noChangeShapeType="1"/>
            </p:cNvSpPr>
            <p:nvPr/>
          </p:nvSpPr>
          <p:spPr bwMode="auto">
            <a:xfrm flipH="1">
              <a:off x="3348" y="2960"/>
              <a:ext cx="127" cy="58"/>
            </a:xfrm>
            <a:prstGeom prst="line">
              <a:avLst/>
            </a:prstGeom>
            <a:noFill/>
            <a:ln w="12700">
              <a:solidFill>
                <a:srgbClr val="000000"/>
              </a:solidFill>
              <a:round/>
              <a:headEnd/>
              <a:tailEnd/>
            </a:ln>
          </p:spPr>
          <p:txBody>
            <a:bodyPr/>
            <a:lstStyle/>
            <a:p>
              <a:endParaRPr lang="zh-CN" altLang="en-US"/>
            </a:p>
          </p:txBody>
        </p:sp>
        <p:sp>
          <p:nvSpPr>
            <p:cNvPr id="41" name="Line 28"/>
            <p:cNvSpPr>
              <a:spLocks noChangeShapeType="1"/>
            </p:cNvSpPr>
            <p:nvPr/>
          </p:nvSpPr>
          <p:spPr bwMode="auto">
            <a:xfrm flipH="1" flipV="1">
              <a:off x="3359" y="2337"/>
              <a:ext cx="116" cy="55"/>
            </a:xfrm>
            <a:prstGeom prst="line">
              <a:avLst/>
            </a:prstGeom>
            <a:noFill/>
            <a:ln w="12700">
              <a:solidFill>
                <a:srgbClr val="000000"/>
              </a:solidFill>
              <a:round/>
              <a:headEnd/>
              <a:tailEnd/>
            </a:ln>
          </p:spPr>
          <p:txBody>
            <a:bodyPr/>
            <a:lstStyle/>
            <a:p>
              <a:endParaRPr lang="zh-CN" altLang="en-US"/>
            </a:p>
          </p:txBody>
        </p:sp>
        <p:sp>
          <p:nvSpPr>
            <p:cNvPr id="42" name="Line 29"/>
            <p:cNvSpPr>
              <a:spLocks noChangeShapeType="1"/>
            </p:cNvSpPr>
            <p:nvPr/>
          </p:nvSpPr>
          <p:spPr bwMode="auto">
            <a:xfrm flipV="1">
              <a:off x="3882" y="3413"/>
              <a:ext cx="56" cy="116"/>
            </a:xfrm>
            <a:prstGeom prst="line">
              <a:avLst/>
            </a:prstGeom>
            <a:noFill/>
            <a:ln w="12700">
              <a:solidFill>
                <a:srgbClr val="000000"/>
              </a:solidFill>
              <a:round/>
              <a:headEnd/>
              <a:tailEnd/>
            </a:ln>
          </p:spPr>
          <p:txBody>
            <a:bodyPr/>
            <a:lstStyle/>
            <a:p>
              <a:endParaRPr lang="zh-CN" altLang="en-US"/>
            </a:p>
          </p:txBody>
        </p:sp>
        <p:sp>
          <p:nvSpPr>
            <p:cNvPr id="43" name="Line 30"/>
            <p:cNvSpPr>
              <a:spLocks noChangeShapeType="1"/>
            </p:cNvSpPr>
            <p:nvPr/>
          </p:nvSpPr>
          <p:spPr bwMode="auto">
            <a:xfrm flipV="1">
              <a:off x="4910" y="2052"/>
              <a:ext cx="85" cy="79"/>
            </a:xfrm>
            <a:prstGeom prst="line">
              <a:avLst/>
            </a:prstGeom>
            <a:noFill/>
            <a:ln w="12700">
              <a:solidFill>
                <a:srgbClr val="000000"/>
              </a:solidFill>
              <a:round/>
              <a:headEnd/>
              <a:tailEnd/>
            </a:ln>
          </p:spPr>
          <p:txBody>
            <a:bodyPr/>
            <a:lstStyle/>
            <a:p>
              <a:endParaRPr lang="zh-CN" altLang="en-US"/>
            </a:p>
          </p:txBody>
        </p:sp>
        <p:sp>
          <p:nvSpPr>
            <p:cNvPr id="44" name="Line 31"/>
            <p:cNvSpPr>
              <a:spLocks noChangeShapeType="1"/>
            </p:cNvSpPr>
            <p:nvPr/>
          </p:nvSpPr>
          <p:spPr bwMode="auto">
            <a:xfrm>
              <a:off x="4866" y="3258"/>
              <a:ext cx="92" cy="104"/>
            </a:xfrm>
            <a:prstGeom prst="line">
              <a:avLst/>
            </a:prstGeom>
            <a:noFill/>
            <a:ln w="12700">
              <a:solidFill>
                <a:srgbClr val="000000"/>
              </a:solidFill>
              <a:round/>
              <a:headEnd/>
              <a:tailEnd/>
            </a:ln>
          </p:spPr>
          <p:txBody>
            <a:bodyPr/>
            <a:lstStyle/>
            <a:p>
              <a:endParaRPr lang="zh-CN" altLang="en-US"/>
            </a:p>
          </p:txBody>
        </p:sp>
        <p:sp>
          <p:nvSpPr>
            <p:cNvPr id="45" name="Line 32"/>
            <p:cNvSpPr>
              <a:spLocks noChangeShapeType="1"/>
            </p:cNvSpPr>
            <p:nvPr/>
          </p:nvSpPr>
          <p:spPr bwMode="auto">
            <a:xfrm>
              <a:off x="3618" y="2003"/>
              <a:ext cx="68" cy="93"/>
            </a:xfrm>
            <a:prstGeom prst="line">
              <a:avLst/>
            </a:prstGeom>
            <a:noFill/>
            <a:ln w="12700">
              <a:solidFill>
                <a:srgbClr val="000000"/>
              </a:solidFill>
              <a:round/>
              <a:headEnd/>
              <a:tailEnd/>
            </a:ln>
          </p:spPr>
          <p:txBody>
            <a:bodyPr/>
            <a:lstStyle/>
            <a:p>
              <a:endParaRPr lang="zh-CN" altLang="en-US"/>
            </a:p>
          </p:txBody>
        </p:sp>
        <p:sp>
          <p:nvSpPr>
            <p:cNvPr id="46" name="Text Box 33"/>
            <p:cNvSpPr txBox="1">
              <a:spLocks noChangeArrowheads="1"/>
            </p:cNvSpPr>
            <p:nvPr/>
          </p:nvSpPr>
          <p:spPr bwMode="auto">
            <a:xfrm>
              <a:off x="3028" y="2198"/>
              <a:ext cx="449"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1101</a:t>
              </a:r>
            </a:p>
          </p:txBody>
        </p:sp>
        <p:sp>
          <p:nvSpPr>
            <p:cNvPr id="47" name="Text Box 34"/>
            <p:cNvSpPr txBox="1">
              <a:spLocks noChangeArrowheads="1"/>
            </p:cNvSpPr>
            <p:nvPr/>
          </p:nvSpPr>
          <p:spPr bwMode="auto">
            <a:xfrm>
              <a:off x="5241" y="2198"/>
              <a:ext cx="449"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0011</a:t>
              </a:r>
            </a:p>
          </p:txBody>
        </p:sp>
        <p:sp>
          <p:nvSpPr>
            <p:cNvPr id="48" name="Text Box 35"/>
            <p:cNvSpPr txBox="1">
              <a:spLocks noChangeArrowheads="1"/>
            </p:cNvSpPr>
            <p:nvPr/>
          </p:nvSpPr>
          <p:spPr bwMode="auto">
            <a:xfrm>
              <a:off x="4914" y="3333"/>
              <a:ext cx="449"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0110</a:t>
              </a:r>
            </a:p>
          </p:txBody>
        </p:sp>
        <p:sp>
          <p:nvSpPr>
            <p:cNvPr id="49" name="Text Box 36"/>
            <p:cNvSpPr txBox="1">
              <a:spLocks noChangeArrowheads="1"/>
            </p:cNvSpPr>
            <p:nvPr/>
          </p:nvSpPr>
          <p:spPr bwMode="auto">
            <a:xfrm>
              <a:off x="3661" y="3543"/>
              <a:ext cx="458" cy="258"/>
            </a:xfrm>
            <a:prstGeom prst="rect">
              <a:avLst/>
            </a:prstGeom>
            <a:noFill/>
            <a:ln w="12700">
              <a:noFill/>
              <a:miter lim="800000"/>
              <a:headEnd/>
              <a:tailEnd/>
            </a:ln>
          </p:spPr>
          <p:txBody>
            <a:bodyPr wrap="none">
              <a:spAutoFit/>
            </a:bodyPr>
            <a:lstStyle/>
            <a:p>
              <a:pPr eaLnBrk="0" hangingPunct="0"/>
              <a:r>
                <a:rPr lang="zh-CN" altLang="en-US" b="1">
                  <a:latin typeface="Times New Roman" pitchFamily="18" charset="0"/>
                </a:rPr>
                <a:t>1001</a:t>
              </a:r>
            </a:p>
          </p:txBody>
        </p:sp>
      </p:grpSp>
      <p:sp>
        <p:nvSpPr>
          <p:cNvPr id="50" name="Text Box 94"/>
          <p:cNvSpPr txBox="1">
            <a:spLocks noChangeArrowheads="1"/>
          </p:cNvSpPr>
          <p:nvPr/>
        </p:nvSpPr>
        <p:spPr bwMode="auto">
          <a:xfrm>
            <a:off x="1347176" y="691052"/>
            <a:ext cx="10583985" cy="707886"/>
          </a:xfrm>
          <a:prstGeom prst="rect">
            <a:avLst/>
          </a:prstGeom>
          <a:noFill/>
          <a:ln w="12700">
            <a:noFill/>
            <a:miter lim="800000"/>
            <a:headEnd/>
            <a:tailEnd/>
          </a:ln>
        </p:spPr>
        <p:txBody>
          <a:bodyPr wrap="square">
            <a:spAutoFit/>
          </a:bodyPr>
          <a:lstStyle/>
          <a:p>
            <a:pPr eaLnBrk="0" hangingPunct="0">
              <a:spcBef>
                <a:spcPct val="50000"/>
              </a:spcBef>
            </a:pPr>
            <a:r>
              <a:rPr lang="zh-CN" altLang="en-US" sz="2000" b="1" dirty="0">
                <a:ea typeface="黑体" pitchFamily="49" charset="-122"/>
              </a:rPr>
              <a:t>运算器只有有限位，假设为</a:t>
            </a:r>
            <a:r>
              <a:rPr lang="en-US" altLang="zh-CN" sz="2000" b="1" dirty="0">
                <a:ea typeface="黑体" pitchFamily="49" charset="-122"/>
              </a:rPr>
              <a:t>n</a:t>
            </a:r>
            <a:r>
              <a:rPr lang="zh-CN" altLang="en-US" sz="2000" b="1" dirty="0">
                <a:ea typeface="黑体" pitchFamily="49" charset="-122"/>
              </a:rPr>
              <a:t>位，则运算结果只能保留低</a:t>
            </a:r>
            <a:r>
              <a:rPr lang="en-US" altLang="zh-CN" sz="2000" b="1" dirty="0">
                <a:ea typeface="黑体" pitchFamily="49" charset="-122"/>
              </a:rPr>
              <a:t>n</a:t>
            </a:r>
            <a:r>
              <a:rPr lang="zh-CN" altLang="en-US" sz="2000" b="1" dirty="0">
                <a:ea typeface="黑体" pitchFamily="49" charset="-122"/>
              </a:rPr>
              <a:t>位，故可看成是个只有</a:t>
            </a:r>
            <a:r>
              <a:rPr lang="en-US" altLang="zh-CN" sz="2000" b="1" dirty="0">
                <a:ea typeface="黑体" pitchFamily="49" charset="-122"/>
              </a:rPr>
              <a:t>n</a:t>
            </a:r>
            <a:r>
              <a:rPr lang="zh-CN" altLang="en-US" sz="2000" b="1" dirty="0">
                <a:ea typeface="黑体" pitchFamily="49" charset="-122"/>
              </a:rPr>
              <a:t>档的二进制算盘，因此，其模为</a:t>
            </a:r>
            <a:r>
              <a:rPr lang="en-US" altLang="zh-CN" sz="2000" b="1" dirty="0">
                <a:ea typeface="黑体" pitchFamily="49" charset="-122"/>
              </a:rPr>
              <a:t>2</a:t>
            </a:r>
            <a:r>
              <a:rPr lang="en-US" altLang="zh-CN" sz="2000" b="1" baseline="30000" dirty="0">
                <a:ea typeface="黑体" pitchFamily="49" charset="-122"/>
              </a:rPr>
              <a:t>n </a:t>
            </a:r>
            <a:endParaRPr lang="en-US" altLang="zh-CN" sz="2000" b="1" dirty="0">
              <a:ea typeface="黑体" pitchFamily="49" charset="-122"/>
            </a:endParaRPr>
          </a:p>
        </p:txBody>
      </p:sp>
      <p:sp>
        <p:nvSpPr>
          <p:cNvPr id="52" name="Text Box 95"/>
          <p:cNvSpPr txBox="1">
            <a:spLocks noChangeArrowheads="1"/>
          </p:cNvSpPr>
          <p:nvPr/>
        </p:nvSpPr>
        <p:spPr bwMode="auto">
          <a:xfrm>
            <a:off x="1494693" y="2301999"/>
            <a:ext cx="3631222" cy="1865126"/>
          </a:xfrm>
          <a:prstGeom prst="rect">
            <a:avLst/>
          </a:prstGeom>
          <a:noFill/>
          <a:ln w="12700">
            <a:noFill/>
            <a:miter lim="800000"/>
            <a:headEnd/>
            <a:tailEnd/>
          </a:ln>
        </p:spPr>
        <p:txBody>
          <a:bodyPr wrap="square">
            <a:spAutoFit/>
          </a:bodyPr>
          <a:lstStyle/>
          <a:p>
            <a:pPr eaLnBrk="0" hangingPunct="0">
              <a:lnSpc>
                <a:spcPct val="120000"/>
              </a:lnSpc>
              <a:spcBef>
                <a:spcPct val="45000"/>
              </a:spcBef>
            </a:pPr>
            <a:r>
              <a:rPr lang="zh-CN" altLang="en-US" sz="2400" b="1" dirty="0">
                <a:solidFill>
                  <a:srgbClr val="3333FF"/>
                </a:solidFill>
                <a:ea typeface="黑体" pitchFamily="49" charset="-122"/>
              </a:rPr>
              <a:t>当</a:t>
            </a:r>
            <a:r>
              <a:rPr lang="en-US" altLang="zh-CN" sz="2400" b="1" dirty="0">
                <a:solidFill>
                  <a:srgbClr val="3333FF"/>
                </a:solidFill>
                <a:ea typeface="黑体" pitchFamily="49" charset="-122"/>
              </a:rPr>
              <a:t>n=4</a:t>
            </a:r>
            <a:r>
              <a:rPr lang="zh-CN" altLang="en-US" sz="2400" b="1" dirty="0">
                <a:solidFill>
                  <a:srgbClr val="3333FF"/>
                </a:solidFill>
                <a:ea typeface="黑体" pitchFamily="49" charset="-122"/>
              </a:rPr>
              <a:t>时，共有</a:t>
            </a:r>
            <a:r>
              <a:rPr lang="en-US" altLang="zh-CN" sz="2400" b="1" dirty="0">
                <a:solidFill>
                  <a:srgbClr val="3333FF"/>
                </a:solidFill>
                <a:ea typeface="黑体" pitchFamily="49" charset="-122"/>
              </a:rPr>
              <a:t>16</a:t>
            </a:r>
            <a:r>
              <a:rPr lang="zh-CN" altLang="en-US" sz="2400" b="1" dirty="0">
                <a:solidFill>
                  <a:srgbClr val="3333FF"/>
                </a:solidFill>
                <a:ea typeface="黑体" pitchFamily="49" charset="-122"/>
              </a:rPr>
              <a:t>个</a:t>
            </a:r>
            <a:r>
              <a:rPr lang="zh-CN" altLang="en-US" sz="2400" b="1" dirty="0">
                <a:solidFill>
                  <a:srgbClr val="FF0000"/>
                </a:solidFill>
                <a:ea typeface="黑体" pitchFamily="49" charset="-122"/>
              </a:rPr>
              <a:t>机器数</a:t>
            </a:r>
            <a:r>
              <a:rPr lang="zh-CN" altLang="en-US" sz="2400" b="1" dirty="0">
                <a:solidFill>
                  <a:srgbClr val="3333FF"/>
                </a:solidFill>
                <a:ea typeface="黑体" pitchFamily="49" charset="-122"/>
              </a:rPr>
              <a:t>：</a:t>
            </a:r>
            <a:r>
              <a:rPr lang="en-US" altLang="zh-CN" sz="2400" b="1" dirty="0">
                <a:solidFill>
                  <a:srgbClr val="3333FF"/>
                </a:solidFill>
                <a:ea typeface="黑体" pitchFamily="49" charset="-122"/>
              </a:rPr>
              <a:t>0000 </a:t>
            </a:r>
            <a:r>
              <a:rPr lang="en-US" altLang="zh-CN" sz="2400" b="1" dirty="0">
                <a:solidFill>
                  <a:srgbClr val="3333FF"/>
                </a:solidFill>
                <a:ea typeface="黑体" pitchFamily="49" charset="-122"/>
                <a:cs typeface="Times New Roman" pitchFamily="18" charset="0"/>
              </a:rPr>
              <a:t>~ 1111</a:t>
            </a:r>
            <a:r>
              <a:rPr lang="zh-CN" altLang="en-US" sz="2400" b="1" dirty="0">
                <a:solidFill>
                  <a:srgbClr val="3333FF"/>
                </a:solidFill>
                <a:ea typeface="黑体" pitchFamily="49" charset="-122"/>
              </a:rPr>
              <a:t>，可看成是模为</a:t>
            </a:r>
            <a:r>
              <a:rPr lang="en-US" altLang="zh-CN" sz="2400" b="1" dirty="0">
                <a:solidFill>
                  <a:srgbClr val="3333FF"/>
                </a:solidFill>
                <a:ea typeface="黑体" pitchFamily="49" charset="-122"/>
              </a:rPr>
              <a:t>2</a:t>
            </a:r>
            <a:r>
              <a:rPr lang="en-US" altLang="zh-CN" sz="2400" b="1" baseline="30000" dirty="0">
                <a:solidFill>
                  <a:srgbClr val="3333FF"/>
                </a:solidFill>
                <a:ea typeface="黑体" pitchFamily="49" charset="-122"/>
              </a:rPr>
              <a:t>4 </a:t>
            </a:r>
            <a:r>
              <a:rPr lang="zh-CN" altLang="en-US" sz="2400" b="1" dirty="0">
                <a:solidFill>
                  <a:srgbClr val="3333FF"/>
                </a:solidFill>
                <a:ea typeface="黑体" pitchFamily="49" charset="-122"/>
              </a:rPr>
              <a:t>的钟表系统。</a:t>
            </a:r>
            <a:r>
              <a:rPr lang="zh-CN" altLang="en-US" sz="2400" b="1" dirty="0">
                <a:solidFill>
                  <a:srgbClr val="FF0000"/>
                </a:solidFill>
                <a:ea typeface="黑体" pitchFamily="49" charset="-122"/>
              </a:rPr>
              <a:t>真值</a:t>
            </a:r>
            <a:r>
              <a:rPr lang="zh-CN" altLang="en-US" sz="2400" b="1" dirty="0">
                <a:solidFill>
                  <a:srgbClr val="3333FF"/>
                </a:solidFill>
                <a:ea typeface="黑体" pitchFamily="49" charset="-122"/>
              </a:rPr>
              <a:t>的范围为 </a:t>
            </a:r>
            <a:r>
              <a:rPr lang="en-US" altLang="zh-CN" sz="2400" b="1" dirty="0">
                <a:solidFill>
                  <a:srgbClr val="3333FF"/>
                </a:solidFill>
                <a:latin typeface="微软雅黑" pitchFamily="34" charset="-122"/>
                <a:ea typeface="微软雅黑" pitchFamily="34" charset="-122"/>
              </a:rPr>
              <a:t>-</a:t>
            </a:r>
            <a:r>
              <a:rPr lang="en-US" altLang="zh-CN" sz="2400" b="1" dirty="0">
                <a:solidFill>
                  <a:srgbClr val="3333FF"/>
                </a:solidFill>
                <a:ea typeface="黑体" pitchFamily="49" charset="-122"/>
              </a:rPr>
              <a:t>8 ~ +7</a:t>
            </a:r>
          </a:p>
        </p:txBody>
      </p:sp>
      <p:sp>
        <p:nvSpPr>
          <p:cNvPr id="53" name="Line 96"/>
          <p:cNvSpPr>
            <a:spLocks noChangeShapeType="1"/>
          </p:cNvSpPr>
          <p:nvPr/>
        </p:nvSpPr>
        <p:spPr bwMode="auto">
          <a:xfrm>
            <a:off x="5534513" y="3250863"/>
            <a:ext cx="501162" cy="33675"/>
          </a:xfrm>
          <a:prstGeom prst="line">
            <a:avLst/>
          </a:prstGeom>
          <a:noFill/>
          <a:ln w="38100">
            <a:solidFill>
              <a:srgbClr val="000000"/>
            </a:solidFill>
            <a:round/>
            <a:headEnd/>
            <a:tailEnd type="triangle" w="med" len="med"/>
          </a:ln>
        </p:spPr>
        <p:txBody>
          <a:bodyPr/>
          <a:lstStyle/>
          <a:p>
            <a:endParaRPr lang="zh-CN" altLang="en-US"/>
          </a:p>
        </p:txBody>
      </p:sp>
    </p:spTree>
    <p:extLst>
      <p:ext uri="{BB962C8B-B14F-4D97-AF65-F5344CB8AC3E}">
        <p14:creationId xmlns:p14="http://schemas.microsoft.com/office/powerpoint/2010/main" val="3139544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35</a:t>
            </a:fld>
            <a:endParaRPr lang="zh-CN" altLang="en-US"/>
          </a:p>
        </p:txBody>
      </p:sp>
      <p:pic>
        <p:nvPicPr>
          <p:cNvPr id="3" name="图片 2"/>
          <p:cNvPicPr>
            <a:picLocks noChangeAspect="1"/>
          </p:cNvPicPr>
          <p:nvPr/>
        </p:nvPicPr>
        <p:blipFill>
          <a:blip r:embed="rId3"/>
          <a:stretch>
            <a:fillRect/>
          </a:stretch>
        </p:blipFill>
        <p:spPr>
          <a:xfrm>
            <a:off x="2773239" y="1117564"/>
            <a:ext cx="7942691" cy="3416618"/>
          </a:xfrm>
          <a:prstGeom prst="rect">
            <a:avLst/>
          </a:prstGeom>
        </p:spPr>
      </p:pic>
      <p:sp>
        <p:nvSpPr>
          <p:cNvPr id="4" name="文本框 3"/>
          <p:cNvSpPr txBox="1"/>
          <p:nvPr/>
        </p:nvSpPr>
        <p:spPr>
          <a:xfrm>
            <a:off x="1383909" y="521037"/>
            <a:ext cx="3097530" cy="461665"/>
          </a:xfrm>
          <a:prstGeom prst="rect">
            <a:avLst/>
          </a:prstGeom>
          <a:noFill/>
        </p:spPr>
        <p:txBody>
          <a:bodyPr wrap="square" rtlCol="0">
            <a:spAutoFit/>
          </a:bodyPr>
          <a:lstStyle/>
          <a:p>
            <a:r>
              <a:rPr lang="en-US" altLang="zh-CN" sz="2400" b="1" dirty="0" err="1" smtClean="0"/>
              <a:t>UMax</a:t>
            </a:r>
            <a:r>
              <a:rPr lang="zh-CN" altLang="en-US" sz="2400" b="1" dirty="0" smtClean="0"/>
              <a:t>、</a:t>
            </a:r>
            <a:r>
              <a:rPr lang="en-US" altLang="zh-CN" sz="2400" b="1" dirty="0" err="1" smtClean="0"/>
              <a:t>TMin</a:t>
            </a:r>
            <a:r>
              <a:rPr lang="zh-CN" altLang="en-US" sz="2400" b="1" dirty="0" smtClean="0"/>
              <a:t>和</a:t>
            </a:r>
            <a:r>
              <a:rPr lang="en-US" altLang="zh-CN" sz="2400" b="1" dirty="0" err="1" smtClean="0"/>
              <a:t>TMax</a:t>
            </a:r>
            <a:endParaRPr lang="zh-CN" altLang="en-US" sz="2400" b="1" dirty="0"/>
          </a:p>
        </p:txBody>
      </p:sp>
      <p:sp>
        <p:nvSpPr>
          <p:cNvPr id="5" name="矩形 4"/>
          <p:cNvSpPr/>
          <p:nvPr/>
        </p:nvSpPr>
        <p:spPr>
          <a:xfrm>
            <a:off x="2420229" y="5011944"/>
            <a:ext cx="7574280" cy="646331"/>
          </a:xfrm>
          <a:prstGeom prst="rect">
            <a:avLst/>
          </a:prstGeom>
        </p:spPr>
        <p:txBody>
          <a:bodyPr wrap="square">
            <a:spAutoFit/>
          </a:bodyPr>
          <a:lstStyle/>
          <a:p>
            <a:r>
              <a:rPr lang="zh-CN" altLang="en-US" dirty="0"/>
              <a:t>正负数不对称</a:t>
            </a:r>
            <a:r>
              <a:rPr lang="en-US" altLang="zh-CN" dirty="0"/>
              <a:t>——</a:t>
            </a:r>
            <a:r>
              <a:rPr lang="zh-CN" altLang="en-US" dirty="0"/>
              <a:t>一般用于表示负数，另有窘于表示</a:t>
            </a:r>
            <a:r>
              <a:rPr lang="en-US" altLang="zh-CN" dirty="0"/>
              <a:t>0</a:t>
            </a:r>
            <a:r>
              <a:rPr lang="zh-CN" altLang="en-US" dirty="0"/>
              <a:t>和正数</a:t>
            </a:r>
            <a:endParaRPr lang="en-US" altLang="zh-CN" dirty="0"/>
          </a:p>
          <a:p>
            <a:r>
              <a:rPr lang="zh-CN" altLang="en-US" dirty="0"/>
              <a:t>无符号数最大正数是有符号数最大正数的“两倍</a:t>
            </a:r>
            <a:r>
              <a:rPr lang="en-US" altLang="zh-CN" dirty="0"/>
              <a:t>+</a:t>
            </a:r>
            <a:r>
              <a:rPr lang="en-US" altLang="zh-CN" dirty="0" smtClean="0"/>
              <a:t>1</a:t>
            </a:r>
            <a:r>
              <a:rPr lang="zh-CN" altLang="en-US" dirty="0" smtClean="0"/>
              <a:t>”</a:t>
            </a:r>
            <a:endParaRPr lang="zh-CN" altLang="en-US" dirty="0"/>
          </a:p>
        </p:txBody>
      </p:sp>
      <p:sp>
        <p:nvSpPr>
          <p:cNvPr id="6" name="任意多边形 5"/>
          <p:cNvSpPr/>
          <p:nvPr/>
        </p:nvSpPr>
        <p:spPr>
          <a:xfrm>
            <a:off x="1862110" y="2153529"/>
            <a:ext cx="884021" cy="1859280"/>
          </a:xfrm>
          <a:custGeom>
            <a:avLst/>
            <a:gdLst>
              <a:gd name="connsiteX0" fmla="*/ 884021 w 884021"/>
              <a:gd name="connsiteY0" fmla="*/ 0 h 1859280"/>
              <a:gd name="connsiteX1" fmla="*/ 101 w 884021"/>
              <a:gd name="connsiteY1" fmla="*/ 868680 h 1859280"/>
              <a:gd name="connsiteX2" fmla="*/ 838301 w 884021"/>
              <a:gd name="connsiteY2" fmla="*/ 1859280 h 1859280"/>
            </a:gdLst>
            <a:ahLst/>
            <a:cxnLst>
              <a:cxn ang="0">
                <a:pos x="connsiteX0" y="connsiteY0"/>
              </a:cxn>
              <a:cxn ang="0">
                <a:pos x="connsiteX1" y="connsiteY1"/>
              </a:cxn>
              <a:cxn ang="0">
                <a:pos x="connsiteX2" y="connsiteY2"/>
              </a:cxn>
            </a:cxnLst>
            <a:rect l="l" t="t" r="r" b="b"/>
            <a:pathLst>
              <a:path w="884021" h="1859280">
                <a:moveTo>
                  <a:pt x="884021" y="0"/>
                </a:moveTo>
                <a:cubicBezTo>
                  <a:pt x="445871" y="279400"/>
                  <a:pt x="7721" y="558800"/>
                  <a:pt x="101" y="868680"/>
                </a:cubicBezTo>
                <a:cubicBezTo>
                  <a:pt x="-7519" y="1178560"/>
                  <a:pt x="415391" y="1518920"/>
                  <a:pt x="838301" y="1859280"/>
                </a:cubicBezTo>
              </a:path>
            </a:pathLst>
          </a:custGeom>
          <a:noFill/>
          <a:ln>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64170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83322" y="756866"/>
            <a:ext cx="4454770" cy="4401205"/>
          </a:xfrm>
          <a:prstGeom prst="rect">
            <a:avLst/>
          </a:prstGeom>
        </p:spPr>
        <p:txBody>
          <a:bodyPr wrap="square">
            <a:spAutoFit/>
          </a:bodyPr>
          <a:lstStyle/>
          <a:p>
            <a:r>
              <a:rPr lang="en-US" altLang="zh-CN" sz="2800" b="1" dirty="0" smtClean="0">
                <a:solidFill>
                  <a:schemeClr val="accent6"/>
                </a:solidFill>
              </a:rPr>
              <a:t>Make your hands dirty</a:t>
            </a:r>
          </a:p>
          <a:p>
            <a:endParaRPr lang="en-US" altLang="zh-CN" dirty="0">
              <a:solidFill>
                <a:schemeClr val="accent6"/>
              </a:solidFill>
            </a:endParaRPr>
          </a:p>
          <a:p>
            <a:r>
              <a:rPr lang="zh-CN" altLang="en-US" dirty="0" smtClean="0">
                <a:solidFill>
                  <a:schemeClr val="accent6"/>
                </a:solidFill>
              </a:rPr>
              <a:t>如何知道你的机器中，</a:t>
            </a:r>
            <a:r>
              <a:rPr lang="en-US" altLang="zh-CN" dirty="0" err="1" smtClean="0">
                <a:solidFill>
                  <a:schemeClr val="accent6"/>
                </a:solidFill>
              </a:rPr>
              <a:t>int</a:t>
            </a:r>
            <a:r>
              <a:rPr lang="en-US" altLang="zh-CN" dirty="0" smtClean="0">
                <a:solidFill>
                  <a:schemeClr val="accent6"/>
                </a:solidFill>
              </a:rPr>
              <a:t> , short , char</a:t>
            </a:r>
            <a:r>
              <a:rPr lang="zh-CN" altLang="en-US" dirty="0" smtClean="0">
                <a:solidFill>
                  <a:schemeClr val="accent6"/>
                </a:solidFill>
              </a:rPr>
              <a:t>型数据的机器数各占几位？</a:t>
            </a:r>
            <a:endParaRPr lang="en-US" altLang="zh-CN" dirty="0" smtClean="0">
              <a:solidFill>
                <a:schemeClr val="accent6"/>
              </a:solidFill>
            </a:endParaRPr>
          </a:p>
          <a:p>
            <a:endParaRPr lang="en-US" altLang="zh-CN" dirty="0">
              <a:solidFill>
                <a:schemeClr val="accent6"/>
              </a:solidFill>
            </a:endParaRPr>
          </a:p>
          <a:p>
            <a:pPr marL="342900" indent="-342900">
              <a:buAutoNum type="arabicPeriod"/>
            </a:pPr>
            <a:r>
              <a:rPr lang="en-US" altLang="zh-CN" dirty="0" smtClean="0">
                <a:solidFill>
                  <a:schemeClr val="accent6"/>
                </a:solidFill>
              </a:rPr>
              <a:t>C</a:t>
            </a:r>
            <a:r>
              <a:rPr lang="zh-CN" altLang="en-US" dirty="0">
                <a:solidFill>
                  <a:schemeClr val="accent6"/>
                </a:solidFill>
              </a:rPr>
              <a:t>语言库</a:t>
            </a:r>
            <a:r>
              <a:rPr lang="en-US" altLang="zh-CN" dirty="0">
                <a:solidFill>
                  <a:schemeClr val="accent6"/>
                </a:solidFill>
              </a:rPr>
              <a:t>&lt;</a:t>
            </a:r>
            <a:r>
              <a:rPr lang="en-US" altLang="zh-CN" dirty="0" err="1">
                <a:solidFill>
                  <a:schemeClr val="accent6"/>
                </a:solidFill>
              </a:rPr>
              <a:t>limits.h</a:t>
            </a:r>
            <a:r>
              <a:rPr lang="en-US" altLang="zh-CN" dirty="0">
                <a:solidFill>
                  <a:schemeClr val="accent6"/>
                </a:solidFill>
              </a:rPr>
              <a:t>&gt;</a:t>
            </a:r>
            <a:r>
              <a:rPr lang="zh-CN" altLang="en-US" dirty="0" smtClean="0">
                <a:solidFill>
                  <a:schemeClr val="accent6"/>
                </a:solidFill>
              </a:rPr>
              <a:t>中定义</a:t>
            </a:r>
            <a:r>
              <a:rPr lang="en-US" altLang="zh-CN" dirty="0" smtClean="0">
                <a:solidFill>
                  <a:schemeClr val="accent6"/>
                </a:solidFill>
              </a:rPr>
              <a:t>INT_MAX/ INT_MIN/ UINT_MAX</a:t>
            </a:r>
          </a:p>
          <a:p>
            <a:endParaRPr lang="en-US" altLang="zh-CN" dirty="0">
              <a:solidFill>
                <a:schemeClr val="accent6"/>
              </a:solidFill>
            </a:endParaRPr>
          </a:p>
          <a:p>
            <a:r>
              <a:rPr lang="en-US" altLang="zh-CN" dirty="0" smtClean="0">
                <a:solidFill>
                  <a:schemeClr val="accent6"/>
                </a:solidFill>
              </a:rPr>
              <a:t>2. </a:t>
            </a:r>
            <a:r>
              <a:rPr lang="en-US" altLang="zh-CN" dirty="0" err="1" smtClean="0">
                <a:solidFill>
                  <a:schemeClr val="accent6"/>
                </a:solidFill>
              </a:rPr>
              <a:t>sizeof</a:t>
            </a:r>
            <a:r>
              <a:rPr lang="en-US" altLang="zh-CN" dirty="0" smtClean="0">
                <a:solidFill>
                  <a:schemeClr val="accent6"/>
                </a:solidFill>
              </a:rPr>
              <a:t>()</a:t>
            </a:r>
          </a:p>
          <a:p>
            <a:endParaRPr lang="en-US" altLang="zh-CN" dirty="0">
              <a:solidFill>
                <a:schemeClr val="accent6"/>
              </a:solidFill>
            </a:endParaRPr>
          </a:p>
          <a:p>
            <a:r>
              <a:rPr lang="en-US" altLang="zh-CN" dirty="0">
                <a:solidFill>
                  <a:schemeClr val="accent6"/>
                </a:solidFill>
              </a:rPr>
              <a:t>P47</a:t>
            </a:r>
            <a:r>
              <a:rPr lang="zh-CN" altLang="en-US" dirty="0">
                <a:solidFill>
                  <a:schemeClr val="accent6"/>
                </a:solidFill>
              </a:rPr>
              <a:t>页课本有</a:t>
            </a:r>
            <a:r>
              <a:rPr lang="en-US" altLang="zh-CN" dirty="0">
                <a:solidFill>
                  <a:schemeClr val="accent6"/>
                </a:solidFill>
              </a:rPr>
              <a:t>int32_t/uint64_t</a:t>
            </a:r>
            <a:r>
              <a:rPr lang="zh-CN" altLang="en-US" dirty="0">
                <a:solidFill>
                  <a:schemeClr val="accent6"/>
                </a:solidFill>
              </a:rPr>
              <a:t>的</a:t>
            </a:r>
            <a:r>
              <a:rPr lang="en-US" altLang="zh-CN" dirty="0" err="1">
                <a:solidFill>
                  <a:schemeClr val="accent6"/>
                </a:solidFill>
              </a:rPr>
              <a:t>printf</a:t>
            </a:r>
            <a:r>
              <a:rPr lang="en-US" altLang="zh-CN" dirty="0">
                <a:solidFill>
                  <a:schemeClr val="accent6"/>
                </a:solidFill>
              </a:rPr>
              <a:t>()</a:t>
            </a:r>
            <a:r>
              <a:rPr lang="zh-CN" altLang="en-US" dirty="0">
                <a:solidFill>
                  <a:schemeClr val="accent6"/>
                </a:solidFill>
              </a:rPr>
              <a:t>的格式化输出</a:t>
            </a:r>
            <a:endParaRPr lang="en-US" altLang="zh-CN" dirty="0">
              <a:solidFill>
                <a:schemeClr val="accent6"/>
              </a:solidFill>
            </a:endParaRPr>
          </a:p>
          <a:p>
            <a:endParaRPr lang="en-US" altLang="zh-CN" dirty="0" smtClean="0">
              <a:solidFill>
                <a:schemeClr val="accent6"/>
              </a:solidFill>
            </a:endParaRPr>
          </a:p>
          <a:p>
            <a:endParaRPr lang="en-US" altLang="zh-CN" dirty="0" smtClean="0">
              <a:solidFill>
                <a:schemeClr val="accent6"/>
              </a:solidFill>
            </a:endParaRPr>
          </a:p>
          <a:p>
            <a:r>
              <a:rPr lang="en-US" altLang="zh-CN" dirty="0" smtClean="0">
                <a:solidFill>
                  <a:schemeClr val="accent6"/>
                </a:solidFill>
              </a:rPr>
              <a:t>3.SHELL</a:t>
            </a:r>
            <a:r>
              <a:rPr lang="zh-CN" altLang="en-US" dirty="0" smtClean="0">
                <a:solidFill>
                  <a:schemeClr val="accent6"/>
                </a:solidFill>
              </a:rPr>
              <a:t>命令</a:t>
            </a:r>
            <a:endParaRPr lang="en-US" altLang="zh-CN" dirty="0">
              <a:solidFill>
                <a:schemeClr val="accent6"/>
              </a:solidFill>
            </a:endParaRPr>
          </a:p>
        </p:txBody>
      </p:sp>
      <p:pic>
        <p:nvPicPr>
          <p:cNvPr id="5" name="Picture 2"/>
          <p:cNvPicPr>
            <a:picLocks noChangeAspect="1" noChangeArrowheads="1"/>
          </p:cNvPicPr>
          <p:nvPr/>
        </p:nvPicPr>
        <p:blipFill>
          <a:blip r:embed="rId2"/>
          <a:srcRect/>
          <a:stretch>
            <a:fillRect/>
          </a:stretch>
        </p:blipFill>
        <p:spPr bwMode="auto">
          <a:xfrm>
            <a:off x="6230230" y="458015"/>
            <a:ext cx="5610797" cy="2074169"/>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6163409" y="2929770"/>
            <a:ext cx="5550610" cy="1075296"/>
          </a:xfrm>
          <a:prstGeom prst="rect">
            <a:avLst/>
          </a:prstGeom>
          <a:noFill/>
          <a:ln w="9525">
            <a:noFill/>
            <a:miter lim="800000"/>
            <a:headEnd/>
            <a:tailEnd/>
          </a:ln>
          <a:effectLst/>
        </p:spPr>
      </p:pic>
      <p:sp>
        <p:nvSpPr>
          <p:cNvPr id="7" name="Text Box 8"/>
          <p:cNvSpPr txBox="1">
            <a:spLocks noChangeArrowheads="1"/>
          </p:cNvSpPr>
          <p:nvPr/>
        </p:nvSpPr>
        <p:spPr bwMode="auto">
          <a:xfrm>
            <a:off x="6246055" y="4250202"/>
            <a:ext cx="5697415" cy="1938992"/>
          </a:xfrm>
          <a:prstGeom prst="rect">
            <a:avLst/>
          </a:prstGeom>
        </p:spPr>
        <p:txBody>
          <a:bodyPr wrap="square">
            <a:spAutoFit/>
          </a:bodyPr>
          <a:lstStyle>
            <a:defPPr>
              <a:defRPr lang="en-US"/>
            </a:defPPr>
            <a:lvl1pPr>
              <a:defRPr sz="2800" b="1">
                <a:solidFill>
                  <a:schemeClr val="accent6"/>
                </a:solidFill>
              </a:defRPr>
            </a:lvl1pPr>
          </a:lstStyle>
          <a:p>
            <a:r>
              <a:rPr lang="en-US" altLang="zh-CN" sz="2000" b="0" dirty="0" err="1"/>
              <a:t>getconf</a:t>
            </a:r>
            <a:r>
              <a:rPr lang="en-US" altLang="zh-CN" sz="2000" b="0" dirty="0"/>
              <a:t> – </a:t>
            </a:r>
            <a:r>
              <a:rPr lang="zh-CN" altLang="en-US" sz="2000" b="0" dirty="0"/>
              <a:t>查询系统相关的信息，如页面大小、整数大小等</a:t>
            </a:r>
            <a:endParaRPr lang="en-US" altLang="zh-CN" sz="2000" b="0" dirty="0"/>
          </a:p>
          <a:p>
            <a:r>
              <a:rPr lang="en-US" altLang="zh-CN" sz="2000" b="0" dirty="0" smtClean="0"/>
              <a:t>      </a:t>
            </a:r>
            <a:r>
              <a:rPr lang="en-US" altLang="zh-CN" sz="2000" b="0" dirty="0"/>
              <a:t>$</a:t>
            </a:r>
            <a:r>
              <a:rPr lang="en-US" altLang="zh-CN" sz="2000" b="0" dirty="0" err="1"/>
              <a:t>getconf</a:t>
            </a:r>
            <a:r>
              <a:rPr lang="en-US" altLang="zh-CN" sz="2000" b="0" dirty="0"/>
              <a:t> LONG_BIT</a:t>
            </a:r>
          </a:p>
          <a:p>
            <a:r>
              <a:rPr lang="en-US" altLang="zh-CN" sz="2000" b="0" dirty="0" smtClean="0"/>
              <a:t>      $</a:t>
            </a:r>
            <a:r>
              <a:rPr lang="en-US" altLang="zh-CN" sz="2000" b="0" dirty="0" err="1"/>
              <a:t>getconf</a:t>
            </a:r>
            <a:r>
              <a:rPr lang="en-US" altLang="zh-CN" sz="2000" b="0" dirty="0"/>
              <a:t> INT_MAX</a:t>
            </a:r>
          </a:p>
          <a:p>
            <a:r>
              <a:rPr lang="en-US" altLang="zh-CN" sz="2000" b="0" dirty="0" smtClean="0"/>
              <a:t>      $</a:t>
            </a:r>
            <a:r>
              <a:rPr lang="en-US" altLang="zh-CN" sz="2000" b="0" dirty="0" err="1"/>
              <a:t>getconf</a:t>
            </a:r>
            <a:r>
              <a:rPr lang="en-US" altLang="zh-CN" sz="2000" b="0" dirty="0"/>
              <a:t> SHRT_MAX</a:t>
            </a:r>
          </a:p>
          <a:p>
            <a:r>
              <a:rPr lang="en-US" altLang="zh-CN" sz="2000" b="0" dirty="0"/>
              <a:t>      $</a:t>
            </a:r>
            <a:r>
              <a:rPr lang="en-US" altLang="zh-CN" sz="2000" b="0" dirty="0" err="1"/>
              <a:t>getconf</a:t>
            </a:r>
            <a:r>
              <a:rPr lang="en-US" altLang="zh-CN" sz="2000" b="0" dirty="0"/>
              <a:t> CHAR_MAX</a:t>
            </a:r>
          </a:p>
        </p:txBody>
      </p:sp>
    </p:spTree>
    <p:extLst>
      <p:ext uri="{BB962C8B-B14F-4D97-AF65-F5344CB8AC3E}">
        <p14:creationId xmlns:p14="http://schemas.microsoft.com/office/powerpoint/2010/main" val="1920305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09699" y="5956637"/>
            <a:ext cx="7716716" cy="461665"/>
          </a:xfrm>
          <a:prstGeom prst="rect">
            <a:avLst/>
          </a:prstGeom>
        </p:spPr>
        <p:txBody>
          <a:bodyPr wrap="square">
            <a:spAutoFit/>
          </a:bodyPr>
          <a:lstStyle/>
          <a:p>
            <a:r>
              <a:rPr lang="zh-CN" altLang="en-US" sz="2400" b="1" dirty="0" smtClean="0">
                <a:solidFill>
                  <a:srgbClr val="FF0000"/>
                </a:solidFill>
                <a:ea typeface="宋体" panose="02010600030101010101" pitchFamily="2" charset="-122"/>
              </a:rPr>
              <a:t>课后练习：</a:t>
            </a:r>
            <a:r>
              <a:rPr lang="en-US" altLang="zh-CN" sz="2400" b="1" dirty="0" smtClean="0">
                <a:solidFill>
                  <a:srgbClr val="FF0000"/>
                </a:solidFill>
                <a:ea typeface="宋体" panose="02010600030101010101" pitchFamily="2" charset="-122"/>
              </a:rPr>
              <a:t>2.18 </a:t>
            </a:r>
            <a:r>
              <a:rPr lang="zh-CN" altLang="en-US" sz="2400" b="1" dirty="0">
                <a:solidFill>
                  <a:srgbClr val="FF0000"/>
                </a:solidFill>
                <a:ea typeface="宋体" panose="02010600030101010101" pitchFamily="2" charset="-122"/>
              </a:rPr>
              <a:t>代码中的数值，注意字节顺序</a:t>
            </a:r>
          </a:p>
        </p:txBody>
      </p:sp>
      <p:sp>
        <p:nvSpPr>
          <p:cNvPr id="5" name="Rectangle 3"/>
          <p:cNvSpPr txBox="1">
            <a:spLocks noChangeArrowheads="1"/>
          </p:cNvSpPr>
          <p:nvPr/>
        </p:nvSpPr>
        <p:spPr bwMode="auto">
          <a:xfrm>
            <a:off x="1321167" y="1944442"/>
            <a:ext cx="8229600"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500" tIns="25400" rIns="63500" bIns="25400" numCol="1" anchor="t" anchorCtr="0" compatLnSpc="1">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a:lstStyle>
          <a:p>
            <a:pPr marL="203200" indent="-203200">
              <a:buFontTx/>
              <a:buNone/>
            </a:pPr>
            <a:r>
              <a:rPr lang="zh-CN" altLang="en-US" sz="2000" kern="0" dirty="0" smtClean="0">
                <a:ea typeface="黑体" pitchFamily="49" charset="-122"/>
              </a:rPr>
              <a:t>例</a:t>
            </a:r>
            <a:r>
              <a:rPr lang="en-US" altLang="zh-CN" sz="2000" kern="0" dirty="0" smtClean="0">
                <a:ea typeface="黑体" pitchFamily="49" charset="-122"/>
              </a:rPr>
              <a:t>2: </a:t>
            </a:r>
            <a:r>
              <a:rPr lang="zh-CN" altLang="en-US" sz="2000" kern="0" dirty="0" smtClean="0">
                <a:ea typeface="黑体" pitchFamily="49" charset="-122"/>
              </a:rPr>
              <a:t>设机器数有</a:t>
            </a:r>
            <a:r>
              <a:rPr lang="en-US" altLang="zh-CN" sz="2000" kern="0" dirty="0" smtClean="0">
                <a:ea typeface="黑体" pitchFamily="49" charset="-122"/>
              </a:rPr>
              <a:t>8</a:t>
            </a:r>
            <a:r>
              <a:rPr lang="zh-CN" altLang="en-US" sz="2000" kern="0" dirty="0" smtClean="0">
                <a:ea typeface="黑体" pitchFamily="49" charset="-122"/>
              </a:rPr>
              <a:t>位，求</a:t>
            </a:r>
            <a:r>
              <a:rPr lang="en-US" altLang="zh-CN" sz="2000" kern="0" dirty="0" smtClean="0">
                <a:ea typeface="黑体" pitchFamily="49" charset="-122"/>
              </a:rPr>
              <a:t>123</a:t>
            </a:r>
            <a:r>
              <a:rPr lang="zh-CN" altLang="en-US" sz="2000" kern="0" dirty="0" smtClean="0">
                <a:ea typeface="黑体" pitchFamily="49" charset="-122"/>
              </a:rPr>
              <a:t>和</a:t>
            </a:r>
            <a:r>
              <a:rPr lang="en-US" altLang="zh-CN" sz="2000" kern="0" dirty="0" smtClean="0">
                <a:latin typeface="微软雅黑" pitchFamily="34" charset="-122"/>
                <a:ea typeface="微软雅黑" pitchFamily="34" charset="-122"/>
              </a:rPr>
              <a:t>-</a:t>
            </a:r>
            <a:r>
              <a:rPr lang="en-US" altLang="zh-CN" sz="2000" kern="0" dirty="0" smtClean="0">
                <a:ea typeface="黑体" pitchFamily="49" charset="-122"/>
              </a:rPr>
              <a:t>123</a:t>
            </a:r>
            <a:r>
              <a:rPr lang="zh-CN" altLang="en-US" sz="2000" kern="0" dirty="0" smtClean="0">
                <a:ea typeface="黑体" pitchFamily="49" charset="-122"/>
              </a:rPr>
              <a:t>的补码表示。</a:t>
            </a:r>
          </a:p>
        </p:txBody>
      </p:sp>
      <p:sp>
        <p:nvSpPr>
          <p:cNvPr id="6" name="Rectangle 4"/>
          <p:cNvSpPr>
            <a:spLocks noChangeArrowheads="1"/>
          </p:cNvSpPr>
          <p:nvPr/>
        </p:nvSpPr>
        <p:spPr bwMode="auto">
          <a:xfrm>
            <a:off x="1727077" y="2409215"/>
            <a:ext cx="8435975" cy="3488134"/>
          </a:xfrm>
          <a:prstGeom prst="rect">
            <a:avLst/>
          </a:prstGeom>
          <a:noFill/>
          <a:ln w="12700">
            <a:noFill/>
            <a:miter lim="800000"/>
            <a:headEnd/>
            <a:tailEnd/>
          </a:ln>
        </p:spPr>
        <p:txBody>
          <a:bodyPr lIns="63500" tIns="25400" rIns="63500" bIns="25400">
            <a:spAutoFit/>
          </a:bodyPr>
          <a:lstStyle/>
          <a:p>
            <a:pPr marL="203200" indent="-203200" eaLnBrk="0" hangingPunct="0">
              <a:lnSpc>
                <a:spcPct val="120000"/>
              </a:lnSpc>
              <a:spcBef>
                <a:spcPct val="10000"/>
              </a:spcBef>
              <a:buClr>
                <a:schemeClr val="tx1"/>
              </a:buClr>
              <a:buSzPct val="60000"/>
              <a:buFont typeface="Wingdings" pitchFamily="2" charset="2"/>
              <a:buNone/>
            </a:pPr>
            <a:r>
              <a:rPr lang="zh-CN" altLang="en-US" sz="2000" b="1" dirty="0"/>
              <a:t>解</a:t>
            </a:r>
            <a:r>
              <a:rPr lang="en-US" altLang="zh-CN" sz="2000" b="1" dirty="0"/>
              <a:t>: 123 = 127 – 4 = 01111111B </a:t>
            </a:r>
            <a:r>
              <a:rPr lang="en-US" altLang="zh-CN" sz="2000" dirty="0"/>
              <a:t>–</a:t>
            </a:r>
            <a:r>
              <a:rPr lang="en-US" altLang="zh-CN" sz="2000" b="1" dirty="0"/>
              <a:t> 100B = 01111011B</a:t>
            </a:r>
          </a:p>
          <a:p>
            <a:pPr marL="203200" indent="-203200" eaLnBrk="0" hangingPunct="0">
              <a:lnSpc>
                <a:spcPct val="120000"/>
              </a:lnSpc>
              <a:spcBef>
                <a:spcPct val="10000"/>
              </a:spcBef>
              <a:buClr>
                <a:schemeClr val="tx1"/>
              </a:buClr>
              <a:buSzPct val="60000"/>
              <a:buFont typeface="Wingdings" pitchFamily="2" charset="2"/>
              <a:buNone/>
            </a:pPr>
            <a:r>
              <a:rPr lang="en-US" altLang="zh-CN" sz="2000" b="1" dirty="0"/>
              <a:t>     </a:t>
            </a:r>
            <a:r>
              <a:rPr lang="en-US" altLang="zh-CN" sz="2000" dirty="0"/>
              <a:t> –</a:t>
            </a:r>
            <a:r>
              <a:rPr lang="en-US" altLang="zh-CN" sz="2000" b="1" dirty="0">
                <a:latin typeface="Times New Roman" pitchFamily="18" charset="0"/>
              </a:rPr>
              <a:t> </a:t>
            </a:r>
            <a:r>
              <a:rPr lang="en-US" altLang="zh-CN" sz="2000" b="1" dirty="0"/>
              <a:t>123= – 01111011B</a:t>
            </a:r>
          </a:p>
          <a:p>
            <a:pPr marL="203200" indent="-203200" eaLnBrk="0" hangingPunct="0">
              <a:lnSpc>
                <a:spcPct val="120000"/>
              </a:lnSpc>
              <a:spcBef>
                <a:spcPct val="10000"/>
              </a:spcBef>
              <a:buClr>
                <a:schemeClr val="tx1"/>
              </a:buClr>
              <a:buSzPct val="60000"/>
              <a:buFont typeface="Wingdings" pitchFamily="2" charset="2"/>
              <a:buNone/>
            </a:pPr>
            <a:r>
              <a:rPr lang="en-US" altLang="zh-CN" sz="2000" b="1" dirty="0"/>
              <a:t>    [01111011]</a:t>
            </a:r>
            <a:r>
              <a:rPr lang="zh-CN" altLang="en-US" sz="2000" b="1" baseline="-25000" dirty="0"/>
              <a:t>补</a:t>
            </a:r>
            <a:r>
              <a:rPr lang="en-US" altLang="zh-CN" sz="2000" b="1" dirty="0"/>
              <a:t>= 2</a:t>
            </a:r>
            <a:r>
              <a:rPr lang="en-US" altLang="zh-CN" sz="2000" b="1" baseline="30000" dirty="0"/>
              <a:t>8</a:t>
            </a:r>
            <a:r>
              <a:rPr lang="en-US" altLang="zh-CN" sz="2000" b="1" dirty="0"/>
              <a:t> + 01111011 = 100000000 + 01111011                    </a:t>
            </a:r>
          </a:p>
          <a:p>
            <a:pPr marL="203200" indent="-203200" eaLnBrk="0" hangingPunct="0">
              <a:lnSpc>
                <a:spcPct val="120000"/>
              </a:lnSpc>
              <a:spcBef>
                <a:spcPct val="10000"/>
              </a:spcBef>
              <a:buClr>
                <a:schemeClr val="tx1"/>
              </a:buClr>
              <a:buSzPct val="60000"/>
              <a:buFont typeface="Wingdings" pitchFamily="2" charset="2"/>
              <a:buNone/>
            </a:pPr>
            <a:r>
              <a:rPr lang="zh-CN" altLang="en-US" sz="2000" b="1" dirty="0"/>
              <a:t>                         </a:t>
            </a:r>
            <a:r>
              <a:rPr lang="en-US" altLang="zh-CN" sz="2000" b="1" dirty="0"/>
              <a:t>= 01111011 (mod 2</a:t>
            </a:r>
            <a:r>
              <a:rPr lang="en-US" altLang="zh-CN" sz="2000" b="1" baseline="30000" dirty="0"/>
              <a:t>8</a:t>
            </a:r>
            <a:r>
              <a:rPr lang="en-US" altLang="zh-CN" sz="2000" b="1" dirty="0"/>
              <a:t>)</a:t>
            </a:r>
            <a:r>
              <a:rPr lang="zh-CN" altLang="en-US" sz="2000" b="1" dirty="0"/>
              <a:t>，即 </a:t>
            </a:r>
            <a:r>
              <a:rPr lang="en-US" altLang="zh-CN" sz="2000" b="1" dirty="0"/>
              <a:t>7BH</a:t>
            </a:r>
            <a:r>
              <a:rPr lang="zh-CN" altLang="en-US" sz="2000" b="1" dirty="0"/>
              <a:t>。</a:t>
            </a:r>
          </a:p>
          <a:p>
            <a:pPr marL="203200" indent="-203200" eaLnBrk="0" hangingPunct="0">
              <a:lnSpc>
                <a:spcPct val="120000"/>
              </a:lnSpc>
              <a:spcBef>
                <a:spcPct val="10000"/>
              </a:spcBef>
              <a:buClr>
                <a:schemeClr val="tx1"/>
              </a:buClr>
              <a:buSzPct val="60000"/>
              <a:buFont typeface="Wingdings" pitchFamily="2" charset="2"/>
              <a:buNone/>
            </a:pPr>
            <a:endParaRPr lang="zh-CN" altLang="en-US" sz="2000" b="1" baseline="-25000" dirty="0"/>
          </a:p>
          <a:p>
            <a:pPr marL="203200" indent="-203200" eaLnBrk="0" hangingPunct="0">
              <a:lnSpc>
                <a:spcPct val="120000"/>
              </a:lnSpc>
              <a:spcBef>
                <a:spcPct val="10000"/>
              </a:spcBef>
              <a:buClr>
                <a:schemeClr val="tx1"/>
              </a:buClr>
              <a:buSzPct val="60000"/>
              <a:buFont typeface="Wingdings" pitchFamily="2" charset="2"/>
              <a:buNone/>
            </a:pPr>
            <a:r>
              <a:rPr lang="zh-CN" altLang="en-US" sz="2000" b="1" dirty="0"/>
              <a:t>   </a:t>
            </a:r>
            <a:r>
              <a:rPr lang="en-US" altLang="zh-CN" sz="2000" b="1" dirty="0"/>
              <a:t>  [</a:t>
            </a:r>
            <a:r>
              <a:rPr lang="en-US" altLang="zh-CN" sz="2000" b="1" dirty="0">
                <a:latin typeface="微软雅黑"/>
                <a:ea typeface="微软雅黑" pitchFamily="34" charset="-122"/>
              </a:rPr>
              <a:t>–</a:t>
            </a:r>
            <a:r>
              <a:rPr lang="en-US" altLang="zh-CN" sz="2000" b="1" dirty="0">
                <a:latin typeface="Times New Roman" pitchFamily="18" charset="0"/>
              </a:rPr>
              <a:t> </a:t>
            </a:r>
            <a:r>
              <a:rPr lang="en-US" altLang="zh-CN" sz="2000" b="1" dirty="0"/>
              <a:t>01111011]</a:t>
            </a:r>
            <a:r>
              <a:rPr lang="zh-CN" altLang="en-US" sz="2000" b="1" baseline="-25000" dirty="0"/>
              <a:t>补</a:t>
            </a:r>
            <a:r>
              <a:rPr lang="en-US" altLang="zh-CN" sz="2000" b="1" dirty="0"/>
              <a:t>= 2</a:t>
            </a:r>
            <a:r>
              <a:rPr lang="en-US" altLang="zh-CN" sz="2000" b="1" baseline="30000" dirty="0"/>
              <a:t>8</a:t>
            </a:r>
            <a:r>
              <a:rPr lang="en-US" altLang="zh-CN" sz="2000" b="1" dirty="0"/>
              <a:t> – 01111011 = 10000 0000 – 01111011 </a:t>
            </a:r>
          </a:p>
          <a:p>
            <a:pPr marL="203200" indent="-203200" eaLnBrk="0" hangingPunct="0">
              <a:lnSpc>
                <a:spcPct val="120000"/>
              </a:lnSpc>
              <a:spcBef>
                <a:spcPct val="10000"/>
              </a:spcBef>
              <a:buClr>
                <a:schemeClr val="tx1"/>
              </a:buClr>
              <a:buSzPct val="60000"/>
              <a:buFont typeface="Wingdings" pitchFamily="2" charset="2"/>
              <a:buNone/>
            </a:pPr>
            <a:r>
              <a:rPr lang="en-US" altLang="zh-CN" sz="2000" b="1" dirty="0"/>
              <a:t>                           = 1111 1111 – 0111 1011 +1</a:t>
            </a:r>
          </a:p>
          <a:p>
            <a:pPr marL="203200" indent="-203200" eaLnBrk="0" hangingPunct="0">
              <a:lnSpc>
                <a:spcPct val="120000"/>
              </a:lnSpc>
              <a:spcBef>
                <a:spcPct val="10000"/>
              </a:spcBef>
              <a:buClr>
                <a:schemeClr val="tx1"/>
              </a:buClr>
              <a:buSzPct val="60000"/>
              <a:buFont typeface="Wingdings" pitchFamily="2" charset="2"/>
              <a:buNone/>
            </a:pPr>
            <a:r>
              <a:rPr lang="en-US" altLang="zh-CN" sz="2000" b="1" dirty="0"/>
              <a:t>                           = 1000 0100 +1 </a:t>
            </a:r>
          </a:p>
          <a:p>
            <a:pPr marL="203200" indent="-203200" eaLnBrk="0" hangingPunct="0">
              <a:lnSpc>
                <a:spcPct val="120000"/>
              </a:lnSpc>
              <a:spcBef>
                <a:spcPct val="10000"/>
              </a:spcBef>
              <a:buClr>
                <a:schemeClr val="tx1"/>
              </a:buClr>
              <a:buSzPct val="60000"/>
              <a:buFont typeface="Wingdings" pitchFamily="2" charset="2"/>
              <a:buNone/>
            </a:pPr>
            <a:r>
              <a:rPr lang="zh-CN" altLang="en-US" sz="2000" b="1" dirty="0"/>
              <a:t>			     </a:t>
            </a:r>
            <a:r>
              <a:rPr lang="en-US" altLang="zh-CN" sz="2000" b="1" dirty="0"/>
              <a:t>= 1000 0101</a:t>
            </a:r>
            <a:r>
              <a:rPr lang="zh-CN" altLang="en-US" sz="2000" b="1" dirty="0"/>
              <a:t>，即 </a:t>
            </a:r>
            <a:r>
              <a:rPr lang="en-US" altLang="zh-CN" sz="2000" b="1" dirty="0"/>
              <a:t>85H</a:t>
            </a:r>
            <a:r>
              <a:rPr lang="zh-CN" altLang="en-US" sz="2000" b="1" dirty="0"/>
              <a:t>。</a:t>
            </a:r>
          </a:p>
        </p:txBody>
      </p:sp>
      <p:sp>
        <p:nvSpPr>
          <p:cNvPr id="9" name="Text Box 6"/>
          <p:cNvSpPr txBox="1">
            <a:spLocks noChangeArrowheads="1"/>
          </p:cNvSpPr>
          <p:nvPr/>
        </p:nvSpPr>
        <p:spPr bwMode="auto">
          <a:xfrm>
            <a:off x="6015038" y="5046296"/>
            <a:ext cx="3105150" cy="457200"/>
          </a:xfrm>
          <a:prstGeom prst="rect">
            <a:avLst/>
          </a:prstGeom>
          <a:noFill/>
          <a:ln w="12700">
            <a:noFill/>
            <a:miter lim="800000"/>
            <a:headEnd/>
            <a:tailEnd/>
          </a:ln>
        </p:spPr>
        <p:txBody>
          <a:bodyPr>
            <a:spAutoFit/>
          </a:bodyPr>
          <a:lstStyle/>
          <a:p>
            <a:pPr eaLnBrk="0" hangingPunct="0">
              <a:spcBef>
                <a:spcPct val="50000"/>
              </a:spcBef>
            </a:pPr>
            <a:r>
              <a:rPr lang="zh-CN" altLang="en-US" sz="2400" b="1" dirty="0">
                <a:solidFill>
                  <a:srgbClr val="CC0000"/>
                </a:solidFill>
                <a:latin typeface="Times New Roman" pitchFamily="18" charset="0"/>
              </a:rPr>
              <a:t>各位取反，末位加</a:t>
            </a:r>
            <a:r>
              <a:rPr lang="en-US" altLang="zh-CN" sz="2400" b="1" dirty="0">
                <a:solidFill>
                  <a:srgbClr val="CC0000"/>
                </a:solidFill>
                <a:latin typeface="Times New Roman" pitchFamily="18" charset="0"/>
              </a:rPr>
              <a:t>1</a:t>
            </a:r>
          </a:p>
        </p:txBody>
      </p:sp>
      <p:sp>
        <p:nvSpPr>
          <p:cNvPr id="10" name="Line 7"/>
          <p:cNvSpPr>
            <a:spLocks noChangeShapeType="1"/>
          </p:cNvSpPr>
          <p:nvPr/>
        </p:nvSpPr>
        <p:spPr bwMode="auto">
          <a:xfrm>
            <a:off x="5121275" y="5281246"/>
            <a:ext cx="936625" cy="0"/>
          </a:xfrm>
          <a:prstGeom prst="line">
            <a:avLst/>
          </a:prstGeom>
          <a:noFill/>
          <a:ln w="38100">
            <a:solidFill>
              <a:srgbClr val="CC0000"/>
            </a:solidFill>
            <a:round/>
            <a:headEnd type="triangle" w="med" len="med"/>
            <a:tailEnd/>
          </a:ln>
        </p:spPr>
        <p:txBody>
          <a:bodyPr/>
          <a:lstStyle/>
          <a:p>
            <a:endParaRPr lang="zh-CN" altLang="en-US"/>
          </a:p>
        </p:txBody>
      </p:sp>
      <p:sp>
        <p:nvSpPr>
          <p:cNvPr id="12" name="矩形 11"/>
          <p:cNvSpPr/>
          <p:nvPr/>
        </p:nvSpPr>
        <p:spPr>
          <a:xfrm>
            <a:off x="1755531" y="1448443"/>
            <a:ext cx="6096000" cy="420628"/>
          </a:xfrm>
          <a:prstGeom prst="rect">
            <a:avLst/>
          </a:prstGeom>
          <a:noFill/>
          <a:ln w="12700">
            <a:noFill/>
            <a:miter lim="800000"/>
            <a:headEnd/>
            <a:tailEnd/>
          </a:ln>
        </p:spPr>
        <p:txBody>
          <a:bodyPr lIns="63500" tIns="25400" rIns="63500" bIns="25400">
            <a:spAutoFit/>
          </a:bodyPr>
          <a:lstStyle/>
          <a:p>
            <a:pPr marL="203200" indent="-203200">
              <a:lnSpc>
                <a:spcPct val="120000"/>
              </a:lnSpc>
              <a:spcBef>
                <a:spcPct val="10000"/>
              </a:spcBef>
              <a:buClr>
                <a:schemeClr val="tx1"/>
              </a:buClr>
              <a:buSzPct val="60000"/>
              <a:buFont typeface="Wingdings" pitchFamily="2" charset="2"/>
              <a:buNone/>
            </a:pPr>
            <a:r>
              <a:rPr lang="zh-CN" altLang="en-US" sz="2000" b="1" dirty="0" smtClean="0">
                <a:sym typeface="+mn-ea"/>
              </a:rPr>
              <a:t>解：</a:t>
            </a:r>
            <a:r>
              <a:rPr lang="en-US" altLang="zh-CN" sz="2000" b="1" dirty="0" smtClean="0">
                <a:sym typeface="+mn-ea"/>
              </a:rPr>
              <a:t>2</a:t>
            </a:r>
            <a:r>
              <a:rPr lang="en-US" altLang="zh-CN" sz="2000" b="1" baseline="30000" dirty="0" smtClean="0">
                <a:sym typeface="+mn-ea"/>
              </a:rPr>
              <a:t>4</a:t>
            </a:r>
            <a:r>
              <a:rPr lang="en-US" altLang="zh-CN" sz="2000" b="1" dirty="0">
                <a:sym typeface="+mn-ea"/>
              </a:rPr>
              <a:t>+</a:t>
            </a:r>
            <a:r>
              <a:rPr lang="zh-CN" altLang="en-US" sz="2000" b="1" dirty="0">
                <a:sym typeface="+mn-ea"/>
              </a:rPr>
              <a:t>（</a:t>
            </a:r>
            <a:r>
              <a:rPr lang="en-US" altLang="zh-CN" sz="2000" b="1" dirty="0">
                <a:sym typeface="+mn-ea"/>
              </a:rPr>
              <a:t>-7</a:t>
            </a:r>
            <a:r>
              <a:rPr lang="zh-CN" altLang="en-US" sz="2000" b="1" dirty="0">
                <a:sym typeface="+mn-ea"/>
              </a:rPr>
              <a:t>）</a:t>
            </a:r>
            <a:r>
              <a:rPr lang="en-US" altLang="zh-CN" sz="2000" b="1" dirty="0">
                <a:sym typeface="+mn-ea"/>
              </a:rPr>
              <a:t>=9=8+1=(</a:t>
            </a:r>
            <a:r>
              <a:rPr lang="en-US" altLang="zh-CN" sz="2000" b="1" dirty="0" smtClean="0">
                <a:sym typeface="+mn-ea"/>
              </a:rPr>
              <a:t>1001)2</a:t>
            </a:r>
            <a:endParaRPr lang="en-US" altLang="zh-CN" sz="2000" b="1" dirty="0">
              <a:sym typeface="+mn-ea"/>
            </a:endParaRPr>
          </a:p>
        </p:txBody>
      </p:sp>
      <p:sp>
        <p:nvSpPr>
          <p:cNvPr id="13" name="矩形 12"/>
          <p:cNvSpPr/>
          <p:nvPr/>
        </p:nvSpPr>
        <p:spPr>
          <a:xfrm>
            <a:off x="1331464" y="430796"/>
            <a:ext cx="4254691" cy="461665"/>
          </a:xfrm>
          <a:prstGeom prst="rect">
            <a:avLst/>
          </a:prstGeom>
        </p:spPr>
        <p:txBody>
          <a:bodyPr wrap="none">
            <a:spAutoFit/>
          </a:bodyPr>
          <a:lstStyle/>
          <a:p>
            <a:r>
              <a:rPr lang="zh-CN" altLang="en-US" sz="2400" b="1" dirty="0" smtClean="0">
                <a:solidFill>
                  <a:srgbClr val="0070C0"/>
                </a:solidFill>
                <a:sym typeface="+mn-ea"/>
              </a:rPr>
              <a:t>练习： 求</a:t>
            </a:r>
            <a:r>
              <a:rPr lang="zh-CN" altLang="en-US" sz="2400" b="1" dirty="0">
                <a:solidFill>
                  <a:srgbClr val="0070C0"/>
                </a:solidFill>
                <a:sym typeface="+mn-ea"/>
              </a:rPr>
              <a:t>一</a:t>
            </a:r>
            <a:r>
              <a:rPr lang="zh-CN" altLang="en-US" sz="2400" b="1" dirty="0" smtClean="0">
                <a:solidFill>
                  <a:srgbClr val="0070C0"/>
                </a:solidFill>
                <a:sym typeface="+mn-ea"/>
              </a:rPr>
              <a:t>个数</a:t>
            </a:r>
            <a:r>
              <a:rPr lang="zh-CN" altLang="en-US" sz="2400" b="1" dirty="0">
                <a:solidFill>
                  <a:srgbClr val="0070C0"/>
                </a:solidFill>
                <a:sym typeface="+mn-ea"/>
              </a:rPr>
              <a:t>的补码表示。</a:t>
            </a:r>
          </a:p>
        </p:txBody>
      </p:sp>
      <p:sp>
        <p:nvSpPr>
          <p:cNvPr id="14" name="Rectangle 3"/>
          <p:cNvSpPr txBox="1">
            <a:spLocks noChangeArrowheads="1"/>
          </p:cNvSpPr>
          <p:nvPr/>
        </p:nvSpPr>
        <p:spPr bwMode="auto">
          <a:xfrm>
            <a:off x="1324097" y="980219"/>
            <a:ext cx="5525110"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500" tIns="25400" rIns="63500" bIns="25400" numCol="1" anchor="t" anchorCtr="0" compatLnSpc="1">
            <a:spAutoFit/>
          </a:bodyPr>
          <a:lstStyle>
            <a:defPPr>
              <a:defRPr lang="en-US"/>
            </a:defPPr>
            <a:lvl1pPr marL="203200" indent="-203200">
              <a:lnSpc>
                <a:spcPct val="90000"/>
              </a:lnSpc>
              <a:spcBef>
                <a:spcPts val="1000"/>
              </a:spcBef>
              <a:buFontTx/>
              <a:buNone/>
              <a:defRPr sz="2000" kern="0">
                <a:latin typeface="+mn-lt"/>
                <a:ea typeface="黑体" pitchFamily="49" charset="-122"/>
              </a:defRPr>
            </a:lvl1pPr>
            <a:lvl2pPr marL="685800" indent="-228600">
              <a:lnSpc>
                <a:spcPct val="90000"/>
              </a:lnSpc>
              <a:spcBef>
                <a:spcPts val="500"/>
              </a:spcBef>
              <a:buChar char="•"/>
              <a:defRPr sz="2400">
                <a:latin typeface="+mn-lt"/>
              </a:defRPr>
            </a:lvl2pPr>
            <a:lvl3pPr marL="1143000" indent="-228600">
              <a:lnSpc>
                <a:spcPct val="90000"/>
              </a:lnSpc>
              <a:spcBef>
                <a:spcPts val="500"/>
              </a:spcBef>
              <a:buChar char="•"/>
              <a:defRPr sz="2000">
                <a:latin typeface="+mn-lt"/>
              </a:defRPr>
            </a:lvl3pPr>
            <a:lvl4pPr marL="1600200" indent="-228600">
              <a:lnSpc>
                <a:spcPct val="90000"/>
              </a:lnSpc>
              <a:spcBef>
                <a:spcPts val="500"/>
              </a:spcBef>
              <a:buChar char="•"/>
              <a:defRPr>
                <a:latin typeface="+mn-lt"/>
              </a:defRPr>
            </a:lvl4pPr>
            <a:lvl5pPr marL="2057400" indent="-228600">
              <a:lnSpc>
                <a:spcPct val="90000"/>
              </a:lnSpc>
              <a:spcBef>
                <a:spcPts val="500"/>
              </a:spcBef>
              <a:buChar char="•"/>
              <a:defRPr>
                <a:latin typeface="+mn-lt"/>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mn-lt"/>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mn-lt"/>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mn-lt"/>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mn-lt"/>
              </a:defRPr>
            </a:lvl9pPr>
          </a:lstStyle>
          <a:p>
            <a:r>
              <a:rPr lang="zh-CN" altLang="en-US" dirty="0"/>
              <a:t>例</a:t>
            </a:r>
            <a:r>
              <a:rPr lang="en-US" altLang="zh-CN" dirty="0"/>
              <a:t>1:</a:t>
            </a:r>
            <a:r>
              <a:rPr lang="zh-CN" altLang="en-US" dirty="0">
                <a:sym typeface="+mn-ea"/>
              </a:rPr>
              <a:t>求</a:t>
            </a:r>
            <a:r>
              <a:rPr lang="en-US" altLang="zh-CN" dirty="0">
                <a:sym typeface="+mn-ea"/>
              </a:rPr>
              <a:t>-7</a:t>
            </a:r>
            <a:r>
              <a:rPr lang="zh-CN" altLang="en-US" dirty="0">
                <a:sym typeface="+mn-ea"/>
              </a:rPr>
              <a:t>的补码（</a:t>
            </a:r>
            <a:r>
              <a:rPr lang="en-US" altLang="zh-CN" dirty="0">
                <a:sym typeface="+mn-ea"/>
              </a:rPr>
              <a:t>4</a:t>
            </a:r>
            <a:r>
              <a:rPr lang="zh-CN" altLang="en-US" dirty="0">
                <a:sym typeface="+mn-ea"/>
              </a:rPr>
              <a:t>位机器）</a:t>
            </a:r>
            <a:endParaRPr lang="zh-CN" altLang="en-US" dirty="0"/>
          </a:p>
        </p:txBody>
      </p:sp>
      <p:sp>
        <p:nvSpPr>
          <p:cNvPr id="15" name="Text Box 5"/>
          <p:cNvSpPr txBox="1">
            <a:spLocks noChangeArrowheads="1"/>
          </p:cNvSpPr>
          <p:nvPr/>
        </p:nvSpPr>
        <p:spPr bwMode="auto">
          <a:xfrm>
            <a:off x="8519746" y="2351820"/>
            <a:ext cx="3047878" cy="461665"/>
          </a:xfrm>
          <a:prstGeom prst="rect">
            <a:avLst/>
          </a:prstGeom>
          <a:noFill/>
          <a:ln w="12700">
            <a:noFill/>
            <a:miter lim="800000"/>
            <a:headEnd/>
            <a:tailEnd/>
          </a:ln>
          <a:effectLst/>
        </p:spPr>
        <p:txBody>
          <a:bodyPr wrap="square">
            <a:spAutoFit/>
          </a:bodyPr>
          <a:lstStyle/>
          <a:p>
            <a:pPr eaLnBrk="0" hangingPunct="0">
              <a:spcBef>
                <a:spcPct val="50000"/>
              </a:spcBef>
              <a:defRPr/>
            </a:pPr>
            <a:r>
              <a:rPr lang="zh-CN" altLang="en-US" sz="2400" b="1" dirty="0" smtClean="0">
                <a:solidFill>
                  <a:srgbClr val="CC0000"/>
                </a:solidFill>
                <a:latin typeface="Times New Roman" pitchFamily="18" charset="0"/>
              </a:rPr>
              <a:t>快速得到二进制表示</a:t>
            </a:r>
            <a:endParaRPr lang="zh-CN" altLang="en-US" sz="2400" b="1" dirty="0">
              <a:solidFill>
                <a:srgbClr val="CC0000"/>
              </a:solidFill>
              <a:latin typeface="Times New Roman" pitchFamily="18" charset="0"/>
            </a:endParaRPr>
          </a:p>
        </p:txBody>
      </p:sp>
      <p:sp>
        <p:nvSpPr>
          <p:cNvPr id="16" name="Line 7"/>
          <p:cNvSpPr>
            <a:spLocks noChangeShapeType="1"/>
          </p:cNvSpPr>
          <p:nvPr/>
        </p:nvSpPr>
        <p:spPr bwMode="auto">
          <a:xfrm>
            <a:off x="7410206" y="2584938"/>
            <a:ext cx="936625" cy="0"/>
          </a:xfrm>
          <a:prstGeom prst="line">
            <a:avLst/>
          </a:prstGeom>
          <a:noFill/>
          <a:ln w="38100">
            <a:solidFill>
              <a:srgbClr val="CC0000"/>
            </a:solidFill>
            <a:round/>
            <a:headEnd type="triangle" w="med" len="med"/>
            <a:tailEnd/>
          </a:ln>
        </p:spPr>
        <p:txBody>
          <a:bodyPr/>
          <a:lstStyle/>
          <a:p>
            <a:endParaRPr lang="zh-CN" altLang="en-US"/>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3"/>
          <p:cNvSpPr txBox="1">
            <a:spLocks noChangeArrowheads="1"/>
          </p:cNvSpPr>
          <p:nvPr/>
        </p:nvSpPr>
        <p:spPr bwMode="auto">
          <a:xfrm>
            <a:off x="2528668" y="875741"/>
            <a:ext cx="5410200" cy="646331"/>
          </a:xfrm>
          <a:prstGeom prst="rect">
            <a:avLst/>
          </a:prstGeom>
          <a:solidFill>
            <a:srgbClr val="CDF1C5"/>
          </a:solidFill>
          <a:ln w="12700" cmpd="dbl">
            <a:solidFill>
              <a:schemeClr val="tx1"/>
            </a:solidFill>
            <a:miter lim="800000"/>
            <a:headEnd/>
            <a:tailEnd/>
          </a:ln>
        </p:spPr>
        <p:txBody>
          <a:bodyPr>
            <a:spAutoFit/>
          </a:bodyPr>
          <a:lstStyle/>
          <a:p>
            <a:r>
              <a:rPr lang="en-US" dirty="0">
                <a:latin typeface="Courier New" pitchFamily="49" charset="0"/>
                <a:cs typeface="Courier New" pitchFamily="49" charset="0"/>
              </a:rPr>
              <a:t>  x =      15213: 00111011 01101101</a:t>
            </a:r>
          </a:p>
          <a:p>
            <a:r>
              <a:rPr lang="en-US" dirty="0">
                <a:latin typeface="Courier New" pitchFamily="49" charset="0"/>
                <a:cs typeface="Courier New" pitchFamily="49" charset="0"/>
              </a:rPr>
              <a:t>  y =     -15213: 11000100 10010011</a:t>
            </a:r>
          </a:p>
        </p:txBody>
      </p:sp>
      <p:graphicFrame>
        <p:nvGraphicFramePr>
          <p:cNvPr id="2050" name="Object 4"/>
          <p:cNvGraphicFramePr>
            <a:graphicFrameLocks noChangeAspect="1"/>
          </p:cNvGraphicFramePr>
          <p:nvPr>
            <p:extLst/>
          </p:nvPr>
        </p:nvGraphicFramePr>
        <p:xfrm>
          <a:off x="2583498" y="1654175"/>
          <a:ext cx="6377622" cy="5203825"/>
        </p:xfrm>
        <a:graphic>
          <a:graphicData uri="http://schemas.openxmlformats.org/presentationml/2006/ole">
            <mc:AlternateContent xmlns:mc="http://schemas.openxmlformats.org/markup-compatibility/2006">
              <mc:Choice xmlns:v="urn:schemas-microsoft-com:vml" Requires="v">
                <p:oleObj spid="_x0000_s72759" name="Document" r:id="rId5" imgW="5600700" imgH="5219700" progId="Word.Document.8">
                  <p:embed/>
                </p:oleObj>
              </mc:Choice>
              <mc:Fallback>
                <p:oleObj name="Document" r:id="rId5" imgW="5600700" imgH="52197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3498" y="1654175"/>
                        <a:ext cx="6377622" cy="52038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文本框 1"/>
          <p:cNvSpPr txBox="1"/>
          <p:nvPr/>
        </p:nvSpPr>
        <p:spPr>
          <a:xfrm>
            <a:off x="1545688" y="906780"/>
            <a:ext cx="1188720" cy="369332"/>
          </a:xfrm>
          <a:prstGeom prst="rect">
            <a:avLst/>
          </a:prstGeom>
          <a:noFill/>
        </p:spPr>
        <p:txBody>
          <a:bodyPr wrap="square" rtlCol="0">
            <a:spAutoFit/>
          </a:bodyPr>
          <a:lstStyle/>
          <a:p>
            <a:r>
              <a:rPr lang="zh-CN" altLang="en-US" dirty="0" smtClean="0"/>
              <a:t>例</a:t>
            </a:r>
            <a:r>
              <a:rPr lang="zh-CN" altLang="en-US" dirty="0"/>
              <a:t>：</a:t>
            </a:r>
          </a:p>
        </p:txBody>
      </p:sp>
      <p:sp>
        <p:nvSpPr>
          <p:cNvPr id="8" name="矩形 7"/>
          <p:cNvSpPr/>
          <p:nvPr/>
        </p:nvSpPr>
        <p:spPr>
          <a:xfrm>
            <a:off x="1252333" y="395627"/>
            <a:ext cx="4254691" cy="461665"/>
          </a:xfrm>
          <a:prstGeom prst="rect">
            <a:avLst/>
          </a:prstGeom>
        </p:spPr>
        <p:txBody>
          <a:bodyPr wrap="none">
            <a:spAutoFit/>
          </a:bodyPr>
          <a:lstStyle/>
          <a:p>
            <a:r>
              <a:rPr lang="zh-CN" altLang="en-US" sz="2400" b="1" dirty="0" smtClean="0">
                <a:solidFill>
                  <a:srgbClr val="0070C0"/>
                </a:solidFill>
                <a:sym typeface="+mn-ea"/>
              </a:rPr>
              <a:t>练习： 求</a:t>
            </a:r>
            <a:r>
              <a:rPr lang="zh-CN" altLang="en-US" sz="2400" b="1" dirty="0">
                <a:solidFill>
                  <a:srgbClr val="0070C0"/>
                </a:solidFill>
                <a:sym typeface="+mn-ea"/>
              </a:rPr>
              <a:t>一</a:t>
            </a:r>
            <a:r>
              <a:rPr lang="zh-CN" altLang="en-US" sz="2400" b="1" dirty="0" smtClean="0">
                <a:solidFill>
                  <a:srgbClr val="0070C0"/>
                </a:solidFill>
                <a:sym typeface="+mn-ea"/>
              </a:rPr>
              <a:t>个数</a:t>
            </a:r>
            <a:r>
              <a:rPr lang="zh-CN" altLang="en-US" sz="2400" b="1" dirty="0">
                <a:solidFill>
                  <a:srgbClr val="0070C0"/>
                </a:solidFill>
                <a:sym typeface="+mn-ea"/>
              </a:rPr>
              <a:t>的补码表示。</a:t>
            </a:r>
          </a:p>
        </p:txBody>
      </p:sp>
    </p:spTree>
    <p:extLst>
      <p:ext uri="{BB962C8B-B14F-4D97-AF65-F5344CB8AC3E}">
        <p14:creationId xmlns:p14="http://schemas.microsoft.com/office/powerpoint/2010/main" val="57028825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6054090" cy="457200"/>
        </p:xfrm>
        <a:graphic>
          <a:graphicData uri="http://schemas.openxmlformats.org/drawingml/2006/table">
            <a:tbl>
              <a:tblPr firstRow="1" bandRow="1">
                <a:tableStyleId>{5C22544A-7EE6-4342-B048-85BDC9FD1C3A}</a:tableStyleId>
              </a:tblPr>
              <a:tblGrid>
                <a:gridCol w="6054090"/>
              </a:tblGrid>
              <a:tr h="426720">
                <a:tc>
                  <a:txBody>
                    <a:bodyPr/>
                    <a:lstStyle/>
                    <a:p>
                      <a:pPr>
                        <a:buNone/>
                      </a:pPr>
                      <a:r>
                        <a:rPr lang="en-US" altLang="zh-CN" sz="2400">
                          <a:solidFill>
                            <a:schemeClr val="bg1"/>
                          </a:solidFill>
                        </a:rPr>
                        <a:t>2.2.4  </a:t>
                      </a:r>
                      <a:r>
                        <a:rPr lang="zh-CN" altLang="en-US" sz="2400">
                          <a:solidFill>
                            <a:schemeClr val="bg1"/>
                          </a:solidFill>
                          <a:ea typeface="宋体" panose="02010600030101010101" pitchFamily="2" charset="-122"/>
                        </a:rPr>
                        <a:t>有符号数和无符号数之间的转换</a:t>
                      </a:r>
                    </a:p>
                  </a:txBody>
                  <a:tcPr>
                    <a:solidFill>
                      <a:srgbClr val="52B6B1"/>
                    </a:solidFill>
                  </a:tcPr>
                </a:tc>
              </a:tr>
            </a:tbl>
          </a:graphicData>
        </a:graphic>
      </p:graphicFrame>
      <p:sp>
        <p:nvSpPr>
          <p:cNvPr id="2" name="文本框 1"/>
          <p:cNvSpPr txBox="1"/>
          <p:nvPr/>
        </p:nvSpPr>
        <p:spPr>
          <a:xfrm>
            <a:off x="2041769" y="3535924"/>
            <a:ext cx="9089293" cy="255454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smtClean="0">
                <a:latin typeface="+mn-ea"/>
                <a:sym typeface="+mn-ea"/>
              </a:rPr>
              <a:t>C</a:t>
            </a:r>
            <a:r>
              <a:rPr lang="zh-CN" altLang="en-US" sz="2000" dirty="0" smtClean="0">
                <a:latin typeface="+mn-ea"/>
                <a:sym typeface="+mn-ea"/>
              </a:rPr>
              <a:t>语言允许强制类型转换</a:t>
            </a:r>
          </a:p>
          <a:p>
            <a:pPr marL="342900" indent="-342900">
              <a:buFont typeface="Arial" panose="020B0604020202020204" pitchFamily="34" charset="0"/>
              <a:buChar char="→"/>
            </a:pPr>
            <a:r>
              <a:rPr lang="zh-CN" altLang="en-US" sz="2000" dirty="0">
                <a:latin typeface="+mn-ea"/>
                <a:sym typeface="+mn-ea"/>
              </a:rPr>
              <a:t>相同字长的类型转换，数值可能改变，但不改变</a:t>
            </a:r>
            <a:r>
              <a:rPr lang="zh-CN" altLang="en-US" sz="2000" dirty="0" smtClean="0">
                <a:latin typeface="+mn-ea"/>
                <a:sym typeface="+mn-ea"/>
              </a:rPr>
              <a:t>“位模式”</a:t>
            </a:r>
            <a:endParaRPr lang="en-US" altLang="zh-CN" sz="2000" dirty="0" smtClean="0">
              <a:latin typeface="+mn-ea"/>
              <a:sym typeface="+mn-ea"/>
            </a:endParaRPr>
          </a:p>
          <a:p>
            <a:pPr marL="800100" lvl="1" indent="-342900">
              <a:buFont typeface="Arial" panose="020B0604020202020204" pitchFamily="34" charset="0"/>
              <a:buChar char="→"/>
            </a:pPr>
            <a:r>
              <a:rPr lang="zh-CN" altLang="en-US" sz="2000" dirty="0" smtClean="0">
                <a:solidFill>
                  <a:srgbClr val="C00000"/>
                </a:solidFill>
                <a:latin typeface="+mn-ea"/>
                <a:sym typeface="+mn-ea"/>
              </a:rPr>
              <a:t>从位的角度看，不要从数的角度看</a:t>
            </a:r>
            <a:endParaRPr lang="en-US" altLang="zh-CN" sz="2000" dirty="0">
              <a:solidFill>
                <a:srgbClr val="C00000"/>
              </a:solidFill>
              <a:latin typeface="+mn-ea"/>
              <a:sym typeface="+mn-ea"/>
            </a:endParaRPr>
          </a:p>
          <a:p>
            <a:pPr marL="800100" lvl="1" indent="-342900">
              <a:buFont typeface="Arial" panose="020B0604020202020204" pitchFamily="34" charset="0"/>
              <a:buChar char="→"/>
            </a:pPr>
            <a:r>
              <a:rPr lang="zh-CN" altLang="en-US" sz="2000" dirty="0" smtClean="0">
                <a:latin typeface="+mn-ea"/>
              </a:rPr>
              <a:t>定义</a:t>
            </a:r>
            <a:r>
              <a:rPr lang="en-US" altLang="zh-CN" sz="2000" dirty="0">
                <a:latin typeface="+mn-ea"/>
              </a:rPr>
              <a:t>U2B</a:t>
            </a:r>
            <a:r>
              <a:rPr lang="en-US" altLang="zh-CN" sz="2000" baseline="-25000" dirty="0">
                <a:latin typeface="+mn-ea"/>
              </a:rPr>
              <a:t>w</a:t>
            </a:r>
            <a:r>
              <a:rPr lang="en-US" altLang="zh-CN" sz="2000" dirty="0">
                <a:latin typeface="+mn-ea"/>
              </a:rPr>
              <a:t> </a:t>
            </a:r>
            <a:r>
              <a:rPr lang="zh-CN" altLang="en-US" sz="2000" dirty="0">
                <a:latin typeface="+mn-ea"/>
              </a:rPr>
              <a:t>为</a:t>
            </a:r>
            <a:r>
              <a:rPr lang="en-US" altLang="zh-CN" sz="2000" dirty="0">
                <a:latin typeface="+mn-ea"/>
              </a:rPr>
              <a:t> B2U</a:t>
            </a:r>
            <a:r>
              <a:rPr lang="en-US" altLang="zh-CN" sz="2000" baseline="-25000" dirty="0">
                <a:latin typeface="+mn-ea"/>
              </a:rPr>
              <a:t>w</a:t>
            </a:r>
            <a:r>
              <a:rPr lang="en-US" altLang="zh-CN" sz="2000" baseline="30000" dirty="0">
                <a:latin typeface="+mn-ea"/>
              </a:rPr>
              <a:t>−1</a:t>
            </a:r>
            <a:r>
              <a:rPr lang="en-US" altLang="zh-CN" sz="2000" baseline="-25000" dirty="0">
                <a:latin typeface="+mn-ea"/>
              </a:rPr>
              <a:t> </a:t>
            </a:r>
            <a:r>
              <a:rPr lang="zh-CN" altLang="en-US" sz="2000" dirty="0">
                <a:latin typeface="+mn-ea"/>
              </a:rPr>
              <a:t>、</a:t>
            </a:r>
            <a:r>
              <a:rPr lang="en-US" altLang="zh-CN" sz="2000" dirty="0">
                <a:latin typeface="+mn-ea"/>
              </a:rPr>
              <a:t>T2B</a:t>
            </a:r>
            <a:r>
              <a:rPr lang="en-US" altLang="zh-CN" sz="2000" baseline="-25000" dirty="0">
                <a:latin typeface="+mn-ea"/>
              </a:rPr>
              <a:t>w</a:t>
            </a:r>
            <a:r>
              <a:rPr lang="en-US" altLang="zh-CN" sz="2000" dirty="0">
                <a:latin typeface="+mn-ea"/>
              </a:rPr>
              <a:t> </a:t>
            </a:r>
            <a:r>
              <a:rPr lang="zh-CN" altLang="en-US" sz="2000" dirty="0">
                <a:latin typeface="+mn-ea"/>
              </a:rPr>
              <a:t>为</a:t>
            </a:r>
            <a:r>
              <a:rPr lang="en-US" altLang="zh-CN" sz="2000" dirty="0">
                <a:latin typeface="+mn-ea"/>
              </a:rPr>
              <a:t> B2T</a:t>
            </a:r>
            <a:r>
              <a:rPr lang="en-US" altLang="zh-CN" sz="2000" baseline="-25000" dirty="0">
                <a:latin typeface="+mn-ea"/>
              </a:rPr>
              <a:t>w</a:t>
            </a:r>
            <a:r>
              <a:rPr lang="en-US" altLang="zh-CN" sz="2000" baseline="30000" dirty="0">
                <a:latin typeface="+mn-ea"/>
              </a:rPr>
              <a:t>−</a:t>
            </a:r>
            <a:r>
              <a:rPr lang="en-US" altLang="zh-CN" sz="2000" baseline="30000" dirty="0" smtClean="0">
                <a:latin typeface="+mn-ea"/>
              </a:rPr>
              <a:t>1</a:t>
            </a:r>
            <a:endParaRPr lang="en-US" altLang="zh-CN" sz="2000" baseline="30000" dirty="0">
              <a:latin typeface="+mn-ea"/>
            </a:endParaRPr>
          </a:p>
          <a:p>
            <a:pPr marL="800100" lvl="1" indent="-342900">
              <a:buFont typeface="Arial" panose="020B0604020202020204" pitchFamily="34" charset="0"/>
              <a:buChar char="→"/>
            </a:pPr>
            <a:r>
              <a:rPr lang="zh-CN" altLang="en-US" sz="2000" dirty="0" smtClean="0">
                <a:latin typeface="+mn-ea"/>
              </a:rPr>
              <a:t>在</a:t>
            </a:r>
            <a:r>
              <a:rPr lang="en-US" altLang="zh-CN" sz="2000" dirty="0">
                <a:latin typeface="+mn-ea"/>
              </a:rPr>
              <a:t>0 ≤</a:t>
            </a:r>
            <a:r>
              <a:rPr lang="en-US" altLang="zh-CN" sz="2000" i="1" dirty="0">
                <a:latin typeface="+mn-ea"/>
              </a:rPr>
              <a:t>x &lt;</a:t>
            </a:r>
            <a:r>
              <a:rPr lang="en-US" altLang="zh-CN" sz="2000" dirty="0">
                <a:latin typeface="+mn-ea"/>
              </a:rPr>
              <a:t>2</a:t>
            </a:r>
            <a:r>
              <a:rPr lang="en-US" altLang="zh-CN" sz="2000" i="1" baseline="30000" dirty="0">
                <a:latin typeface="+mn-ea"/>
              </a:rPr>
              <a:t>w</a:t>
            </a:r>
            <a:r>
              <a:rPr lang="en-US" altLang="zh-CN" sz="2000" baseline="30000" dirty="0">
                <a:latin typeface="+mn-ea"/>
              </a:rPr>
              <a:t>−1</a:t>
            </a:r>
            <a:r>
              <a:rPr lang="zh-CN" altLang="en-US" sz="2000" dirty="0">
                <a:latin typeface="+mn-ea"/>
              </a:rPr>
              <a:t>范围内</a:t>
            </a:r>
            <a:r>
              <a:rPr lang="en-US" altLang="zh-CN" sz="2000" dirty="0">
                <a:latin typeface="+mn-ea"/>
              </a:rPr>
              <a:t>, U2B</a:t>
            </a:r>
            <a:r>
              <a:rPr lang="en-US" altLang="zh-CN" sz="2000" baseline="-25000" dirty="0">
                <a:latin typeface="+mn-ea"/>
              </a:rPr>
              <a:t>w</a:t>
            </a:r>
            <a:r>
              <a:rPr lang="zh-CN" altLang="en-US" sz="2000" dirty="0">
                <a:latin typeface="+mn-ea"/>
              </a:rPr>
              <a:t>和</a:t>
            </a:r>
            <a:r>
              <a:rPr lang="en-US" altLang="zh-CN" sz="2000" dirty="0">
                <a:latin typeface="+mn-ea"/>
              </a:rPr>
              <a:t>T2B</a:t>
            </a:r>
            <a:r>
              <a:rPr lang="en-US" altLang="zh-CN" sz="2000" baseline="-25000" dirty="0">
                <a:latin typeface="+mn-ea"/>
              </a:rPr>
              <a:t>w</a:t>
            </a:r>
            <a:r>
              <a:rPr lang="zh-CN" altLang="en-US" sz="2000" dirty="0">
                <a:latin typeface="+mn-ea"/>
              </a:rPr>
              <a:t>产生相同的位模式（最高位为</a:t>
            </a:r>
            <a:r>
              <a:rPr lang="en-US" altLang="zh-CN" sz="2000" dirty="0">
                <a:latin typeface="+mn-ea"/>
              </a:rPr>
              <a:t>0</a:t>
            </a:r>
            <a:r>
              <a:rPr lang="zh-CN" altLang="en-US" sz="2000" dirty="0" smtClean="0">
                <a:latin typeface="+mn-ea"/>
              </a:rPr>
              <a:t>）</a:t>
            </a:r>
            <a:endParaRPr lang="en-US" altLang="zh-CN" sz="2000" dirty="0" smtClean="0">
              <a:latin typeface="+mn-ea"/>
            </a:endParaRPr>
          </a:p>
          <a:p>
            <a:pPr marL="800100" lvl="1" indent="-342900">
              <a:buFont typeface="Arial" panose="020B0604020202020204" pitchFamily="34" charset="0"/>
              <a:buChar char="→"/>
            </a:pPr>
            <a:r>
              <a:rPr lang="zh-CN" altLang="en-US" sz="2000" dirty="0" smtClean="0">
                <a:latin typeface="+mn-ea"/>
              </a:rPr>
              <a:t>对于</a:t>
            </a:r>
            <a:r>
              <a:rPr lang="zh-CN" altLang="en-US" sz="2000" dirty="0">
                <a:latin typeface="+mn-ea"/>
              </a:rPr>
              <a:t>最高位为</a:t>
            </a:r>
            <a:r>
              <a:rPr lang="en-US" altLang="zh-CN" sz="2000" dirty="0">
                <a:latin typeface="+mn-ea"/>
              </a:rPr>
              <a:t>1</a:t>
            </a:r>
            <a:r>
              <a:rPr lang="zh-CN" altLang="en-US" sz="2000" dirty="0">
                <a:latin typeface="+mn-ea"/>
              </a:rPr>
              <a:t>的位模式，两者有</a:t>
            </a:r>
            <a:r>
              <a:rPr lang="zh-CN" altLang="en-US" sz="2000" dirty="0" smtClean="0">
                <a:latin typeface="+mn-ea"/>
              </a:rPr>
              <a:t>差别</a:t>
            </a:r>
            <a:endParaRPr lang="en-US" altLang="zh-CN" sz="2000" dirty="0">
              <a:solidFill>
                <a:srgbClr val="C00000"/>
              </a:solidFill>
              <a:latin typeface="+mn-ea"/>
              <a:sym typeface="+mn-ea"/>
            </a:endParaRPr>
          </a:p>
          <a:p>
            <a:pPr marL="342900" indent="-342900">
              <a:buFont typeface="Arial" panose="020B0604020202020204" pitchFamily="34" charset="0"/>
              <a:buChar char="→"/>
            </a:pPr>
            <a:r>
              <a:rPr lang="en-US" altLang="zh-CN" sz="2000" dirty="0" smtClean="0">
                <a:latin typeface="+mn-ea"/>
              </a:rPr>
              <a:t>U2T</a:t>
            </a:r>
            <a:r>
              <a:rPr lang="en-US" altLang="zh-CN" sz="2000" baseline="-25000" dirty="0" smtClean="0">
                <a:latin typeface="+mn-ea"/>
              </a:rPr>
              <a:t>w</a:t>
            </a:r>
            <a:r>
              <a:rPr lang="en-US" altLang="zh-CN" sz="2000" dirty="0" smtClean="0">
                <a:latin typeface="+mn-ea"/>
              </a:rPr>
              <a:t> </a:t>
            </a:r>
            <a:r>
              <a:rPr lang="zh-CN" altLang="en-US" sz="2000" dirty="0">
                <a:latin typeface="+mn-ea"/>
              </a:rPr>
              <a:t>定义为函数</a:t>
            </a:r>
            <a:r>
              <a:rPr lang="en-US" altLang="zh-CN" sz="2000" dirty="0">
                <a:latin typeface="+mn-ea"/>
              </a:rPr>
              <a:t>U2T</a:t>
            </a:r>
            <a:r>
              <a:rPr lang="en-US" altLang="zh-CN" sz="2000" baseline="-25000" dirty="0">
                <a:latin typeface="+mn-ea"/>
              </a:rPr>
              <a:t>w</a:t>
            </a:r>
            <a:r>
              <a:rPr lang="en-US" altLang="zh-CN" sz="2000" dirty="0">
                <a:latin typeface="+mn-ea"/>
              </a:rPr>
              <a:t>(x) =B2T</a:t>
            </a:r>
            <a:r>
              <a:rPr lang="en-US" altLang="zh-CN" sz="2000" baseline="-25000" dirty="0">
                <a:latin typeface="+mn-ea"/>
              </a:rPr>
              <a:t>w</a:t>
            </a:r>
            <a:r>
              <a:rPr lang="en-US" altLang="zh-CN" sz="2000" dirty="0">
                <a:latin typeface="+mn-ea"/>
              </a:rPr>
              <a:t>(U2B</a:t>
            </a:r>
            <a:r>
              <a:rPr lang="en-US" altLang="zh-CN" sz="2000" baseline="-25000" dirty="0">
                <a:latin typeface="+mn-ea"/>
              </a:rPr>
              <a:t>w</a:t>
            </a:r>
            <a:r>
              <a:rPr lang="en-US" altLang="zh-CN" sz="2000" dirty="0">
                <a:latin typeface="+mn-ea"/>
              </a:rPr>
              <a:t>(x</a:t>
            </a:r>
            <a:r>
              <a:rPr lang="en-US" altLang="zh-CN" sz="2000" dirty="0" smtClean="0">
                <a:latin typeface="+mn-ea"/>
              </a:rPr>
              <a:t>))</a:t>
            </a:r>
          </a:p>
          <a:p>
            <a:pPr marL="342900" indent="-342900">
              <a:buFont typeface="Arial" panose="020B0604020202020204" pitchFamily="34" charset="0"/>
              <a:buChar char="→"/>
            </a:pPr>
            <a:r>
              <a:rPr lang="en-US" altLang="zh-CN" sz="2000" dirty="0" smtClean="0">
                <a:latin typeface="+mn-ea"/>
              </a:rPr>
              <a:t>T2U</a:t>
            </a:r>
            <a:r>
              <a:rPr lang="en-US" altLang="zh-CN" sz="2000" baseline="-25000" dirty="0" smtClean="0">
                <a:latin typeface="+mn-ea"/>
              </a:rPr>
              <a:t>w</a:t>
            </a:r>
            <a:r>
              <a:rPr lang="zh-CN" altLang="en-US" sz="2000" dirty="0">
                <a:latin typeface="+mn-ea"/>
              </a:rPr>
              <a:t>定义为函数</a:t>
            </a:r>
            <a:r>
              <a:rPr lang="en-US" altLang="zh-CN" sz="2000" dirty="0">
                <a:latin typeface="+mn-ea"/>
              </a:rPr>
              <a:t>T2U</a:t>
            </a:r>
            <a:r>
              <a:rPr lang="en-US" altLang="zh-CN" sz="2000" baseline="-25000" dirty="0">
                <a:latin typeface="+mn-ea"/>
              </a:rPr>
              <a:t>w</a:t>
            </a:r>
            <a:r>
              <a:rPr lang="en-US" altLang="zh-CN" sz="2000" dirty="0">
                <a:latin typeface="+mn-ea"/>
              </a:rPr>
              <a:t>(x)=B2U</a:t>
            </a:r>
            <a:r>
              <a:rPr lang="en-US" altLang="zh-CN" sz="2000" baseline="-25000" dirty="0">
                <a:latin typeface="+mn-ea"/>
              </a:rPr>
              <a:t>w</a:t>
            </a:r>
            <a:r>
              <a:rPr lang="en-US" altLang="zh-CN" sz="2000" dirty="0">
                <a:latin typeface="+mn-ea"/>
              </a:rPr>
              <a:t>(T2B</a:t>
            </a:r>
            <a:r>
              <a:rPr lang="en-US" altLang="zh-CN" sz="2000" baseline="-25000" dirty="0">
                <a:latin typeface="+mn-ea"/>
              </a:rPr>
              <a:t>w</a:t>
            </a:r>
            <a:r>
              <a:rPr lang="en-US" altLang="zh-CN" sz="2000" dirty="0">
                <a:latin typeface="+mn-ea"/>
              </a:rPr>
              <a:t>(x))</a:t>
            </a:r>
          </a:p>
        </p:txBody>
      </p:sp>
      <p:sp>
        <p:nvSpPr>
          <p:cNvPr id="15" name="Rectangle 3"/>
          <p:cNvSpPr>
            <a:spLocks noChangeArrowheads="1"/>
          </p:cNvSpPr>
          <p:nvPr/>
        </p:nvSpPr>
        <p:spPr bwMode="auto">
          <a:xfrm>
            <a:off x="3213100" y="1366712"/>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a:latin typeface="Calibri" panose="020F0502020204030204" pitchFamily="34" charset="0"/>
              </a:rPr>
              <a:t>T2U</a:t>
            </a:r>
          </a:p>
        </p:txBody>
      </p:sp>
      <p:sp>
        <p:nvSpPr>
          <p:cNvPr id="16" name="Rectangle 4"/>
          <p:cNvSpPr>
            <a:spLocks noChangeArrowheads="1"/>
          </p:cNvSpPr>
          <p:nvPr/>
        </p:nvSpPr>
        <p:spPr bwMode="auto">
          <a:xfrm>
            <a:off x="3517900" y="1747712"/>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dirty="0">
                <a:latin typeface="Calibri" panose="020F0502020204030204" pitchFamily="34" charset="0"/>
              </a:rPr>
              <a:t>T2B</a:t>
            </a:r>
          </a:p>
        </p:txBody>
      </p:sp>
      <p:sp>
        <p:nvSpPr>
          <p:cNvPr id="17" name="Rectangle 5"/>
          <p:cNvSpPr>
            <a:spLocks noChangeArrowheads="1"/>
          </p:cNvSpPr>
          <p:nvPr/>
        </p:nvSpPr>
        <p:spPr bwMode="auto">
          <a:xfrm>
            <a:off x="4660900" y="1747712"/>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B2U</a:t>
            </a:r>
          </a:p>
        </p:txBody>
      </p:sp>
      <p:sp>
        <p:nvSpPr>
          <p:cNvPr id="18" name="Line 6"/>
          <p:cNvSpPr>
            <a:spLocks noChangeShapeType="1"/>
          </p:cNvSpPr>
          <p:nvPr/>
        </p:nvSpPr>
        <p:spPr bwMode="auto">
          <a:xfrm>
            <a:off x="2527300" y="1887412"/>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19" name="Line 7"/>
          <p:cNvSpPr>
            <a:spLocks noChangeShapeType="1"/>
          </p:cNvSpPr>
          <p:nvPr/>
        </p:nvSpPr>
        <p:spPr bwMode="auto">
          <a:xfrm>
            <a:off x="5270500" y="1887412"/>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0" name="Line 8"/>
          <p:cNvSpPr>
            <a:spLocks noChangeShapeType="1"/>
          </p:cNvSpPr>
          <p:nvPr/>
        </p:nvSpPr>
        <p:spPr bwMode="auto">
          <a:xfrm>
            <a:off x="4127500" y="1887412"/>
            <a:ext cx="5080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1" name="Rectangle 11"/>
          <p:cNvSpPr>
            <a:spLocks noChangeArrowheads="1"/>
          </p:cNvSpPr>
          <p:nvPr/>
        </p:nvSpPr>
        <p:spPr bwMode="auto">
          <a:xfrm>
            <a:off x="3275013" y="2474787"/>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dirty="0">
                <a:latin typeface="Calibri" panose="020F0502020204030204" pitchFamily="34" charset="0"/>
                <a:ea typeface="宋体" panose="02010600030101010101" pitchFamily="2" charset="-122"/>
              </a:rPr>
              <a:t>保持相同的位模式</a:t>
            </a:r>
          </a:p>
        </p:txBody>
      </p:sp>
      <p:sp>
        <p:nvSpPr>
          <p:cNvPr id="22" name="Rectangle 12"/>
          <p:cNvSpPr>
            <a:spLocks noChangeArrowheads="1"/>
          </p:cNvSpPr>
          <p:nvPr/>
        </p:nvSpPr>
        <p:spPr bwMode="auto">
          <a:xfrm>
            <a:off x="2043113" y="1656913"/>
            <a:ext cx="318997"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itchFamily="18" charset="0"/>
              </a:rPr>
              <a:t>x</a:t>
            </a:r>
          </a:p>
        </p:txBody>
      </p:sp>
      <p:sp>
        <p:nvSpPr>
          <p:cNvPr id="23" name="Rectangle 13"/>
          <p:cNvSpPr>
            <a:spLocks noChangeArrowheads="1"/>
          </p:cNvSpPr>
          <p:nvPr/>
        </p:nvSpPr>
        <p:spPr bwMode="auto">
          <a:xfrm>
            <a:off x="6235383" y="1656913"/>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itchFamily="18" charset="0"/>
              </a:rPr>
              <a:t>ux</a:t>
            </a:r>
          </a:p>
        </p:txBody>
      </p:sp>
      <p:sp>
        <p:nvSpPr>
          <p:cNvPr id="24" name="Rectangle 14"/>
          <p:cNvSpPr>
            <a:spLocks noChangeArrowheads="1"/>
          </p:cNvSpPr>
          <p:nvPr/>
        </p:nvSpPr>
        <p:spPr bwMode="auto">
          <a:xfrm>
            <a:off x="4176713" y="1830097"/>
            <a:ext cx="370293"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itchFamily="18" charset="0"/>
              </a:rPr>
              <a:t>X</a:t>
            </a:r>
          </a:p>
        </p:txBody>
      </p:sp>
      <p:sp>
        <p:nvSpPr>
          <p:cNvPr id="33" name="Rectangle 13"/>
          <p:cNvSpPr>
            <a:spLocks noChangeArrowheads="1"/>
          </p:cNvSpPr>
          <p:nvPr/>
        </p:nvSpPr>
        <p:spPr bwMode="auto">
          <a:xfrm>
            <a:off x="6619558" y="1658183"/>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itchFamily="18" charset="0"/>
              </a:rPr>
              <a:t>ux</a:t>
            </a:r>
          </a:p>
        </p:txBody>
      </p:sp>
      <p:sp>
        <p:nvSpPr>
          <p:cNvPr id="55" name="Rectangle 42"/>
          <p:cNvSpPr>
            <a:spLocks noChangeArrowheads="1"/>
          </p:cNvSpPr>
          <p:nvPr/>
        </p:nvSpPr>
        <p:spPr bwMode="auto">
          <a:xfrm>
            <a:off x="7629843" y="1366396"/>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dirty="0">
                <a:latin typeface="Calibri" panose="020F0502020204030204" pitchFamily="34" charset="0"/>
              </a:rPr>
              <a:t>U2T</a:t>
            </a:r>
          </a:p>
        </p:txBody>
      </p:sp>
      <p:sp>
        <p:nvSpPr>
          <p:cNvPr id="56" name="Rectangle 43"/>
          <p:cNvSpPr>
            <a:spLocks noChangeArrowheads="1"/>
          </p:cNvSpPr>
          <p:nvPr/>
        </p:nvSpPr>
        <p:spPr bwMode="auto">
          <a:xfrm>
            <a:off x="7934643" y="1747396"/>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U2B</a:t>
            </a:r>
          </a:p>
        </p:txBody>
      </p:sp>
      <p:sp>
        <p:nvSpPr>
          <p:cNvPr id="57" name="Rectangle 44"/>
          <p:cNvSpPr>
            <a:spLocks noChangeArrowheads="1"/>
          </p:cNvSpPr>
          <p:nvPr/>
        </p:nvSpPr>
        <p:spPr bwMode="auto">
          <a:xfrm>
            <a:off x="9077643" y="1747396"/>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B2T</a:t>
            </a:r>
          </a:p>
        </p:txBody>
      </p:sp>
      <p:sp>
        <p:nvSpPr>
          <p:cNvPr id="58" name="Line 45"/>
          <p:cNvSpPr>
            <a:spLocks noChangeShapeType="1"/>
          </p:cNvSpPr>
          <p:nvPr/>
        </p:nvSpPr>
        <p:spPr bwMode="auto">
          <a:xfrm>
            <a:off x="6944043" y="1887096"/>
            <a:ext cx="965200" cy="0"/>
          </a:xfrm>
          <a:prstGeom prst="line">
            <a:avLst/>
          </a:prstGeom>
          <a:noFill/>
          <a:ln w="25400">
            <a:solidFill>
              <a:schemeClr val="tx1"/>
            </a:solidFill>
            <a:round/>
            <a:tailEnd type="triangle" w="med" len="med"/>
          </a:ln>
        </p:spPr>
        <p:txBody>
          <a:bodyPr wrap="none" anchor="ctr"/>
          <a:lstStyle/>
          <a:p>
            <a:endParaRPr lang="en-US"/>
          </a:p>
        </p:txBody>
      </p:sp>
      <p:sp>
        <p:nvSpPr>
          <p:cNvPr id="59" name="Line 46"/>
          <p:cNvSpPr>
            <a:spLocks noChangeShapeType="1"/>
          </p:cNvSpPr>
          <p:nvPr/>
        </p:nvSpPr>
        <p:spPr bwMode="auto">
          <a:xfrm>
            <a:off x="9687243" y="1887096"/>
            <a:ext cx="965200" cy="0"/>
          </a:xfrm>
          <a:prstGeom prst="line">
            <a:avLst/>
          </a:prstGeom>
          <a:noFill/>
          <a:ln w="25400">
            <a:solidFill>
              <a:schemeClr val="tx1"/>
            </a:solidFill>
            <a:round/>
            <a:tailEnd type="triangle" w="med" len="med"/>
          </a:ln>
        </p:spPr>
        <p:txBody>
          <a:bodyPr wrap="none" anchor="ctr"/>
          <a:lstStyle/>
          <a:p>
            <a:endParaRPr lang="en-US"/>
          </a:p>
        </p:txBody>
      </p:sp>
      <p:sp>
        <p:nvSpPr>
          <p:cNvPr id="60" name="Line 47"/>
          <p:cNvSpPr>
            <a:spLocks noChangeShapeType="1"/>
          </p:cNvSpPr>
          <p:nvPr/>
        </p:nvSpPr>
        <p:spPr bwMode="auto">
          <a:xfrm>
            <a:off x="8544243" y="1887096"/>
            <a:ext cx="508000" cy="0"/>
          </a:xfrm>
          <a:prstGeom prst="line">
            <a:avLst/>
          </a:prstGeom>
          <a:noFill/>
          <a:ln w="25400">
            <a:solidFill>
              <a:schemeClr val="tx1"/>
            </a:solidFill>
            <a:round/>
            <a:tailEnd type="triangle" w="med" len="med"/>
          </a:ln>
        </p:spPr>
        <p:txBody>
          <a:bodyPr wrap="none" anchor="ctr"/>
          <a:lstStyle/>
          <a:p>
            <a:endParaRPr lang="en-US"/>
          </a:p>
        </p:txBody>
      </p:sp>
      <p:sp>
        <p:nvSpPr>
          <p:cNvPr id="61" name="Rectangle 50"/>
          <p:cNvSpPr>
            <a:spLocks noChangeArrowheads="1"/>
          </p:cNvSpPr>
          <p:nvPr/>
        </p:nvSpPr>
        <p:spPr bwMode="auto">
          <a:xfrm>
            <a:off x="7692661" y="2474471"/>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a:latin typeface="Calibri" panose="020F0502020204030204" pitchFamily="34" charset="0"/>
                <a:ea typeface="宋体" panose="02010600030101010101" pitchFamily="2" charset="-122"/>
              </a:rPr>
              <a:t>保持相同的位模式</a:t>
            </a:r>
          </a:p>
        </p:txBody>
      </p:sp>
      <p:sp>
        <p:nvSpPr>
          <p:cNvPr id="63" name="Rectangle 52"/>
          <p:cNvSpPr>
            <a:spLocks noChangeArrowheads="1"/>
          </p:cNvSpPr>
          <p:nvPr/>
        </p:nvSpPr>
        <p:spPr bwMode="auto">
          <a:xfrm>
            <a:off x="10727055" y="1618808"/>
            <a:ext cx="282575" cy="363537"/>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itchFamily="18" charset="0"/>
              </a:rPr>
              <a:t>x</a:t>
            </a:r>
            <a:endParaRPr lang="en-US" b="0" i="1">
              <a:latin typeface="Symbol" panose="05050102010706020507" pitchFamily="18" charset="2"/>
            </a:endParaRPr>
          </a:p>
        </p:txBody>
      </p:sp>
      <p:sp>
        <p:nvSpPr>
          <p:cNvPr id="64" name="Rectangle 53"/>
          <p:cNvSpPr>
            <a:spLocks noChangeArrowheads="1"/>
          </p:cNvSpPr>
          <p:nvPr/>
        </p:nvSpPr>
        <p:spPr bwMode="auto">
          <a:xfrm>
            <a:off x="8579601" y="1826627"/>
            <a:ext cx="320675" cy="363537"/>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itchFamily="18" charset="0"/>
              </a:rPr>
              <a:t>X</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3" name="Rectangle 27"/>
          <p:cNvSpPr>
            <a:spLocks noGrp="1" noChangeArrowheads="1"/>
          </p:cNvSpPr>
          <p:nvPr/>
        </p:nvSpPr>
        <p:spPr>
          <a:xfrm>
            <a:off x="1311275" y="116395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pPr>
            <a:r>
              <a:rPr lang="zh-CN" altLang="en-US" dirty="0" smtClean="0">
                <a:ea typeface="宋体" panose="02010600030101010101" pitchFamily="2" charset="-122"/>
              </a:rPr>
              <a:t>每一位都是</a:t>
            </a:r>
            <a:r>
              <a:rPr lang="en-US" altLang="zh-CN" dirty="0" smtClean="0">
                <a:ea typeface="宋体" panose="02010600030101010101" pitchFamily="2" charset="-122"/>
              </a:rPr>
              <a:t>0/1</a:t>
            </a:r>
          </a:p>
          <a:p>
            <a:pPr>
              <a:buClr>
                <a:srgbClr val="0D0D0D"/>
              </a:buClr>
            </a:pPr>
            <a:r>
              <a:rPr lang="en-US" dirty="0" smtClean="0"/>
              <a:t>通过各种方式编码/解释比特集</a:t>
            </a:r>
          </a:p>
          <a:p>
            <a:pPr lvl="1">
              <a:buClr>
                <a:srgbClr val="0D0D0D"/>
              </a:buClr>
            </a:pPr>
            <a:r>
              <a:rPr lang="en-US" dirty="0" smtClean="0"/>
              <a:t>计算机决定做什么（指令）</a:t>
            </a:r>
          </a:p>
          <a:p>
            <a:pPr lvl="1">
              <a:buClr>
                <a:srgbClr val="0D0D0D"/>
              </a:buClr>
            </a:pPr>
            <a:r>
              <a:rPr lang="en-US" dirty="0" smtClean="0"/>
              <a:t>表示</a:t>
            </a:r>
            <a:r>
              <a:rPr lang="zh-CN" altLang="en-US" dirty="0" smtClean="0">
                <a:ea typeface="宋体" panose="02010600030101010101" pitchFamily="2" charset="-122"/>
              </a:rPr>
              <a:t>、</a:t>
            </a:r>
            <a:r>
              <a:rPr lang="en-US" dirty="0" smtClean="0"/>
              <a:t>操作数字、集合、字符串</a:t>
            </a:r>
            <a:r>
              <a:rPr lang="zh-CN" altLang="en-US" dirty="0" smtClean="0">
                <a:ea typeface="宋体" panose="02010600030101010101" pitchFamily="2" charset="-122"/>
              </a:rPr>
              <a:t>等 </a:t>
            </a:r>
          </a:p>
          <a:p>
            <a:pPr>
              <a:buClr>
                <a:srgbClr val="0D0D0D"/>
              </a:buClr>
            </a:pPr>
            <a:r>
              <a:rPr lang="en-US" dirty="0"/>
              <a:t>为什么？----</a:t>
            </a:r>
            <a:r>
              <a:rPr lang="zh-CN" altLang="en-US" dirty="0">
                <a:ea typeface="宋体" panose="02010600030101010101" pitchFamily="2" charset="-122"/>
              </a:rPr>
              <a:t>易于</a:t>
            </a:r>
            <a:r>
              <a:rPr lang="en-US" dirty="0"/>
              <a:t>电子实现</a:t>
            </a:r>
          </a:p>
          <a:p>
            <a:pPr lvl="1">
              <a:buClr>
                <a:srgbClr val="0D0D0D"/>
              </a:buClr>
            </a:pPr>
            <a:r>
              <a:rPr lang="en-US"/>
              <a:t>易储存</a:t>
            </a:r>
          </a:p>
          <a:p>
            <a:pPr lvl="1">
              <a:buClr>
                <a:srgbClr val="0D0D0D"/>
              </a:buClr>
            </a:pPr>
            <a:r>
              <a:rPr lang="en-US" dirty="0"/>
              <a:t>在有噪声和不准确的电线上可靠传输 </a:t>
            </a:r>
          </a:p>
        </p:txBody>
      </p:sp>
      <p:sp>
        <p:nvSpPr>
          <p:cNvPr id="9242" name="Rectangle 26"/>
          <p:cNvSpPr>
            <a:spLocks noGrp="1" noChangeArrowheads="1"/>
          </p:cNvSpPr>
          <p:nvPr/>
        </p:nvSpPr>
        <p:spPr>
          <a:xfrm>
            <a:off x="1432708" y="42043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pitchFamily="3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charset="0"/>
              </a:defRPr>
            </a:lvl2pPr>
            <a:lvl3pPr marL="119380" indent="-119380" algn="l" rtl="0" eaLnBrk="1" fontAlgn="base" hangingPunct="1">
              <a:spcBef>
                <a:spcPct val="0"/>
              </a:spcBef>
              <a:spcAft>
                <a:spcPct val="0"/>
              </a:spcAft>
              <a:defRPr sz="3600" b="1">
                <a:solidFill>
                  <a:schemeClr val="tx1"/>
                </a:solidFill>
                <a:latin typeface="Arial Narrow" panose="020B0606020202030204" charset="0"/>
              </a:defRPr>
            </a:lvl3pPr>
            <a:lvl4pPr marL="119380" indent="-119380" algn="l" rtl="0" eaLnBrk="1" fontAlgn="base" hangingPunct="1">
              <a:spcBef>
                <a:spcPct val="0"/>
              </a:spcBef>
              <a:spcAft>
                <a:spcPct val="0"/>
              </a:spcAft>
              <a:defRPr sz="3600" b="1">
                <a:solidFill>
                  <a:schemeClr val="tx1"/>
                </a:solidFill>
                <a:latin typeface="Arial Narrow" panose="020B0606020202030204" charset="0"/>
              </a:defRPr>
            </a:lvl4pPr>
            <a:lvl5pPr marL="119380" indent="-119380" algn="l" rtl="0" eaLnBrk="1" fontAlgn="base" hangingPunct="1">
              <a:spcBef>
                <a:spcPct val="0"/>
              </a:spcBef>
              <a:spcAft>
                <a:spcPct val="0"/>
              </a:spcAft>
              <a:defRPr sz="3600" b="1">
                <a:solidFill>
                  <a:schemeClr val="tx1"/>
                </a:solidFill>
                <a:latin typeface="Arial Narrow" panose="020B0606020202030204" charset="0"/>
              </a:defRPr>
            </a:lvl5pPr>
            <a:lvl6pPr marL="576580" algn="l" rtl="0" eaLnBrk="1" fontAlgn="base" hangingPunct="1">
              <a:spcBef>
                <a:spcPct val="0"/>
              </a:spcBef>
              <a:spcAft>
                <a:spcPct val="0"/>
              </a:spcAft>
              <a:defRPr sz="3600" b="1">
                <a:solidFill>
                  <a:schemeClr val="tx1"/>
                </a:solidFill>
                <a:latin typeface="Arial Narrow" panose="020B0606020202030204" charset="0"/>
              </a:defRPr>
            </a:lvl6pPr>
            <a:lvl7pPr marL="1033780" algn="l" rtl="0" eaLnBrk="1" fontAlgn="base" hangingPunct="1">
              <a:spcBef>
                <a:spcPct val="0"/>
              </a:spcBef>
              <a:spcAft>
                <a:spcPct val="0"/>
              </a:spcAft>
              <a:defRPr sz="3600" b="1">
                <a:solidFill>
                  <a:schemeClr val="tx1"/>
                </a:solidFill>
                <a:latin typeface="Arial Narrow" panose="020B0606020202030204" charset="0"/>
              </a:defRPr>
            </a:lvl7pPr>
            <a:lvl8pPr marL="1490980" algn="l" rtl="0" eaLnBrk="1" fontAlgn="base" hangingPunct="1">
              <a:spcBef>
                <a:spcPct val="0"/>
              </a:spcBef>
              <a:spcAft>
                <a:spcPct val="0"/>
              </a:spcAft>
              <a:defRPr sz="3600" b="1">
                <a:solidFill>
                  <a:schemeClr val="tx1"/>
                </a:solidFill>
                <a:latin typeface="Arial Narrow" panose="020B0606020202030204" charset="0"/>
              </a:defRPr>
            </a:lvl8pPr>
            <a:lvl9pPr marL="1948180" algn="l" rtl="0" eaLnBrk="1" fontAlgn="base" hangingPunct="1">
              <a:spcBef>
                <a:spcPct val="0"/>
              </a:spcBef>
              <a:spcAft>
                <a:spcPct val="0"/>
              </a:spcAft>
              <a:defRPr sz="3600" b="1">
                <a:solidFill>
                  <a:schemeClr val="tx1"/>
                </a:solidFill>
                <a:latin typeface="Arial Narrow" panose="020B0606020202030204" charset="0"/>
              </a:defRPr>
            </a:lvl9pPr>
          </a:lstStyle>
          <a:p>
            <a:r>
              <a:rPr lang="en-US" dirty="0" smtClean="0"/>
              <a:t>“</a:t>
            </a:r>
            <a:r>
              <a:rPr lang="zh-CN" dirty="0" smtClean="0">
                <a:ea typeface="宋体" panose="02010600030101010101" pitchFamily="2" charset="-122"/>
              </a:rPr>
              <a:t>万物皆位</a:t>
            </a:r>
            <a:r>
              <a:rPr lang="en-US" dirty="0" smtClean="0"/>
              <a:t>”</a:t>
            </a:r>
            <a:endParaRPr lang="en-US" dirty="0"/>
          </a:p>
        </p:txBody>
      </p:sp>
      <p:grpSp>
        <p:nvGrpSpPr>
          <p:cNvPr id="26" name="Group 4"/>
          <p:cNvGrpSpPr/>
          <p:nvPr/>
        </p:nvGrpSpPr>
        <p:grpSpPr bwMode="auto">
          <a:xfrm>
            <a:off x="1463040" y="4191000"/>
            <a:ext cx="6858000" cy="2209800"/>
            <a:chOff x="0" y="0"/>
            <a:chExt cx="4320" cy="1392"/>
          </a:xfrm>
        </p:grpSpPr>
        <p:sp>
          <p:nvSpPr>
            <p:cNvPr id="27" name="Rectangle 5"/>
            <p:cNvSpPr/>
            <p:nvPr/>
          </p:nvSpPr>
          <p:spPr bwMode="auto">
            <a:xfrm>
              <a:off x="575" y="1008"/>
              <a:ext cx="3745" cy="240"/>
            </a:xfrm>
            <a:prstGeom prst="rect">
              <a:avLst/>
            </a:prstGeom>
            <a:solidFill>
              <a:srgbClr val="00FF99"/>
            </a:solidFill>
            <a:ln w="25400">
              <a:noFill/>
              <a:miter lim="800000"/>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28" name="Rectangle 6"/>
            <p:cNvSpPr/>
            <p:nvPr/>
          </p:nvSpPr>
          <p:spPr bwMode="auto">
            <a:xfrm>
              <a:off x="575" y="384"/>
              <a:ext cx="3745" cy="240"/>
            </a:xfrm>
            <a:prstGeom prst="rect">
              <a:avLst/>
            </a:prstGeom>
            <a:solidFill>
              <a:srgbClr val="00FF99"/>
            </a:solidFill>
            <a:ln w="25400">
              <a:noFill/>
              <a:miter lim="800000"/>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29" name="Freeform 7"/>
            <p:cNvSpPr/>
            <p:nvPr/>
          </p:nvSpPr>
          <p:spPr bwMode="auto">
            <a:xfrm>
              <a:off x="576" y="484"/>
              <a:ext cx="3732" cy="716"/>
            </a:xfrm>
            <a:custGeom>
              <a:avLst/>
              <a:gdLst>
                <a:gd name="T0" fmla="*/ 0 w 21600"/>
                <a:gd name="T1" fmla="*/ 21298 h 21600"/>
                <a:gd name="T2" fmla="*/ 948 w 21600"/>
                <a:gd name="T3" fmla="*/ 19699 h 21600"/>
                <a:gd name="T4" fmla="*/ 1775 w 21600"/>
                <a:gd name="T5" fmla="*/ 19398 h 21600"/>
                <a:gd name="T6" fmla="*/ 3302 w 21600"/>
                <a:gd name="T7" fmla="*/ 20665 h 21600"/>
                <a:gd name="T8" fmla="*/ 4636 w 21600"/>
                <a:gd name="T9" fmla="*/ 19699 h 21600"/>
                <a:gd name="T10" fmla="*/ 5397 w 21600"/>
                <a:gd name="T11" fmla="*/ 19066 h 21600"/>
                <a:gd name="T12" fmla="*/ 6164 w 21600"/>
                <a:gd name="T13" fmla="*/ 20031 h 21600"/>
                <a:gd name="T14" fmla="*/ 7111 w 21600"/>
                <a:gd name="T15" fmla="*/ 20333 h 21600"/>
                <a:gd name="T16" fmla="*/ 7685 w 21600"/>
                <a:gd name="T17" fmla="*/ 20031 h 21600"/>
                <a:gd name="T18" fmla="*/ 7878 w 21600"/>
                <a:gd name="T19" fmla="*/ 19699 h 21600"/>
                <a:gd name="T20" fmla="*/ 8132 w 21600"/>
                <a:gd name="T21" fmla="*/ 17165 h 21600"/>
                <a:gd name="T22" fmla="*/ 8832 w 21600"/>
                <a:gd name="T23" fmla="*/ 7632 h 21600"/>
                <a:gd name="T24" fmla="*/ 9339 w 21600"/>
                <a:gd name="T25" fmla="*/ 3499 h 21600"/>
                <a:gd name="T26" fmla="*/ 9913 w 21600"/>
                <a:gd name="T27" fmla="*/ 1599 h 21600"/>
                <a:gd name="T28" fmla="*/ 11054 w 21600"/>
                <a:gd name="T29" fmla="*/ 634 h 21600"/>
                <a:gd name="T30" fmla="*/ 12261 w 21600"/>
                <a:gd name="T31" fmla="*/ 965 h 21600"/>
                <a:gd name="T32" fmla="*/ 12514 w 21600"/>
                <a:gd name="T33" fmla="*/ 1267 h 21600"/>
                <a:gd name="T34" fmla="*/ 13595 w 21600"/>
                <a:gd name="T35" fmla="*/ 332 h 21600"/>
                <a:gd name="T36" fmla="*/ 13975 w 21600"/>
                <a:gd name="T37" fmla="*/ 1267 h 21600"/>
                <a:gd name="T38" fmla="*/ 14422 w 21600"/>
                <a:gd name="T39" fmla="*/ 1599 h 21600"/>
                <a:gd name="T40" fmla="*/ 15436 w 21600"/>
                <a:gd name="T41" fmla="*/ 1267 h 21600"/>
                <a:gd name="T42" fmla="*/ 15817 w 21600"/>
                <a:gd name="T43" fmla="*/ 1931 h 21600"/>
                <a:gd name="T44" fmla="*/ 16390 w 21600"/>
                <a:gd name="T45" fmla="*/ 332 h 21600"/>
                <a:gd name="T46" fmla="*/ 16710 w 21600"/>
                <a:gd name="T47" fmla="*/ 0 h 21600"/>
                <a:gd name="T48" fmla="*/ 18358 w 21600"/>
                <a:gd name="T49" fmla="*/ 12399 h 21600"/>
                <a:gd name="T50" fmla="*/ 19058 w 21600"/>
                <a:gd name="T51" fmla="*/ 19398 h 21600"/>
                <a:gd name="T52" fmla="*/ 20205 w 21600"/>
                <a:gd name="T53" fmla="*/ 21600 h 21600"/>
                <a:gd name="T54" fmla="*/ 20773 w 21600"/>
                <a:gd name="T55" fmla="*/ 21298 h 21600"/>
                <a:gd name="T56" fmla="*/ 20900 w 21600"/>
                <a:gd name="T57" fmla="*/ 20333 h 21600"/>
                <a:gd name="T58" fmla="*/ 21600 w 21600"/>
                <a:gd name="T59" fmla="*/ 19699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a:moveTo>
                    <a:pt x="0" y="21298"/>
                  </a:moveTo>
                  <a:cubicBezTo>
                    <a:pt x="326" y="20936"/>
                    <a:pt x="610" y="19820"/>
                    <a:pt x="948" y="19699"/>
                  </a:cubicBezTo>
                  <a:cubicBezTo>
                    <a:pt x="1219" y="19579"/>
                    <a:pt x="1497" y="19488"/>
                    <a:pt x="1775" y="19398"/>
                  </a:cubicBezTo>
                  <a:cubicBezTo>
                    <a:pt x="2276" y="19850"/>
                    <a:pt x="2789" y="20212"/>
                    <a:pt x="3302" y="20665"/>
                  </a:cubicBezTo>
                  <a:cubicBezTo>
                    <a:pt x="3791" y="19760"/>
                    <a:pt x="3984" y="19911"/>
                    <a:pt x="4636" y="19699"/>
                  </a:cubicBezTo>
                  <a:cubicBezTo>
                    <a:pt x="4781" y="19549"/>
                    <a:pt x="5282" y="19066"/>
                    <a:pt x="5397" y="19066"/>
                  </a:cubicBezTo>
                  <a:cubicBezTo>
                    <a:pt x="5663" y="19066"/>
                    <a:pt x="5898" y="19880"/>
                    <a:pt x="6164" y="20031"/>
                  </a:cubicBezTo>
                  <a:cubicBezTo>
                    <a:pt x="6478" y="20182"/>
                    <a:pt x="6792" y="20212"/>
                    <a:pt x="7111" y="20333"/>
                  </a:cubicBezTo>
                  <a:cubicBezTo>
                    <a:pt x="7299" y="20212"/>
                    <a:pt x="7492" y="20182"/>
                    <a:pt x="7685" y="20031"/>
                  </a:cubicBezTo>
                  <a:cubicBezTo>
                    <a:pt x="7751" y="19971"/>
                    <a:pt x="7836" y="19941"/>
                    <a:pt x="7878" y="19699"/>
                  </a:cubicBezTo>
                  <a:cubicBezTo>
                    <a:pt x="7993" y="18945"/>
                    <a:pt x="8023" y="17950"/>
                    <a:pt x="8132" y="17165"/>
                  </a:cubicBezTo>
                  <a:cubicBezTo>
                    <a:pt x="8548" y="13937"/>
                    <a:pt x="8566" y="10921"/>
                    <a:pt x="8832" y="7632"/>
                  </a:cubicBezTo>
                  <a:cubicBezTo>
                    <a:pt x="8935" y="6305"/>
                    <a:pt x="9176" y="4616"/>
                    <a:pt x="9339" y="3499"/>
                  </a:cubicBezTo>
                  <a:cubicBezTo>
                    <a:pt x="9466" y="2594"/>
                    <a:pt x="9689" y="1810"/>
                    <a:pt x="9913" y="1599"/>
                  </a:cubicBezTo>
                  <a:cubicBezTo>
                    <a:pt x="10287" y="1207"/>
                    <a:pt x="11054" y="634"/>
                    <a:pt x="11054" y="634"/>
                  </a:cubicBezTo>
                  <a:cubicBezTo>
                    <a:pt x="11452" y="724"/>
                    <a:pt x="11856" y="784"/>
                    <a:pt x="12261" y="965"/>
                  </a:cubicBezTo>
                  <a:cubicBezTo>
                    <a:pt x="12345" y="996"/>
                    <a:pt x="12424" y="1267"/>
                    <a:pt x="12514" y="1267"/>
                  </a:cubicBezTo>
                  <a:cubicBezTo>
                    <a:pt x="12859" y="1267"/>
                    <a:pt x="13245" y="603"/>
                    <a:pt x="13595" y="332"/>
                  </a:cubicBezTo>
                  <a:cubicBezTo>
                    <a:pt x="13728" y="513"/>
                    <a:pt x="13837" y="1056"/>
                    <a:pt x="13975" y="1267"/>
                  </a:cubicBezTo>
                  <a:cubicBezTo>
                    <a:pt x="14114" y="1478"/>
                    <a:pt x="14271" y="1478"/>
                    <a:pt x="14422" y="1599"/>
                  </a:cubicBezTo>
                  <a:cubicBezTo>
                    <a:pt x="14790" y="1086"/>
                    <a:pt x="15050" y="935"/>
                    <a:pt x="15436" y="1267"/>
                  </a:cubicBezTo>
                  <a:cubicBezTo>
                    <a:pt x="15563" y="1478"/>
                    <a:pt x="15684" y="2142"/>
                    <a:pt x="15817" y="1931"/>
                  </a:cubicBezTo>
                  <a:cubicBezTo>
                    <a:pt x="16022" y="1569"/>
                    <a:pt x="16173" y="543"/>
                    <a:pt x="16390" y="332"/>
                  </a:cubicBezTo>
                  <a:cubicBezTo>
                    <a:pt x="16493" y="211"/>
                    <a:pt x="16601" y="91"/>
                    <a:pt x="16710" y="0"/>
                  </a:cubicBezTo>
                  <a:cubicBezTo>
                    <a:pt x="17682" y="4857"/>
                    <a:pt x="17851" y="5038"/>
                    <a:pt x="18358" y="12399"/>
                  </a:cubicBezTo>
                  <a:cubicBezTo>
                    <a:pt x="18539" y="15023"/>
                    <a:pt x="18527" y="18010"/>
                    <a:pt x="19058" y="19398"/>
                  </a:cubicBezTo>
                  <a:cubicBezTo>
                    <a:pt x="19855" y="18674"/>
                    <a:pt x="19445" y="17799"/>
                    <a:pt x="20205" y="21600"/>
                  </a:cubicBezTo>
                  <a:cubicBezTo>
                    <a:pt x="20393" y="21479"/>
                    <a:pt x="20592" y="21600"/>
                    <a:pt x="20773" y="21298"/>
                  </a:cubicBezTo>
                  <a:cubicBezTo>
                    <a:pt x="20839" y="21147"/>
                    <a:pt x="20839" y="20544"/>
                    <a:pt x="20900" y="20333"/>
                  </a:cubicBezTo>
                  <a:cubicBezTo>
                    <a:pt x="21063" y="19669"/>
                    <a:pt x="21401" y="19699"/>
                    <a:pt x="21600" y="19699"/>
                  </a:cubicBezTo>
                </a:path>
              </a:pathLst>
            </a:custGeom>
            <a:noFill/>
            <a:ln w="254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0" name="Line 8"/>
            <p:cNvSpPr>
              <a:spLocks noChangeShapeType="1"/>
            </p:cNvSpPr>
            <p:nvPr/>
          </p:nvSpPr>
          <p:spPr bwMode="auto">
            <a:xfrm flipH="1">
              <a:off x="432" y="1248"/>
              <a:ext cx="144" cy="1"/>
            </a:xfrm>
            <a:prstGeom prst="line">
              <a:avLst/>
            </a:prstGeom>
            <a:noFill/>
            <a:ln w="254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1" name="Line 9"/>
            <p:cNvSpPr>
              <a:spLocks noChangeShapeType="1"/>
            </p:cNvSpPr>
            <p:nvPr/>
          </p:nvSpPr>
          <p:spPr bwMode="auto">
            <a:xfrm flipH="1">
              <a:off x="432" y="384"/>
              <a:ext cx="144" cy="1"/>
            </a:xfrm>
            <a:prstGeom prst="line">
              <a:avLst/>
            </a:prstGeom>
            <a:noFill/>
            <a:ln w="254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2" name="Rectangle 10"/>
            <p:cNvSpPr/>
            <p:nvPr/>
          </p:nvSpPr>
          <p:spPr bwMode="auto">
            <a:xfrm>
              <a:off x="0" y="1152"/>
              <a:ext cx="393" cy="240"/>
            </a:xfrm>
            <a:prstGeom prst="rect">
              <a:avLst/>
            </a:prstGeom>
            <a:noFill/>
            <a:ln w="25400">
              <a:noFill/>
              <a:miter lim="800000"/>
            </a:ln>
          </p:spPr>
          <p:txBody>
            <a:bodyPr wrap="none" lIns="50800" tIns="50800" bIns="50800">
              <a:spAutoFit/>
            </a:bodyPr>
            <a:lstStyle/>
            <a:p>
              <a:pPr eaLnBrk="1" hangingPunct="1"/>
              <a:r>
                <a:rPr lang="en-US" sz="1800" b="0">
                  <a:solidFill>
                    <a:srgbClr val="000066"/>
                  </a:solidFill>
                  <a:latin typeface="Helvetica" charset="0"/>
                  <a:ea typeface="Helvetica" charset="0"/>
                  <a:cs typeface="Helvetica" charset="0"/>
                  <a:sym typeface="Helvetica" charset="0"/>
                </a:rPr>
                <a:t>0.0V</a:t>
              </a:r>
            </a:p>
          </p:txBody>
        </p:sp>
        <p:sp>
          <p:nvSpPr>
            <p:cNvPr id="33" name="Rectangle 11"/>
            <p:cNvSpPr/>
            <p:nvPr/>
          </p:nvSpPr>
          <p:spPr bwMode="auto">
            <a:xfrm>
              <a:off x="0" y="912"/>
              <a:ext cx="397" cy="239"/>
            </a:xfrm>
            <a:prstGeom prst="rect">
              <a:avLst/>
            </a:prstGeom>
            <a:noFill/>
            <a:ln w="25400">
              <a:noFill/>
              <a:miter lim="800000"/>
            </a:ln>
          </p:spPr>
          <p:txBody>
            <a:bodyPr wrap="none" lIns="50800" tIns="50800" bIns="50800">
              <a:spAutoFit/>
            </a:bodyPr>
            <a:lstStyle/>
            <a:p>
              <a:pPr eaLnBrk="1" hangingPunct="1"/>
              <a:r>
                <a:rPr lang="en-US" sz="1800" b="0" dirty="0" smtClean="0">
                  <a:solidFill>
                    <a:srgbClr val="000066"/>
                  </a:solidFill>
                  <a:latin typeface="Helvetica" charset="0"/>
                  <a:ea typeface="Helvetica" charset="0"/>
                  <a:cs typeface="Helvetica" charset="0"/>
                  <a:sym typeface="Helvetica" charset="0"/>
                </a:rPr>
                <a:t>0.2V</a:t>
              </a:r>
              <a:endParaRPr lang="en-US" sz="1800" b="0" dirty="0">
                <a:solidFill>
                  <a:srgbClr val="000066"/>
                </a:solidFill>
                <a:latin typeface="Helvetica" charset="0"/>
                <a:ea typeface="Helvetica" charset="0"/>
                <a:cs typeface="Helvetica" charset="0"/>
                <a:sym typeface="Helvetica" charset="0"/>
              </a:endParaRPr>
            </a:p>
          </p:txBody>
        </p:sp>
        <p:sp>
          <p:nvSpPr>
            <p:cNvPr id="34" name="Rectangle 12"/>
            <p:cNvSpPr/>
            <p:nvPr/>
          </p:nvSpPr>
          <p:spPr bwMode="auto">
            <a:xfrm>
              <a:off x="0" y="528"/>
              <a:ext cx="397" cy="239"/>
            </a:xfrm>
            <a:prstGeom prst="rect">
              <a:avLst/>
            </a:prstGeom>
            <a:noFill/>
            <a:ln w="25400">
              <a:noFill/>
              <a:miter lim="800000"/>
            </a:ln>
          </p:spPr>
          <p:txBody>
            <a:bodyPr wrap="none" lIns="50800" tIns="50800" bIns="50800">
              <a:spAutoFit/>
            </a:bodyPr>
            <a:lstStyle/>
            <a:p>
              <a:pPr eaLnBrk="1" hangingPunct="1"/>
              <a:r>
                <a:rPr lang="en-US" sz="1800" b="0" dirty="0" smtClean="0">
                  <a:solidFill>
                    <a:srgbClr val="000066"/>
                  </a:solidFill>
                  <a:latin typeface="Helvetica" charset="0"/>
                  <a:ea typeface="Helvetica" charset="0"/>
                  <a:cs typeface="Helvetica" charset="0"/>
                  <a:sym typeface="Helvetica" charset="0"/>
                </a:rPr>
                <a:t>0.9V</a:t>
              </a:r>
              <a:endParaRPr lang="en-US" sz="1800" b="0" dirty="0">
                <a:solidFill>
                  <a:srgbClr val="000066"/>
                </a:solidFill>
                <a:latin typeface="Helvetica" charset="0"/>
                <a:ea typeface="Helvetica" charset="0"/>
                <a:cs typeface="Helvetica" charset="0"/>
                <a:sym typeface="Helvetica" charset="0"/>
              </a:endParaRPr>
            </a:p>
          </p:txBody>
        </p:sp>
        <p:sp>
          <p:nvSpPr>
            <p:cNvPr id="35" name="Rectangle 13"/>
            <p:cNvSpPr/>
            <p:nvPr/>
          </p:nvSpPr>
          <p:spPr bwMode="auto">
            <a:xfrm>
              <a:off x="0" y="288"/>
              <a:ext cx="397" cy="239"/>
            </a:xfrm>
            <a:prstGeom prst="rect">
              <a:avLst/>
            </a:prstGeom>
            <a:noFill/>
            <a:ln w="25400">
              <a:noFill/>
              <a:miter lim="800000"/>
            </a:ln>
          </p:spPr>
          <p:txBody>
            <a:bodyPr wrap="none" lIns="50800" tIns="50800" bIns="50800">
              <a:spAutoFit/>
            </a:bodyPr>
            <a:lstStyle/>
            <a:p>
              <a:pPr eaLnBrk="1" hangingPunct="1"/>
              <a:r>
                <a:rPr lang="en-US" sz="1800" b="0" dirty="0" smtClean="0">
                  <a:solidFill>
                    <a:srgbClr val="000066"/>
                  </a:solidFill>
                  <a:latin typeface="Helvetica" charset="0"/>
                  <a:ea typeface="Helvetica" charset="0"/>
                  <a:cs typeface="Helvetica" charset="0"/>
                  <a:sym typeface="Helvetica" charset="0"/>
                </a:rPr>
                <a:t>1.1V</a:t>
              </a:r>
              <a:endParaRPr lang="en-US" sz="1800" b="0" dirty="0">
                <a:solidFill>
                  <a:srgbClr val="000066"/>
                </a:solidFill>
                <a:latin typeface="Helvetica" charset="0"/>
                <a:ea typeface="Helvetica" charset="0"/>
                <a:cs typeface="Helvetica" charset="0"/>
                <a:sym typeface="Helvetica" charset="0"/>
              </a:endParaRPr>
            </a:p>
          </p:txBody>
        </p:sp>
        <p:sp>
          <p:nvSpPr>
            <p:cNvPr id="36" name="Line 14"/>
            <p:cNvSpPr>
              <a:spLocks noChangeShapeType="1"/>
            </p:cNvSpPr>
            <p:nvPr/>
          </p:nvSpPr>
          <p:spPr bwMode="auto">
            <a:xfrm>
              <a:off x="576" y="96"/>
              <a:ext cx="1392"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7" name="Line 15"/>
            <p:cNvSpPr>
              <a:spLocks noChangeShapeType="1"/>
            </p:cNvSpPr>
            <p:nvPr/>
          </p:nvSpPr>
          <p:spPr bwMode="auto">
            <a:xfrm>
              <a:off x="2160" y="96"/>
              <a:ext cx="144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8" name="Line 16"/>
            <p:cNvSpPr>
              <a:spLocks noChangeShapeType="1"/>
            </p:cNvSpPr>
            <p:nvPr/>
          </p:nvSpPr>
          <p:spPr bwMode="auto">
            <a:xfrm>
              <a:off x="3792" y="96"/>
              <a:ext cx="48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39" name="Line 17"/>
            <p:cNvSpPr>
              <a:spLocks noChangeShapeType="1"/>
            </p:cNvSpPr>
            <p:nvPr/>
          </p:nvSpPr>
          <p:spPr bwMode="auto">
            <a:xfrm>
              <a:off x="1968" y="48"/>
              <a:ext cx="1" cy="1008"/>
            </a:xfrm>
            <a:prstGeom prst="line">
              <a:avLst/>
            </a:prstGeom>
            <a:noFill/>
            <a:ln w="127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0" name="Line 18"/>
            <p:cNvSpPr>
              <a:spLocks noChangeShapeType="1"/>
            </p:cNvSpPr>
            <p:nvPr/>
          </p:nvSpPr>
          <p:spPr bwMode="auto">
            <a:xfrm>
              <a:off x="2160" y="48"/>
              <a:ext cx="1" cy="576"/>
            </a:xfrm>
            <a:prstGeom prst="line">
              <a:avLst/>
            </a:prstGeom>
            <a:noFill/>
            <a:ln w="127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1" name="Line 19"/>
            <p:cNvSpPr>
              <a:spLocks noChangeShapeType="1"/>
            </p:cNvSpPr>
            <p:nvPr/>
          </p:nvSpPr>
          <p:spPr bwMode="auto">
            <a:xfrm>
              <a:off x="3600" y="48"/>
              <a:ext cx="1" cy="576"/>
            </a:xfrm>
            <a:prstGeom prst="line">
              <a:avLst/>
            </a:prstGeom>
            <a:noFill/>
            <a:ln w="127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2" name="Line 20"/>
            <p:cNvSpPr>
              <a:spLocks noChangeShapeType="1"/>
            </p:cNvSpPr>
            <p:nvPr/>
          </p:nvSpPr>
          <p:spPr bwMode="auto">
            <a:xfrm>
              <a:off x="3792" y="48"/>
              <a:ext cx="1" cy="960"/>
            </a:xfrm>
            <a:prstGeom prst="line">
              <a:avLst/>
            </a:prstGeom>
            <a:noFill/>
            <a:ln w="127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3" name="Rectangle 21"/>
            <p:cNvSpPr/>
            <p:nvPr/>
          </p:nvSpPr>
          <p:spPr bwMode="auto">
            <a:xfrm>
              <a:off x="1105"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4" name="Rectangle 22"/>
            <p:cNvSpPr/>
            <p:nvPr/>
          </p:nvSpPr>
          <p:spPr bwMode="auto">
            <a:xfrm>
              <a:off x="2641"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1</a:t>
              </a:r>
            </a:p>
          </p:txBody>
        </p:sp>
        <p:sp>
          <p:nvSpPr>
            <p:cNvPr id="45" name="Rectangle 23"/>
            <p:cNvSpPr/>
            <p:nvPr/>
          </p:nvSpPr>
          <p:spPr bwMode="auto">
            <a:xfrm>
              <a:off x="3936" y="0"/>
              <a:ext cx="200"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6" name="Line 24"/>
            <p:cNvSpPr>
              <a:spLocks noChangeShapeType="1"/>
            </p:cNvSpPr>
            <p:nvPr/>
          </p:nvSpPr>
          <p:spPr bwMode="auto">
            <a:xfrm flipH="1">
              <a:off x="432" y="1008"/>
              <a:ext cx="144" cy="1"/>
            </a:xfrm>
            <a:prstGeom prst="line">
              <a:avLst/>
            </a:prstGeom>
            <a:noFill/>
            <a:ln w="254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7" name="Line 25"/>
            <p:cNvSpPr>
              <a:spLocks noChangeShapeType="1"/>
            </p:cNvSpPr>
            <p:nvPr/>
          </p:nvSpPr>
          <p:spPr bwMode="auto">
            <a:xfrm flipH="1">
              <a:off x="432" y="624"/>
              <a:ext cx="144" cy="1"/>
            </a:xfrm>
            <a:prstGeom prst="line">
              <a:avLst/>
            </a:prstGeom>
            <a:noFill/>
            <a:ln w="25400">
              <a:solidFill>
                <a:srgbClr val="000066"/>
              </a:solidFill>
              <a:round/>
            </a:ln>
          </p:spPr>
          <p:txBody>
            <a:bodyPr lIns="0" tIns="0" rIns="0" bIns="0"/>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sp>
        <p:nvSpPr>
          <p:cNvPr id="48" name="Rectangle 3"/>
          <p:cNvSpPr txBox="1">
            <a:spLocks noChangeArrowheads="1"/>
          </p:cNvSpPr>
          <p:nvPr/>
        </p:nvSpPr>
        <p:spPr bwMode="auto">
          <a:xfrm>
            <a:off x="6621863" y="2056782"/>
            <a:ext cx="5429459" cy="525272"/>
          </a:xfrm>
          <a:prstGeom prst="rect">
            <a:avLst/>
          </a:prstGeom>
          <a:solidFill>
            <a:schemeClr val="accent6">
              <a:lumMod val="20000"/>
              <a:lumOff val="80000"/>
            </a:schemeClr>
          </a:solidFill>
          <a:ln>
            <a:noFill/>
          </a:ln>
          <a:extLst/>
        </p:spPr>
        <p:txBody>
          <a:bodyPr vert="horz" wrap="square" lIns="63500" tIns="25400" rIns="63500" bIns="25400" numCol="1" anchor="t" anchorCtr="0" compatLnSpc="1">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a:lstStyle>
          <a:p>
            <a:pPr indent="-190500">
              <a:lnSpc>
                <a:spcPct val="110000"/>
              </a:lnSpc>
              <a:spcBef>
                <a:spcPct val="15000"/>
              </a:spcBef>
              <a:buFontTx/>
              <a:buNone/>
            </a:pPr>
            <a:r>
              <a:rPr lang="en-US" altLang="zh-CN" b="1" kern="0" dirty="0" smtClean="0">
                <a:solidFill>
                  <a:srgbClr val="FF0000"/>
                </a:solidFill>
                <a:latin typeface="微软雅黑" pitchFamily="34" charset="-122"/>
                <a:ea typeface="微软雅黑" pitchFamily="34" charset="-122"/>
              </a:rPr>
              <a:t>01011001</a:t>
            </a:r>
            <a:r>
              <a:rPr lang="zh-CN" altLang="en-US" b="1" kern="0" dirty="0" smtClean="0">
                <a:solidFill>
                  <a:srgbClr val="FF0000"/>
                </a:solidFill>
                <a:latin typeface="微软雅黑" pitchFamily="34" charset="-122"/>
                <a:ea typeface="微软雅黑" pitchFamily="34" charset="-122"/>
              </a:rPr>
              <a:t>的值是多少？</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
                                            <p:txEl>
                                              <p:pRg st="0" end="0"/>
                                            </p:txEl>
                                          </p:spTgt>
                                        </p:tgtEl>
                                        <p:attrNameLst>
                                          <p:attrName>style.visibility</p:attrName>
                                        </p:attrNameLst>
                                      </p:cBhvr>
                                      <p:to>
                                        <p:strVal val="visible"/>
                                      </p:to>
                                    </p:set>
                                    <p:animEffect transition="in" filter="blinds(horizontal)">
                                      <p:cBhvr>
                                        <p:cTn id="3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9" name="Group 3"/>
          <p:cNvGraphicFramePr>
            <a:graphicFrameLocks noGrp="1"/>
          </p:cNvGraphicFramePr>
          <p:nvPr>
            <p:extLst>
              <p:ext uri="{D42A27DB-BD31-4B8C-83A1-F6EECF244321}">
                <p14:modId xmlns:p14="http://schemas.microsoft.com/office/powerpoint/2010/main" val="1514466264"/>
              </p:ext>
            </p:extLst>
          </p:nvPr>
        </p:nvGraphicFramePr>
        <p:xfrm>
          <a:off x="9311053" y="591383"/>
          <a:ext cx="937696" cy="5549138"/>
        </p:xfrm>
        <a:graphic>
          <a:graphicData uri="http://schemas.openxmlformats.org/drawingml/2006/table">
            <a:tbl>
              <a:tblPr/>
              <a:tblGrid>
                <a:gridCol w="937696"/>
              </a:tblGrid>
              <a:tr h="37973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outerShdw blurRad="38100" dist="38100" dir="2700000" algn="tl">
                              <a:srgbClr val="000000"/>
                            </a:outerShdw>
                          </a:effectLst>
                          <a:latin typeface="Calibri" panose="020F0502020204030204" pitchFamily="34" charset="0"/>
                        </a:rPr>
                        <a:t>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tr>
            </a:tbl>
          </a:graphicData>
        </a:graphic>
      </p:graphicFrame>
      <p:graphicFrame>
        <p:nvGraphicFramePr>
          <p:cNvPr id="203817" name="Group 41"/>
          <p:cNvGraphicFramePr>
            <a:graphicFrameLocks noGrp="1"/>
          </p:cNvGraphicFramePr>
          <p:nvPr>
            <p:extLst>
              <p:ext uri="{D42A27DB-BD31-4B8C-83A1-F6EECF244321}">
                <p14:modId xmlns:p14="http://schemas.microsoft.com/office/powerpoint/2010/main" val="57877683"/>
              </p:ext>
            </p:extLst>
          </p:nvPr>
        </p:nvGraphicFramePr>
        <p:xfrm>
          <a:off x="11051784" y="591383"/>
          <a:ext cx="896962" cy="5548821"/>
        </p:xfrm>
        <a:graphic>
          <a:graphicData uri="http://schemas.openxmlformats.org/drawingml/2006/table">
            <a:tbl>
              <a:tblPr/>
              <a:tblGrid>
                <a:gridCol w="896962"/>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outerShdw blurRad="38100" dist="38100" dir="2700000" algn="tl">
                              <a:srgbClr val="000000"/>
                            </a:outerShdw>
                          </a:effectLst>
                          <a:latin typeface="Calibri" panose="020F0502020204030204" pitchFamily="34" charset="0"/>
                        </a:rPr>
                        <a:t>Unsigned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9</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tr>
            </a:tbl>
          </a:graphicData>
        </a:graphic>
      </p:graphicFrame>
      <p:graphicFrame>
        <p:nvGraphicFramePr>
          <p:cNvPr id="203855" name="Group 79"/>
          <p:cNvGraphicFramePr>
            <a:graphicFrameLocks noGrp="1"/>
          </p:cNvGraphicFramePr>
          <p:nvPr>
            <p:extLst>
              <p:ext uri="{D42A27DB-BD31-4B8C-83A1-F6EECF244321}">
                <p14:modId xmlns:p14="http://schemas.microsoft.com/office/powerpoint/2010/main" val="1100551026"/>
              </p:ext>
            </p:extLst>
          </p:nvPr>
        </p:nvGraphicFramePr>
        <p:xfrm>
          <a:off x="8203220" y="591383"/>
          <a:ext cx="930808" cy="5548821"/>
        </p:xfrm>
        <a:graphic>
          <a:graphicData uri="http://schemas.openxmlformats.org/drawingml/2006/table">
            <a:tbl>
              <a:tblPr/>
              <a:tblGrid>
                <a:gridCol w="930808"/>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outerShdw blurRad="38100" dist="38100" dir="2700000" algn="tl">
                              <a:srgbClr val="000000"/>
                            </a:outerShdw>
                          </a:effectLst>
                          <a:latin typeface="Calibri" panose="020F0502020204030204" pitchFamily="34" charset="0"/>
                        </a:rPr>
                        <a:t>Bits</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0101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0111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28098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smtClean="0">
                          <a:ln>
                            <a:noFill/>
                          </a:ln>
                          <a:solidFill>
                            <a:schemeClr val="tx2"/>
                          </a:solidFill>
                          <a:effectLst/>
                          <a:latin typeface="Courier New" panose="02070309020205020404" charset="0"/>
                        </a:rPr>
                        <a:t>1101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smtClean="0">
                          <a:ln>
                            <a:noFill/>
                          </a:ln>
                          <a:solidFill>
                            <a:schemeClr val="tx2"/>
                          </a:solidFill>
                          <a:effectLst/>
                          <a:latin typeface="Courier New" panose="02070309020205020404" charset="0"/>
                        </a:rPr>
                        <a:t>1111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r>
            </a:tbl>
          </a:graphicData>
        </a:graphic>
      </p:graphicFrame>
      <p:sp>
        <p:nvSpPr>
          <p:cNvPr id="15" name="Line 121"/>
          <p:cNvSpPr>
            <a:spLocks noChangeShapeType="1"/>
          </p:cNvSpPr>
          <p:nvPr/>
        </p:nvSpPr>
        <p:spPr bwMode="auto">
          <a:xfrm flipH="1" flipV="1">
            <a:off x="10269414" y="2405334"/>
            <a:ext cx="767910"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6" name="Text Box 124"/>
          <p:cNvSpPr txBox="1">
            <a:spLocks noChangeArrowheads="1"/>
          </p:cNvSpPr>
          <p:nvPr/>
        </p:nvSpPr>
        <p:spPr bwMode="auto">
          <a:xfrm>
            <a:off x="10592745" y="1798909"/>
            <a:ext cx="157455" cy="584200"/>
          </a:xfrm>
          <a:prstGeom prst="rect">
            <a:avLst/>
          </a:prstGeom>
          <a:noFill/>
          <a:ln w="19050">
            <a:noFill/>
            <a:miter lim="800000"/>
            <a:tailEnd type="none" w="sm" len="sm"/>
          </a:ln>
        </p:spPr>
        <p:txBody>
          <a:bodyPr wrap="none" lIns="45720" rIns="45720">
            <a:spAutoFit/>
          </a:bodyPr>
          <a:lstStyle/>
          <a:p>
            <a:pPr algn="ctr"/>
            <a:r>
              <a:rPr lang="en-US" sz="3200" dirty="0">
                <a:latin typeface="Calibri" panose="020F0502020204030204" pitchFamily="34" charset="0"/>
              </a:rPr>
              <a:t>=</a:t>
            </a:r>
          </a:p>
        </p:txBody>
      </p:sp>
      <p:sp>
        <p:nvSpPr>
          <p:cNvPr id="18" name="Line 123"/>
          <p:cNvSpPr>
            <a:spLocks noChangeShapeType="1"/>
          </p:cNvSpPr>
          <p:nvPr/>
        </p:nvSpPr>
        <p:spPr bwMode="auto">
          <a:xfrm flipH="1" flipV="1">
            <a:off x="10278205" y="5164453"/>
            <a:ext cx="714277"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9" name="Text Box 125"/>
          <p:cNvSpPr txBox="1">
            <a:spLocks noChangeArrowheads="1"/>
          </p:cNvSpPr>
          <p:nvPr/>
        </p:nvSpPr>
        <p:spPr bwMode="auto">
          <a:xfrm>
            <a:off x="10252731" y="4645954"/>
            <a:ext cx="755235" cy="461962"/>
          </a:xfrm>
          <a:prstGeom prst="rect">
            <a:avLst/>
          </a:prstGeom>
          <a:noFill/>
          <a:ln w="57150">
            <a:noFill/>
            <a:round/>
            <a:headEnd type="triangle" w="lg" len="lg"/>
            <a:tailEnd type="triangle" w="lg" len="lg"/>
          </a:ln>
        </p:spPr>
        <p:txBody>
          <a:bodyPr wrap="none" anchor="ctr"/>
          <a:lstStyle/>
          <a:p>
            <a:r>
              <a:rPr lang="en-US" dirty="0" smtClean="0">
                <a:latin typeface="Calibri" panose="020F0502020204030204" pitchFamily="34" charset="0"/>
              </a:rPr>
              <a:t>+/- 16</a:t>
            </a:r>
            <a:endParaRPr lang="en-US" dirty="0">
              <a:latin typeface="Calibri" panose="020F0502020204030204" pitchFamily="34" charset="0"/>
            </a:endParaRPr>
          </a:p>
        </p:txBody>
      </p:sp>
      <p:sp>
        <p:nvSpPr>
          <p:cNvPr id="4" name="线形标注 1(带边框和强调线) 3"/>
          <p:cNvSpPr/>
          <p:nvPr/>
        </p:nvSpPr>
        <p:spPr>
          <a:xfrm>
            <a:off x="1468315" y="1813022"/>
            <a:ext cx="5380893" cy="2486415"/>
          </a:xfrm>
          <a:prstGeom prst="accentBorderCallout1">
            <a:avLst>
              <a:gd name="adj1" fmla="val 30207"/>
              <a:gd name="adj2" fmla="val 106572"/>
              <a:gd name="adj3" fmla="val 54041"/>
              <a:gd name="adj4" fmla="val 121045"/>
            </a:avLst>
          </a:prstGeom>
          <a:gradFill>
            <a:gsLst>
              <a:gs pos="0">
                <a:schemeClr val="accent1">
                  <a:lumMod val="5000"/>
                  <a:lumOff val="95000"/>
                </a:schemeClr>
              </a:gs>
              <a:gs pos="71000">
                <a:schemeClr val="accent3"/>
              </a:gs>
              <a:gs pos="100000">
                <a:srgbClr val="7DC8C4"/>
              </a:gs>
            </a:gsLst>
            <a:lin ang="48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2400" dirty="0">
                <a:sym typeface="+mn-ea"/>
              </a:rPr>
              <a:t>右图为四位编码的无符号数和有符号数之间的相互转换情况，可以看出，从</a:t>
            </a:r>
            <a:r>
              <a:rPr lang="en-US" altLang="zh-CN" sz="2400" b="1" dirty="0">
                <a:sym typeface="+mn-ea"/>
              </a:rPr>
              <a:t>0000~0111</a:t>
            </a:r>
            <a:r>
              <a:rPr lang="zh-CN" altLang="en-US" sz="2400" dirty="0">
                <a:ea typeface="宋体" panose="02010600030101010101" pitchFamily="2" charset="-122"/>
                <a:sym typeface="+mn-ea"/>
              </a:rPr>
              <a:t>，无符号数和有符号数的数值是一样的。</a:t>
            </a:r>
            <a:r>
              <a:rPr lang="zh-CN" altLang="en-US" sz="2400" b="1" dirty="0">
                <a:ea typeface="宋体" panose="02010600030101010101" pitchFamily="2" charset="-122"/>
                <a:sym typeface="+mn-ea"/>
              </a:rPr>
              <a:t>当最高位为</a:t>
            </a:r>
            <a:r>
              <a:rPr lang="en-US" altLang="zh-CN" sz="2400" b="1" dirty="0">
                <a:ea typeface="宋体" panose="02010600030101010101" pitchFamily="2" charset="-122"/>
                <a:sym typeface="+mn-ea"/>
              </a:rPr>
              <a:t>1</a:t>
            </a:r>
            <a:r>
              <a:rPr lang="zh-CN" altLang="en-US" sz="2400" b="1" dirty="0">
                <a:ea typeface="宋体" panose="02010600030101010101" pitchFamily="2" charset="-122"/>
                <a:sym typeface="+mn-ea"/>
              </a:rPr>
              <a:t>时</a:t>
            </a:r>
            <a:r>
              <a:rPr lang="zh-CN" altLang="en-US" sz="2400" dirty="0">
                <a:ea typeface="宋体" panose="02010600030101010101" pitchFamily="2" charset="-122"/>
                <a:sym typeface="+mn-ea"/>
              </a:rPr>
              <a:t>，无符号数由对应的有符号数的数值加上</a:t>
            </a:r>
            <a:r>
              <a:rPr lang="en-US" altLang="zh-CN" sz="2400" dirty="0">
                <a:ea typeface="宋体" panose="02010600030101010101" pitchFamily="2" charset="-122"/>
                <a:sym typeface="+mn-ea"/>
              </a:rPr>
              <a:t>16</a:t>
            </a:r>
            <a:r>
              <a:rPr lang="zh-CN" altLang="en-US" sz="2400" dirty="0">
                <a:ea typeface="宋体" panose="02010600030101010101" pitchFamily="2" charset="-122"/>
                <a:sym typeface="+mn-ea"/>
              </a:rPr>
              <a:t>得到。</a:t>
            </a:r>
            <a:endParaRPr kumimoji="0" lang="en-US" altLang="en-US" sz="2400" b="0" i="0" u="none" strike="noStrike" cap="none" normalizeH="0" baseline="0" dirty="0" smtClean="0">
              <a:ln>
                <a:noFill/>
              </a:ln>
              <a:solidFill>
                <a:schemeClr val="tx1"/>
              </a:solidFill>
              <a:effectLst/>
            </a:endParaRP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41</a:t>
            </a:fld>
            <a:endParaRPr lang="zh-CN" altLang="en-US"/>
          </a:p>
        </p:txBody>
      </p:sp>
      <p:pic>
        <p:nvPicPr>
          <p:cNvPr id="3" name="图片 2"/>
          <p:cNvPicPr>
            <a:picLocks noChangeAspect="1"/>
          </p:cNvPicPr>
          <p:nvPr/>
        </p:nvPicPr>
        <p:blipFill>
          <a:blip r:embed="rId3"/>
          <a:stretch>
            <a:fillRect/>
          </a:stretch>
        </p:blipFill>
        <p:spPr>
          <a:xfrm>
            <a:off x="1488757" y="2330558"/>
            <a:ext cx="4162425" cy="2800350"/>
          </a:xfrm>
          <a:prstGeom prst="rect">
            <a:avLst/>
          </a:prstGeom>
        </p:spPr>
      </p:pic>
      <p:pic>
        <p:nvPicPr>
          <p:cNvPr id="4" name="图片 3"/>
          <p:cNvPicPr>
            <a:picLocks noChangeAspect="1"/>
          </p:cNvPicPr>
          <p:nvPr/>
        </p:nvPicPr>
        <p:blipFill>
          <a:blip r:embed="rId4"/>
          <a:stretch>
            <a:fillRect/>
          </a:stretch>
        </p:blipFill>
        <p:spPr>
          <a:xfrm>
            <a:off x="5549265" y="3612623"/>
            <a:ext cx="2876550" cy="1495425"/>
          </a:xfrm>
          <a:prstGeom prst="rect">
            <a:avLst/>
          </a:prstGeom>
        </p:spPr>
      </p:pic>
      <p:sp>
        <p:nvSpPr>
          <p:cNvPr id="5" name="矩形 4"/>
          <p:cNvSpPr/>
          <p:nvPr/>
        </p:nvSpPr>
        <p:spPr>
          <a:xfrm>
            <a:off x="3745522" y="3423075"/>
            <a:ext cx="3441089" cy="187452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16850" y="5470748"/>
            <a:ext cx="3492842" cy="369332"/>
          </a:xfrm>
          <a:prstGeom prst="rect">
            <a:avLst/>
          </a:prstGeom>
          <a:noFill/>
        </p:spPr>
        <p:txBody>
          <a:bodyPr wrap="square" rtlCol="0">
            <a:spAutoFit/>
          </a:bodyPr>
          <a:lstStyle/>
          <a:p>
            <a:r>
              <a:rPr lang="zh-CN" altLang="en-US" dirty="0" smtClean="0"/>
              <a:t>编码</a:t>
            </a:r>
            <a:r>
              <a:rPr lang="zh-CN" altLang="en-US" dirty="0"/>
              <a:t>区</a:t>
            </a:r>
            <a:r>
              <a:rPr lang="zh-CN" altLang="en-US" dirty="0" smtClean="0"/>
              <a:t>间（位模式）</a:t>
            </a:r>
            <a:endParaRPr lang="zh-CN" altLang="en-US" dirty="0"/>
          </a:p>
        </p:txBody>
      </p:sp>
      <p:pic>
        <p:nvPicPr>
          <p:cNvPr id="7" name="图片 6"/>
          <p:cNvPicPr>
            <a:picLocks noChangeAspect="1"/>
          </p:cNvPicPr>
          <p:nvPr/>
        </p:nvPicPr>
        <p:blipFill>
          <a:blip r:embed="rId5"/>
          <a:stretch>
            <a:fillRect/>
          </a:stretch>
        </p:blipFill>
        <p:spPr>
          <a:xfrm flipH="1">
            <a:off x="3841432" y="4437159"/>
            <a:ext cx="1752600" cy="295275"/>
          </a:xfrm>
          <a:prstGeom prst="rect">
            <a:avLst/>
          </a:prstGeom>
          <a:noFill/>
        </p:spPr>
      </p:pic>
      <p:pic>
        <p:nvPicPr>
          <p:cNvPr id="8" name="图片 7"/>
          <p:cNvPicPr>
            <a:picLocks noChangeAspect="1"/>
          </p:cNvPicPr>
          <p:nvPr/>
        </p:nvPicPr>
        <p:blipFill>
          <a:blip r:embed="rId5"/>
          <a:stretch>
            <a:fillRect/>
          </a:stretch>
        </p:blipFill>
        <p:spPr>
          <a:xfrm flipH="1">
            <a:off x="3841432" y="4835633"/>
            <a:ext cx="1752600" cy="295275"/>
          </a:xfrm>
          <a:prstGeom prst="rect">
            <a:avLst/>
          </a:prstGeom>
        </p:spPr>
      </p:pic>
      <p:sp>
        <p:nvSpPr>
          <p:cNvPr id="9" name="矩形 8"/>
          <p:cNvSpPr/>
          <p:nvPr/>
        </p:nvSpPr>
        <p:spPr>
          <a:xfrm>
            <a:off x="1940241" y="3300735"/>
            <a:ext cx="3440651" cy="180731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2863" y="5198144"/>
            <a:ext cx="2107297" cy="369332"/>
          </a:xfrm>
          <a:prstGeom prst="rect">
            <a:avLst/>
          </a:prstGeom>
          <a:noFill/>
        </p:spPr>
        <p:txBody>
          <a:bodyPr wrap="square" rtlCol="0">
            <a:spAutoFit/>
          </a:bodyPr>
          <a:lstStyle/>
          <a:p>
            <a:r>
              <a:rPr lang="zh-CN" altLang="en-US" dirty="0"/>
              <a:t>数值</a:t>
            </a:r>
            <a:r>
              <a:rPr lang="zh-CN" altLang="en-US" dirty="0" smtClean="0"/>
              <a:t>区间（表示）</a:t>
            </a:r>
            <a:endParaRPr lang="zh-CN" altLang="en-US" dirty="0"/>
          </a:p>
        </p:txBody>
      </p:sp>
      <p:sp>
        <p:nvSpPr>
          <p:cNvPr id="11" name="矩形 10"/>
          <p:cNvSpPr/>
          <p:nvPr/>
        </p:nvSpPr>
        <p:spPr>
          <a:xfrm>
            <a:off x="7240905" y="3423075"/>
            <a:ext cx="3497580" cy="187452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2" name="文本框 11"/>
          <p:cNvSpPr txBox="1"/>
          <p:nvPr/>
        </p:nvSpPr>
        <p:spPr>
          <a:xfrm>
            <a:off x="7457440" y="5429250"/>
            <a:ext cx="1737360" cy="646331"/>
          </a:xfrm>
          <a:prstGeom prst="rect">
            <a:avLst/>
          </a:prstGeom>
          <a:noFill/>
        </p:spPr>
        <p:txBody>
          <a:bodyPr wrap="square" rtlCol="0">
            <a:spAutoFit/>
          </a:bodyPr>
          <a:lstStyle/>
          <a:p>
            <a:r>
              <a:rPr lang="zh-CN" altLang="en-US" dirty="0" smtClean="0"/>
              <a:t>低位重复区间（高位溢出）</a:t>
            </a:r>
            <a:endParaRPr lang="zh-CN" altLang="en-US" dirty="0"/>
          </a:p>
        </p:txBody>
      </p:sp>
      <p:sp>
        <p:nvSpPr>
          <p:cNvPr id="13" name="文本框 12"/>
          <p:cNvSpPr txBox="1"/>
          <p:nvPr/>
        </p:nvSpPr>
        <p:spPr>
          <a:xfrm>
            <a:off x="1352257" y="502334"/>
            <a:ext cx="3992880" cy="400110"/>
          </a:xfrm>
          <a:prstGeom prst="rect">
            <a:avLst/>
          </a:prstGeom>
          <a:noFill/>
        </p:spPr>
        <p:txBody>
          <a:bodyPr wrap="square" rtlCol="0">
            <a:spAutoFit/>
          </a:bodyPr>
          <a:lstStyle/>
          <a:p>
            <a:r>
              <a:rPr lang="en-US" altLang="zh-CN" sz="2000" dirty="0" smtClean="0">
                <a:latin typeface="+mn-ea"/>
              </a:rPr>
              <a:t>C</a:t>
            </a:r>
            <a:r>
              <a:rPr lang="zh-CN" altLang="en-US" sz="2000" dirty="0" smtClean="0">
                <a:latin typeface="+mn-ea"/>
              </a:rPr>
              <a:t>语言中有符号书和无符号数转换</a:t>
            </a:r>
            <a:endParaRPr lang="zh-CN" altLang="en-US" sz="2000" dirty="0">
              <a:latin typeface="+mn-ea"/>
            </a:endParaRPr>
          </a:p>
        </p:txBody>
      </p:sp>
      <p:sp>
        <p:nvSpPr>
          <p:cNvPr id="14" name="文本框 13"/>
          <p:cNvSpPr txBox="1"/>
          <p:nvPr/>
        </p:nvSpPr>
        <p:spPr>
          <a:xfrm>
            <a:off x="1469488" y="913422"/>
            <a:ext cx="4998720" cy="923330"/>
          </a:xfrm>
          <a:prstGeom prst="rect">
            <a:avLst/>
          </a:prstGeom>
          <a:noFill/>
        </p:spPr>
        <p:txBody>
          <a:bodyPr wrap="square" rtlCol="0">
            <a:spAutoFit/>
          </a:bodyPr>
          <a:lstStyle/>
          <a:p>
            <a:r>
              <a:rPr lang="en-US" altLang="zh-CN" dirty="0" smtClean="0"/>
              <a:t>short </a:t>
            </a:r>
            <a:r>
              <a:rPr lang="en-US" altLang="zh-CN" dirty="0" err="1" smtClean="0"/>
              <a:t>int</a:t>
            </a:r>
            <a:r>
              <a:rPr lang="en-US" altLang="zh-CN" dirty="0" smtClean="0"/>
              <a:t> v = - 12345;</a:t>
            </a:r>
          </a:p>
          <a:p>
            <a:r>
              <a:rPr lang="en-US" altLang="zh-CN" dirty="0" smtClean="0"/>
              <a:t>unsigned short </a:t>
            </a:r>
            <a:r>
              <a:rPr lang="en-US" altLang="zh-CN" dirty="0" err="1" smtClean="0"/>
              <a:t>uv</a:t>
            </a:r>
            <a:r>
              <a:rPr lang="en-US" altLang="zh-CN" dirty="0" smtClean="0"/>
              <a:t> = (unsigned short) v;</a:t>
            </a:r>
          </a:p>
          <a:p>
            <a:r>
              <a:rPr lang="en-US" altLang="zh-CN" dirty="0" err="1" smtClean="0"/>
              <a:t>printf</a:t>
            </a:r>
            <a:r>
              <a:rPr lang="en-US" altLang="zh-CN" dirty="0" smtClean="0"/>
              <a:t>(“v = %d, </a:t>
            </a:r>
            <a:r>
              <a:rPr lang="en-US" altLang="zh-CN" dirty="0" err="1" smtClean="0"/>
              <a:t>uv</a:t>
            </a:r>
            <a:r>
              <a:rPr lang="en-US" altLang="zh-CN" dirty="0"/>
              <a:t> </a:t>
            </a:r>
            <a:r>
              <a:rPr lang="en-US" altLang="zh-CN" dirty="0" smtClean="0"/>
              <a:t>= %u\n”, v, </a:t>
            </a:r>
            <a:r>
              <a:rPr lang="en-US" altLang="zh-CN" dirty="0" err="1" smtClean="0"/>
              <a:t>uv</a:t>
            </a:r>
            <a:r>
              <a:rPr lang="en-US" altLang="zh-CN" dirty="0" smtClean="0"/>
              <a:t>);</a:t>
            </a:r>
            <a:endParaRPr lang="zh-CN" altLang="en-US" dirty="0"/>
          </a:p>
        </p:txBody>
      </p:sp>
      <p:sp>
        <p:nvSpPr>
          <p:cNvPr id="15" name="文本框 14"/>
          <p:cNvSpPr txBox="1"/>
          <p:nvPr/>
        </p:nvSpPr>
        <p:spPr>
          <a:xfrm>
            <a:off x="6172200" y="2305659"/>
            <a:ext cx="3520440" cy="461665"/>
          </a:xfrm>
          <a:prstGeom prst="rect">
            <a:avLst/>
          </a:prstGeom>
          <a:solidFill>
            <a:srgbClr val="92D050"/>
          </a:solidFill>
        </p:spPr>
        <p:txBody>
          <a:bodyPr wrap="square" rtlCol="0">
            <a:spAutoFit/>
          </a:bodyPr>
          <a:lstStyle/>
          <a:p>
            <a:r>
              <a:rPr lang="en-US" altLang="zh-CN" sz="2400" dirty="0" smtClean="0"/>
              <a:t>u = -12345  </a:t>
            </a:r>
            <a:r>
              <a:rPr lang="en-US" altLang="zh-CN" sz="2400" dirty="0" err="1" smtClean="0"/>
              <a:t>uv</a:t>
            </a:r>
            <a:r>
              <a:rPr lang="en-US" altLang="zh-CN" sz="2400" dirty="0"/>
              <a:t> </a:t>
            </a:r>
            <a:r>
              <a:rPr lang="en-US" altLang="zh-CN" sz="2400" dirty="0" smtClean="0"/>
              <a:t>= 53191</a:t>
            </a:r>
            <a:endParaRPr lang="zh-CN" altLang="en-US" sz="2400" dirty="0"/>
          </a:p>
        </p:txBody>
      </p:sp>
      <p:pic>
        <p:nvPicPr>
          <p:cNvPr id="16" name="图片 15"/>
          <p:cNvPicPr>
            <a:picLocks noChangeAspect="1"/>
          </p:cNvPicPr>
          <p:nvPr/>
        </p:nvPicPr>
        <p:blipFill>
          <a:blip r:embed="rId5"/>
          <a:stretch>
            <a:fillRect/>
          </a:stretch>
        </p:blipFill>
        <p:spPr>
          <a:xfrm flipH="1">
            <a:off x="3841432" y="2081168"/>
            <a:ext cx="1752600" cy="295275"/>
          </a:xfrm>
          <a:prstGeom prst="rect">
            <a:avLst/>
          </a:prstGeom>
          <a:noFill/>
        </p:spPr>
      </p:pic>
    </p:spTree>
    <p:extLst>
      <p:ext uri="{BB962C8B-B14F-4D97-AF65-F5344CB8AC3E}">
        <p14:creationId xmlns:p14="http://schemas.microsoft.com/office/powerpoint/2010/main" val="25032054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48485" y="864870"/>
            <a:ext cx="9589770" cy="1938020"/>
          </a:xfrm>
          <a:prstGeom prst="rect">
            <a:avLst/>
          </a:prstGeom>
        </p:spPr>
        <p:txBody>
          <a:bodyPr wrap="square">
            <a:spAutoFit/>
          </a:bodyPr>
          <a:lstStyle/>
          <a:p>
            <a:r>
              <a:rPr lang="zh-CN" altLang="en-US" sz="2400" dirty="0" smtClean="0">
                <a:solidFill>
                  <a:srgbClr val="231F20"/>
                </a:solidFill>
                <a:latin typeface="+mn-lt"/>
              </a:rPr>
              <a:t>考察两者位模式的差异</a:t>
            </a:r>
            <a:r>
              <a:rPr lang="zh-CN" altLang="en-US" sz="2400" i="1" dirty="0">
                <a:solidFill>
                  <a:srgbClr val="231F20"/>
                </a:solidFill>
                <a:latin typeface="+mn-lt"/>
              </a:rPr>
              <a:t>：</a:t>
            </a:r>
            <a:r>
              <a:rPr lang="en-US" altLang="zh-CN" sz="2400" dirty="0">
                <a:latin typeface="+mn-lt"/>
              </a:rPr>
              <a:t>B2U</a:t>
            </a:r>
            <a:r>
              <a:rPr lang="en-US" altLang="zh-CN" sz="2400" baseline="-25000" dirty="0">
                <a:latin typeface="+mn-lt"/>
              </a:rPr>
              <a:t>w</a:t>
            </a:r>
            <a:r>
              <a:rPr lang="en-US" altLang="zh-CN" sz="2400" dirty="0">
                <a:latin typeface="+mn-lt"/>
              </a:rPr>
              <a:t>(x) −B2T</a:t>
            </a:r>
            <a:r>
              <a:rPr lang="en-US" altLang="zh-CN" sz="2400" baseline="-25000" dirty="0">
                <a:latin typeface="+mn-lt"/>
              </a:rPr>
              <a:t>w</a:t>
            </a:r>
            <a:r>
              <a:rPr lang="en-US" altLang="zh-CN" sz="2400" dirty="0">
                <a:latin typeface="+mn-lt"/>
              </a:rPr>
              <a:t>(x)= x</a:t>
            </a:r>
            <a:r>
              <a:rPr lang="en-US" altLang="zh-CN" sz="2400" baseline="-25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 = x</a:t>
            </a:r>
            <a:r>
              <a:rPr lang="en-US" altLang="zh-CN" sz="2400" baseline="-25000" dirty="0">
                <a:latin typeface="+mn-lt"/>
              </a:rPr>
              <a:t>w−</a:t>
            </a:r>
            <a:r>
              <a:rPr lang="en-US" altLang="zh-CN" sz="2400" baseline="-25000" dirty="0" smtClean="0">
                <a:latin typeface="+mn-lt"/>
              </a:rPr>
              <a:t>1</a:t>
            </a:r>
            <a:r>
              <a:rPr lang="en-US" altLang="zh-CN" sz="2400" dirty="0" smtClean="0">
                <a:latin typeface="+mn-lt"/>
              </a:rPr>
              <a:t>2</a:t>
            </a:r>
            <a:r>
              <a:rPr lang="en-US" altLang="zh-CN" sz="2400" baseline="30000" dirty="0" smtClean="0">
                <a:latin typeface="+mn-lt"/>
              </a:rPr>
              <a:t>w</a:t>
            </a:r>
          </a:p>
          <a:p>
            <a:r>
              <a:rPr lang="zh-CN" altLang="en-US" sz="2400" dirty="0" smtClean="0">
                <a:latin typeface="+mn-lt"/>
              </a:rPr>
              <a:t>有</a:t>
            </a:r>
            <a:r>
              <a:rPr lang="en-US" altLang="zh-CN" sz="2400" i="1" dirty="0">
                <a:latin typeface="+mn-lt"/>
              </a:rPr>
              <a:t>B2U</a:t>
            </a:r>
            <a:r>
              <a:rPr lang="en-US" altLang="zh-CN" sz="2400" i="1" baseline="-25000" dirty="0">
                <a:latin typeface="+mn-lt"/>
              </a:rPr>
              <a:t>w</a:t>
            </a:r>
            <a:r>
              <a:rPr lang="en-US" altLang="zh-CN" sz="2400" i="1" dirty="0">
                <a:latin typeface="+mn-lt"/>
              </a:rPr>
              <a:t>(x) </a:t>
            </a:r>
            <a:r>
              <a:rPr lang="en-US" altLang="zh-CN" sz="2400" dirty="0">
                <a:latin typeface="+mn-lt"/>
              </a:rPr>
              <a:t>= </a:t>
            </a:r>
            <a:r>
              <a:rPr lang="en-US" altLang="zh-CN" sz="2400" i="1" dirty="0">
                <a:latin typeface="+mn-lt"/>
              </a:rPr>
              <a:t>x</a:t>
            </a:r>
            <a:r>
              <a:rPr lang="en-US" altLang="zh-CN" sz="2400" i="1" baseline="-25000" dirty="0">
                <a:latin typeface="+mn-lt"/>
              </a:rPr>
              <a:t>w</a:t>
            </a:r>
            <a:r>
              <a:rPr lang="en-US" altLang="zh-CN" sz="2400" baseline="-25000" dirty="0">
                <a:latin typeface="+mn-lt"/>
              </a:rPr>
              <a:t>−1</a:t>
            </a:r>
            <a:r>
              <a:rPr lang="en-US" altLang="zh-CN" sz="2400" dirty="0">
                <a:latin typeface="+mn-lt"/>
              </a:rPr>
              <a:t>2</a:t>
            </a:r>
            <a:r>
              <a:rPr lang="en-US" altLang="zh-CN" sz="2400" i="1" baseline="30000" dirty="0">
                <a:latin typeface="+mn-lt"/>
              </a:rPr>
              <a:t>w</a:t>
            </a:r>
            <a:r>
              <a:rPr lang="en-US" altLang="zh-CN" sz="2400" i="1" dirty="0">
                <a:latin typeface="+mn-lt"/>
              </a:rPr>
              <a:t> </a:t>
            </a:r>
            <a:r>
              <a:rPr lang="en-US" altLang="zh-CN" sz="2400" dirty="0">
                <a:latin typeface="+mn-lt"/>
              </a:rPr>
              <a:t>+ </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i="1" dirty="0" smtClean="0">
                <a:latin typeface="+mn-lt"/>
              </a:rPr>
              <a:t>)</a:t>
            </a:r>
            <a:r>
              <a:rPr lang="en-US" altLang="zh-CN" sz="2400" dirty="0" smtClean="0">
                <a:latin typeface="+mn-lt"/>
              </a:rPr>
              <a:t>.</a:t>
            </a:r>
          </a:p>
          <a:p>
            <a:endParaRPr lang="en-US" altLang="zh-CN" sz="2400" dirty="0"/>
          </a:p>
          <a:p>
            <a:endParaRPr lang="en-US" altLang="zh-CN" sz="2400" dirty="0" smtClean="0"/>
          </a:p>
          <a:p>
            <a:r>
              <a:rPr lang="zh-CN" altLang="en-US" sz="2400" dirty="0" smtClean="0">
                <a:latin typeface="+mn-lt"/>
              </a:rPr>
              <a:t>对满足</a:t>
            </a:r>
            <a:r>
              <a:rPr lang="en-US" altLang="zh-CN" sz="2400" dirty="0" smtClean="0">
                <a:latin typeface="+mn-lt"/>
              </a:rPr>
              <a:t>TMin</a:t>
            </a:r>
            <a:r>
              <a:rPr lang="en-US" altLang="zh-CN" sz="2400" baseline="-25000" dirty="0" smtClean="0">
                <a:latin typeface="+mn-lt"/>
              </a:rPr>
              <a:t>w</a:t>
            </a:r>
            <a:r>
              <a:rPr lang="en-US" altLang="zh-CN" sz="2400" dirty="0" smtClean="0">
                <a:latin typeface="+mn-lt"/>
              </a:rPr>
              <a:t>≤x≤TMax</a:t>
            </a:r>
            <a:r>
              <a:rPr lang="en-US" altLang="zh-CN" sz="2400" baseline="-25000" dirty="0" smtClean="0">
                <a:latin typeface="+mn-lt"/>
              </a:rPr>
              <a:t>w</a:t>
            </a:r>
            <a:r>
              <a:rPr lang="zh-CN" altLang="en-US" sz="2400" dirty="0" smtClean="0">
                <a:latin typeface="+mn-lt"/>
                <a:ea typeface="宋体" panose="02010600030101010101" pitchFamily="2" charset="-122"/>
              </a:rPr>
              <a:t>的</a:t>
            </a:r>
            <a:r>
              <a:rPr lang="en-US" altLang="zh-CN" sz="2400" dirty="0" smtClean="0">
                <a:latin typeface="+mn-lt"/>
                <a:ea typeface="宋体" panose="02010600030101010101" pitchFamily="2" charset="-122"/>
              </a:rPr>
              <a:t>x</a:t>
            </a:r>
            <a:r>
              <a:rPr lang="zh-CN" altLang="en-US" sz="2400" dirty="0" smtClean="0">
                <a:latin typeface="+mn-lt"/>
                <a:ea typeface="宋体" panose="02010600030101010101" pitchFamily="2" charset="-122"/>
              </a:rPr>
              <a:t>有</a:t>
            </a:r>
            <a:r>
              <a:rPr lang="zh-CN" altLang="en-US" sz="2400" dirty="0" smtClean="0">
                <a:latin typeface="+mn-lt"/>
              </a:rPr>
              <a:t>：</a:t>
            </a:r>
            <a:endParaRPr lang="zh-CN" altLang="en-US" sz="2400" dirty="0">
              <a:latin typeface="+mn-lt"/>
            </a:endParaRPr>
          </a:p>
        </p:txBody>
      </p:sp>
      <p:pic>
        <p:nvPicPr>
          <p:cNvPr id="3" name="图片 2"/>
          <p:cNvPicPr>
            <a:picLocks noChangeAspect="1"/>
          </p:cNvPicPr>
          <p:nvPr/>
        </p:nvPicPr>
        <p:blipFill>
          <a:blip r:embed="rId2"/>
          <a:srcRect r="8996" b="758"/>
          <a:stretch>
            <a:fillRect/>
          </a:stretch>
        </p:blipFill>
        <p:spPr>
          <a:xfrm>
            <a:off x="2249170" y="1793875"/>
            <a:ext cx="7001510" cy="415925"/>
          </a:xfrm>
          <a:prstGeom prst="rect">
            <a:avLst/>
          </a:prstGeom>
        </p:spPr>
      </p:pic>
      <p:pic>
        <p:nvPicPr>
          <p:cNvPr id="4" name="图片 3"/>
          <p:cNvPicPr>
            <a:picLocks noChangeAspect="1"/>
          </p:cNvPicPr>
          <p:nvPr/>
        </p:nvPicPr>
        <p:blipFill>
          <a:blip r:embed="rId3"/>
          <a:srcRect r="9841"/>
          <a:stretch>
            <a:fillRect/>
          </a:stretch>
        </p:blipFill>
        <p:spPr>
          <a:xfrm>
            <a:off x="3094355" y="2787650"/>
            <a:ext cx="6003925" cy="880110"/>
          </a:xfrm>
          <a:prstGeom prst="rect">
            <a:avLst/>
          </a:prstGeom>
        </p:spPr>
      </p:pic>
      <p:sp>
        <p:nvSpPr>
          <p:cNvPr id="5" name="文本框 4"/>
          <p:cNvSpPr txBox="1"/>
          <p:nvPr/>
        </p:nvSpPr>
        <p:spPr>
          <a:xfrm>
            <a:off x="1303655" y="404495"/>
            <a:ext cx="3890010" cy="460375"/>
          </a:xfrm>
          <a:prstGeom prst="rect">
            <a:avLst/>
          </a:prstGeom>
          <a:noFill/>
        </p:spPr>
        <p:txBody>
          <a:bodyPr wrap="square" rtlCol="0">
            <a:spAutoFit/>
          </a:bodyPr>
          <a:lstStyle/>
          <a:p>
            <a:r>
              <a:rPr lang="zh-CN" altLang="en-US" sz="2400" b="1" dirty="0"/>
              <a:t>补码转换为无符号数</a:t>
            </a:r>
            <a:r>
              <a:rPr lang="en-US" altLang="zh-CN" sz="2400" b="1" dirty="0"/>
              <a:t>:</a:t>
            </a:r>
          </a:p>
        </p:txBody>
      </p:sp>
      <p:pic>
        <p:nvPicPr>
          <p:cNvPr id="7" name="图片 6"/>
          <p:cNvPicPr>
            <a:picLocks noChangeAspect="1"/>
          </p:cNvPicPr>
          <p:nvPr/>
        </p:nvPicPr>
        <p:blipFill>
          <a:blip r:embed="rId4"/>
          <a:stretch>
            <a:fillRect/>
          </a:stretch>
        </p:blipFill>
        <p:spPr>
          <a:xfrm>
            <a:off x="1545590" y="3667760"/>
            <a:ext cx="5405755" cy="2745740"/>
          </a:xfrm>
          <a:prstGeom prst="rect">
            <a:avLst/>
          </a:prstGeom>
        </p:spPr>
      </p:pic>
      <p:pic>
        <p:nvPicPr>
          <p:cNvPr id="8" name="图片 7"/>
          <p:cNvPicPr>
            <a:picLocks noChangeAspect="1"/>
          </p:cNvPicPr>
          <p:nvPr/>
        </p:nvPicPr>
        <p:blipFill>
          <a:blip r:embed="rId5"/>
          <a:stretch>
            <a:fillRect/>
          </a:stretch>
        </p:blipFill>
        <p:spPr>
          <a:xfrm>
            <a:off x="7456487" y="4309428"/>
            <a:ext cx="3857625" cy="2000250"/>
          </a:xfrm>
          <a:prstGeom prst="rect">
            <a:avLst/>
          </a:prstGeom>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4615" y="464185"/>
            <a:ext cx="3567430" cy="460375"/>
          </a:xfrm>
          <a:prstGeom prst="rect">
            <a:avLst/>
          </a:prstGeom>
          <a:noFill/>
        </p:spPr>
        <p:txBody>
          <a:bodyPr wrap="square" rtlCol="0">
            <a:spAutoFit/>
          </a:bodyPr>
          <a:lstStyle/>
          <a:p>
            <a:r>
              <a:rPr lang="zh-CN" altLang="en-US" sz="2400" b="1" dirty="0"/>
              <a:t>无符号数转换为补码：</a:t>
            </a:r>
          </a:p>
        </p:txBody>
      </p:sp>
      <p:sp>
        <p:nvSpPr>
          <p:cNvPr id="6" name="矩形 5"/>
          <p:cNvSpPr/>
          <p:nvPr/>
        </p:nvSpPr>
        <p:spPr>
          <a:xfrm>
            <a:off x="1833387" y="925926"/>
            <a:ext cx="9681210" cy="1938020"/>
          </a:xfrm>
          <a:prstGeom prst="rect">
            <a:avLst/>
          </a:prstGeom>
        </p:spPr>
        <p:txBody>
          <a:bodyPr wrap="square">
            <a:spAutoFit/>
          </a:bodyPr>
          <a:lstStyle/>
          <a:p>
            <a:r>
              <a:rPr lang="zh-CN" altLang="en-US" sz="2400" dirty="0" smtClean="0">
                <a:solidFill>
                  <a:srgbClr val="231F20"/>
                </a:solidFill>
                <a:latin typeface="+mn-lt"/>
              </a:rPr>
              <a:t>考察两者位模式的差异</a:t>
            </a:r>
            <a:r>
              <a:rPr lang="zh-CN" altLang="en-US" sz="2400" i="1" dirty="0" smtClean="0">
                <a:solidFill>
                  <a:srgbClr val="231F20"/>
                </a:solidFill>
                <a:latin typeface="+mn-lt"/>
              </a:rPr>
              <a:t>：</a:t>
            </a:r>
            <a:r>
              <a:rPr lang="en-US" altLang="zh-CN" sz="2400" dirty="0">
                <a:latin typeface="+mn-lt"/>
              </a:rPr>
              <a:t>B2T</a:t>
            </a:r>
            <a:r>
              <a:rPr lang="en-US" altLang="zh-CN" sz="2400" baseline="-25000" dirty="0">
                <a:latin typeface="+mn-lt"/>
              </a:rPr>
              <a:t>w</a:t>
            </a:r>
            <a:r>
              <a:rPr lang="en-US" altLang="zh-CN" sz="2400" dirty="0">
                <a:latin typeface="+mn-lt"/>
              </a:rPr>
              <a:t>(x</a:t>
            </a:r>
            <a:r>
              <a:rPr lang="en-US" altLang="zh-CN" sz="2400" dirty="0" smtClean="0">
                <a:latin typeface="+mn-lt"/>
              </a:rPr>
              <a:t>)</a:t>
            </a:r>
            <a:r>
              <a:rPr lang="en-US" altLang="zh-CN" sz="2400" dirty="0">
                <a:latin typeface="+mn-lt"/>
              </a:rPr>
              <a:t> −</a:t>
            </a:r>
            <a:r>
              <a:rPr lang="en-US" altLang="zh-CN" sz="2400" dirty="0" smtClean="0">
                <a:latin typeface="+mn-lt"/>
              </a:rPr>
              <a:t>B2U</a:t>
            </a:r>
            <a:r>
              <a:rPr lang="en-US" altLang="zh-CN" sz="2400" baseline="-25000" dirty="0" smtClean="0">
                <a:latin typeface="+mn-lt"/>
              </a:rPr>
              <a:t>w</a:t>
            </a:r>
            <a:r>
              <a:rPr lang="en-US" altLang="zh-CN" sz="2400" dirty="0" smtClean="0">
                <a:latin typeface="+mn-lt"/>
              </a:rPr>
              <a:t>(x</a:t>
            </a:r>
            <a:r>
              <a:rPr lang="en-US" altLang="zh-CN" sz="2400" dirty="0">
                <a:latin typeface="+mn-lt"/>
              </a:rPr>
              <a:t>) </a:t>
            </a:r>
            <a:r>
              <a:rPr lang="en-US" altLang="zh-CN" sz="2400" dirty="0" smtClean="0">
                <a:latin typeface="+mn-lt"/>
              </a:rPr>
              <a:t>= </a:t>
            </a:r>
            <a:r>
              <a:rPr lang="en-US" altLang="zh-CN" sz="2400" dirty="0">
                <a:latin typeface="+mn-lt"/>
              </a:rPr>
              <a:t>x</a:t>
            </a:r>
            <a:r>
              <a:rPr lang="en-US" altLang="zh-CN" sz="2400" baseline="-25000" dirty="0">
                <a:latin typeface="+mn-lt"/>
              </a:rPr>
              <a:t>w−1</a:t>
            </a:r>
            <a:r>
              <a:rPr lang="en-US" altLang="zh-CN" sz="2400" dirty="0" smtClean="0">
                <a:latin typeface="+mn-lt"/>
              </a:rPr>
              <a:t>(</a:t>
            </a:r>
            <a:r>
              <a:rPr lang="en-US" altLang="zh-CN" sz="2400" dirty="0">
                <a:latin typeface="+mn-lt"/>
              </a:rPr>
              <a:t>−</a:t>
            </a:r>
            <a:r>
              <a:rPr lang="en-US" altLang="zh-CN" sz="2400" dirty="0" smtClean="0">
                <a:latin typeface="+mn-lt"/>
              </a:rPr>
              <a:t>2</a:t>
            </a:r>
            <a:r>
              <a:rPr lang="en-US" altLang="zh-CN" sz="2400" baseline="30000" dirty="0" smtClean="0">
                <a:latin typeface="+mn-lt"/>
              </a:rPr>
              <a:t>w</a:t>
            </a:r>
            <a:r>
              <a:rPr lang="en-US" altLang="zh-CN" sz="2400" baseline="30000" dirty="0">
                <a:latin typeface="+mn-lt"/>
              </a:rPr>
              <a:t>−</a:t>
            </a:r>
            <a:r>
              <a:rPr lang="en-US" altLang="zh-CN" sz="2400" baseline="30000" dirty="0" smtClean="0">
                <a:latin typeface="+mn-lt"/>
              </a:rPr>
              <a:t>1</a:t>
            </a:r>
            <a:r>
              <a:rPr lang="en-US" altLang="zh-CN" sz="2400" dirty="0" smtClean="0">
                <a:latin typeface="+mn-lt"/>
              </a:rPr>
              <a:t>−</a:t>
            </a:r>
            <a:r>
              <a:rPr lang="en-US" altLang="zh-CN" sz="2400" dirty="0">
                <a:latin typeface="+mn-lt"/>
              </a:rPr>
              <a:t>2</a:t>
            </a:r>
            <a:r>
              <a:rPr lang="en-US" altLang="zh-CN" sz="2400" baseline="30000" dirty="0">
                <a:latin typeface="+mn-lt"/>
              </a:rPr>
              <a:t>w−1</a:t>
            </a:r>
            <a:r>
              <a:rPr lang="en-US" altLang="zh-CN" sz="2400" dirty="0">
                <a:latin typeface="+mn-lt"/>
              </a:rPr>
              <a:t>) = </a:t>
            </a:r>
            <a:r>
              <a:rPr lang="en-US" altLang="zh-CN" sz="2400" dirty="0" smtClean="0">
                <a:latin typeface="+mn-lt"/>
              </a:rPr>
              <a:t>-x</a:t>
            </a:r>
            <a:r>
              <a:rPr lang="en-US" altLang="zh-CN" sz="2400" baseline="-25000" dirty="0" smtClean="0">
                <a:latin typeface="+mn-lt"/>
              </a:rPr>
              <a:t>w</a:t>
            </a:r>
            <a:r>
              <a:rPr lang="en-US" altLang="zh-CN" sz="2400" baseline="-25000" dirty="0">
                <a:latin typeface="+mn-lt"/>
              </a:rPr>
              <a:t>−</a:t>
            </a:r>
            <a:r>
              <a:rPr lang="en-US" altLang="zh-CN" sz="2400" baseline="-25000" dirty="0" smtClean="0">
                <a:latin typeface="+mn-lt"/>
              </a:rPr>
              <a:t>1</a:t>
            </a:r>
            <a:r>
              <a:rPr lang="en-US" altLang="zh-CN" sz="2400" dirty="0" smtClean="0">
                <a:latin typeface="+mn-lt"/>
              </a:rPr>
              <a:t>2</a:t>
            </a:r>
            <a:r>
              <a:rPr lang="en-US" altLang="zh-CN" sz="2400" baseline="30000" dirty="0" smtClean="0">
                <a:latin typeface="+mn-lt"/>
              </a:rPr>
              <a:t>w</a:t>
            </a:r>
          </a:p>
          <a:p>
            <a:r>
              <a:rPr lang="zh-CN" altLang="en-US" sz="2400" dirty="0" smtClean="0">
                <a:latin typeface="+mn-lt"/>
              </a:rPr>
              <a:t>有</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i="1" dirty="0" smtClean="0">
                <a:latin typeface="+mn-lt"/>
              </a:rPr>
              <a:t>)</a:t>
            </a:r>
            <a:r>
              <a:rPr lang="en-US" altLang="zh-CN" sz="2400" dirty="0">
                <a:latin typeface="+mn-lt"/>
              </a:rPr>
              <a:t> =</a:t>
            </a:r>
            <a:r>
              <a:rPr lang="en-US" altLang="zh-CN" sz="2400" i="1" dirty="0" smtClean="0">
                <a:latin typeface="+mn-lt"/>
              </a:rPr>
              <a:t>B2U</a:t>
            </a:r>
            <a:r>
              <a:rPr lang="en-US" altLang="zh-CN" sz="2400" i="1" baseline="-25000" dirty="0" smtClean="0">
                <a:latin typeface="+mn-lt"/>
              </a:rPr>
              <a:t>w</a:t>
            </a:r>
            <a:r>
              <a:rPr lang="en-US" altLang="zh-CN" sz="2400" i="1" dirty="0" smtClean="0">
                <a:latin typeface="+mn-lt"/>
              </a:rPr>
              <a:t>(x</a:t>
            </a:r>
            <a:r>
              <a:rPr lang="en-US" altLang="zh-CN" sz="2400" i="1" dirty="0">
                <a:latin typeface="+mn-lt"/>
              </a:rPr>
              <a:t>) </a:t>
            </a:r>
            <a:r>
              <a:rPr lang="en-US" altLang="zh-CN" sz="2400" dirty="0" smtClean="0">
                <a:latin typeface="+mn-lt"/>
              </a:rPr>
              <a:t>-</a:t>
            </a:r>
            <a:r>
              <a:rPr lang="en-US" altLang="zh-CN" sz="2400" i="1" dirty="0" smtClean="0">
                <a:latin typeface="+mn-lt"/>
              </a:rPr>
              <a:t>x</a:t>
            </a:r>
            <a:r>
              <a:rPr lang="en-US" altLang="zh-CN" sz="2400" i="1" baseline="-25000" dirty="0" smtClean="0">
                <a:latin typeface="+mn-lt"/>
              </a:rPr>
              <a:t>w</a:t>
            </a:r>
            <a:r>
              <a:rPr lang="en-US" altLang="zh-CN" sz="2400" baseline="-25000" dirty="0">
                <a:latin typeface="+mn-lt"/>
              </a:rPr>
              <a:t>−</a:t>
            </a:r>
            <a:r>
              <a:rPr lang="en-US" altLang="zh-CN" sz="2400" baseline="-25000" dirty="0" smtClean="0">
                <a:latin typeface="+mn-lt"/>
              </a:rPr>
              <a:t>1</a:t>
            </a:r>
            <a:r>
              <a:rPr lang="en-US" altLang="zh-CN" sz="2400" dirty="0" smtClean="0">
                <a:latin typeface="+mn-lt"/>
              </a:rPr>
              <a:t>2</a:t>
            </a:r>
            <a:r>
              <a:rPr lang="en-US" altLang="zh-CN" sz="2400" i="1" baseline="30000" dirty="0" smtClean="0">
                <a:latin typeface="+mn-lt"/>
              </a:rPr>
              <a:t>w</a:t>
            </a:r>
            <a:r>
              <a:rPr lang="en-US" altLang="zh-CN" sz="2400" dirty="0" smtClean="0">
                <a:latin typeface="+mn-lt"/>
              </a:rPr>
              <a:t>.</a:t>
            </a:r>
          </a:p>
          <a:p>
            <a:endParaRPr lang="en-US" altLang="zh-CN" sz="2400" dirty="0">
              <a:latin typeface="+mn-lt"/>
            </a:endParaRPr>
          </a:p>
          <a:p>
            <a:endParaRPr lang="en-US" altLang="zh-CN" sz="2400" dirty="0" smtClean="0">
              <a:latin typeface="+mn-lt"/>
            </a:endParaRPr>
          </a:p>
          <a:p>
            <a:r>
              <a:rPr lang="zh-CN" altLang="en-US" sz="2400" dirty="0" smtClean="0">
                <a:latin typeface="+mn-lt"/>
                <a:sym typeface="+mn-ea"/>
              </a:rPr>
              <a:t>对满足</a:t>
            </a:r>
            <a:r>
              <a:rPr lang="en-US" altLang="zh-CN" sz="2400" dirty="0" smtClean="0">
                <a:latin typeface="+mn-lt"/>
                <a:sym typeface="+mn-ea"/>
              </a:rPr>
              <a:t>0≤u≤UMax</a:t>
            </a:r>
            <a:r>
              <a:rPr lang="en-US" altLang="zh-CN" sz="2400" baseline="-25000" dirty="0" smtClean="0">
                <a:latin typeface="+mn-lt"/>
                <a:sym typeface="+mn-ea"/>
              </a:rPr>
              <a:t>w</a:t>
            </a:r>
            <a:r>
              <a:rPr lang="zh-CN" altLang="en-US" sz="2400" dirty="0" smtClean="0">
                <a:latin typeface="+mn-lt"/>
                <a:ea typeface="宋体" panose="02010600030101010101" pitchFamily="2" charset="-122"/>
                <a:sym typeface="+mn-ea"/>
              </a:rPr>
              <a:t>的</a:t>
            </a:r>
            <a:r>
              <a:rPr lang="en-US" altLang="zh-CN" sz="2400" dirty="0" smtClean="0">
                <a:latin typeface="+mn-lt"/>
                <a:ea typeface="宋体" panose="02010600030101010101" pitchFamily="2" charset="-122"/>
                <a:sym typeface="+mn-ea"/>
              </a:rPr>
              <a:t>u</a:t>
            </a:r>
            <a:r>
              <a:rPr lang="zh-CN" altLang="en-US" sz="2400" dirty="0" smtClean="0">
                <a:latin typeface="+mn-lt"/>
                <a:ea typeface="宋体" panose="02010600030101010101" pitchFamily="2" charset="-122"/>
                <a:sym typeface="+mn-ea"/>
              </a:rPr>
              <a:t>有</a:t>
            </a:r>
            <a:r>
              <a:rPr lang="zh-CN" altLang="en-US" sz="2400" dirty="0" smtClean="0">
                <a:latin typeface="+mn-lt"/>
              </a:rPr>
              <a:t>：</a:t>
            </a:r>
            <a:endParaRPr lang="zh-CN" altLang="en-US" sz="2400" dirty="0">
              <a:latin typeface="+mn-lt"/>
            </a:endParaRPr>
          </a:p>
        </p:txBody>
      </p:sp>
      <p:pic>
        <p:nvPicPr>
          <p:cNvPr id="9" name="图片 8"/>
          <p:cNvPicPr>
            <a:picLocks noChangeAspect="1"/>
          </p:cNvPicPr>
          <p:nvPr/>
        </p:nvPicPr>
        <p:blipFill>
          <a:blip r:embed="rId2"/>
          <a:srcRect r="7640" b="-2155"/>
          <a:stretch>
            <a:fillRect/>
          </a:stretch>
        </p:blipFill>
        <p:spPr>
          <a:xfrm>
            <a:off x="2733675" y="1895475"/>
            <a:ext cx="7507605" cy="451485"/>
          </a:xfrm>
          <a:prstGeom prst="rect">
            <a:avLst/>
          </a:prstGeom>
        </p:spPr>
      </p:pic>
      <p:pic>
        <p:nvPicPr>
          <p:cNvPr id="10" name="图片 9"/>
          <p:cNvPicPr>
            <a:picLocks noChangeAspect="1"/>
          </p:cNvPicPr>
          <p:nvPr/>
        </p:nvPicPr>
        <p:blipFill>
          <a:blip r:embed="rId3"/>
          <a:srcRect r="9351"/>
          <a:stretch>
            <a:fillRect/>
          </a:stretch>
        </p:blipFill>
        <p:spPr>
          <a:xfrm>
            <a:off x="3365500" y="2863850"/>
            <a:ext cx="6795770" cy="861060"/>
          </a:xfrm>
          <a:prstGeom prst="rect">
            <a:avLst/>
          </a:prstGeom>
        </p:spPr>
      </p:pic>
      <p:pic>
        <p:nvPicPr>
          <p:cNvPr id="11" name="图片 10"/>
          <p:cNvPicPr>
            <a:picLocks noChangeAspect="1"/>
          </p:cNvPicPr>
          <p:nvPr/>
        </p:nvPicPr>
        <p:blipFill>
          <a:blip r:embed="rId4"/>
          <a:stretch>
            <a:fillRect/>
          </a:stretch>
        </p:blipFill>
        <p:spPr>
          <a:xfrm>
            <a:off x="7569342" y="4199891"/>
            <a:ext cx="3705225" cy="1962150"/>
          </a:xfrm>
          <a:prstGeom prst="rect">
            <a:avLst/>
          </a:prstGeom>
        </p:spPr>
      </p:pic>
      <p:pic>
        <p:nvPicPr>
          <p:cNvPr id="12" name="图片 11"/>
          <p:cNvPicPr>
            <a:picLocks noChangeAspect="1"/>
          </p:cNvPicPr>
          <p:nvPr/>
        </p:nvPicPr>
        <p:blipFill>
          <a:blip r:embed="rId5"/>
          <a:stretch>
            <a:fillRect/>
          </a:stretch>
        </p:blipFill>
        <p:spPr>
          <a:xfrm>
            <a:off x="2016760" y="3742690"/>
            <a:ext cx="5343525" cy="2713990"/>
          </a:xfrm>
          <a:prstGeom prst="rect">
            <a:avLst/>
          </a:prstGeom>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tblGrid>
              <a:tr h="457200">
                <a:tc>
                  <a:txBody>
                    <a:bodyPr/>
                    <a:lstStyle/>
                    <a:p>
                      <a:pPr>
                        <a:buNone/>
                      </a:pPr>
                      <a:r>
                        <a:rPr lang="en-US" altLang="zh-CN" sz="2400" dirty="0">
                          <a:solidFill>
                            <a:schemeClr val="bg1"/>
                          </a:solidFill>
                        </a:rPr>
                        <a:t>2.2.5  </a:t>
                      </a:r>
                      <a:r>
                        <a:rPr lang="en-US" altLang="zh-CN" sz="2400" dirty="0">
                          <a:solidFill>
                            <a:schemeClr val="bg1"/>
                          </a:solidFill>
                          <a:ea typeface="宋体" panose="02010600030101010101" pitchFamily="2" charset="-122"/>
                        </a:rPr>
                        <a:t>C</a:t>
                      </a:r>
                      <a:r>
                        <a:rPr lang="zh-CN" altLang="en-US" sz="2400" dirty="0">
                          <a:solidFill>
                            <a:schemeClr val="bg1"/>
                          </a:solidFill>
                          <a:ea typeface="宋体" panose="02010600030101010101" pitchFamily="2" charset="-122"/>
                        </a:rPr>
                        <a:t>语言中的有符号数与无符号数</a:t>
                      </a:r>
                    </a:p>
                  </a:txBody>
                  <a:tcPr>
                    <a:solidFill>
                      <a:srgbClr val="52B6B1"/>
                    </a:solidFill>
                  </a:tcPr>
                </a:tc>
              </a:tr>
            </a:tbl>
          </a:graphicData>
        </a:graphic>
      </p:graphicFrame>
      <p:sp>
        <p:nvSpPr>
          <p:cNvPr id="119811" name="Rectangle 3"/>
          <p:cNvSpPr>
            <a:spLocks noGrp="1" noChangeArrowheads="1"/>
          </p:cNvSpPr>
          <p:nvPr/>
        </p:nvSpPr>
        <p:spPr>
          <a:xfrm>
            <a:off x="1257300" y="1063869"/>
            <a:ext cx="10770577" cy="5416061"/>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defRPr/>
            </a:pPr>
            <a:r>
              <a:rPr lang="zh-CN" altLang="en-US" dirty="0" smtClean="0">
                <a:ea typeface="宋体" panose="02010600030101010101" pitchFamily="2" charset="-122"/>
              </a:rPr>
              <a:t>常数</a:t>
            </a:r>
          </a:p>
          <a:p>
            <a:pPr lvl="1" eaLnBrk="1" hangingPunct="1">
              <a:buClr>
                <a:srgbClr val="000000"/>
              </a:buClr>
              <a:defRPr/>
            </a:pPr>
            <a:r>
              <a:rPr lang="zh-CN" altLang="en-US" dirty="0" smtClean="0">
                <a:ea typeface="宋体" panose="02010600030101010101" pitchFamily="2" charset="-122"/>
              </a:rPr>
              <a:t>大多数情况下</a:t>
            </a:r>
            <a:r>
              <a:rPr lang="zh-CN" altLang="en-US" dirty="0" smtClean="0">
                <a:solidFill>
                  <a:srgbClr val="C00000"/>
                </a:solidFill>
                <a:ea typeface="宋体" panose="02010600030101010101" pitchFamily="2" charset="-122"/>
              </a:rPr>
              <a:t>默认是有符号</a:t>
            </a:r>
            <a:r>
              <a:rPr lang="zh-CN" altLang="en-US" dirty="0" smtClean="0">
                <a:ea typeface="宋体" panose="02010600030101010101" pitchFamily="2" charset="-122"/>
              </a:rPr>
              <a:t>的</a:t>
            </a:r>
          </a:p>
          <a:p>
            <a:pPr lvl="1" eaLnBrk="1" hangingPunct="1">
              <a:buClr>
                <a:srgbClr val="181717"/>
              </a:buClr>
              <a:defRPr/>
            </a:pPr>
            <a:r>
              <a:rPr lang="zh-CN" altLang="en-US" dirty="0" smtClean="0">
                <a:ea typeface="宋体" panose="02010600030101010101" pitchFamily="2" charset="-122"/>
              </a:rPr>
              <a:t>创建无符号常量必须加上后缀字符</a:t>
            </a:r>
            <a:r>
              <a:rPr lang="en-US" altLang="zh-CN" dirty="0" smtClean="0">
                <a:ea typeface="宋体" panose="02010600030101010101" pitchFamily="2" charset="-122"/>
              </a:rPr>
              <a:t>‘U’</a:t>
            </a:r>
          </a:p>
          <a:p>
            <a:pPr lvl="2" eaLnBrk="1" hangingPunct="1">
              <a:buFont typeface="Wingdings" panose="05000000000000000000" pitchFamily="2" charset="2"/>
              <a:buNone/>
              <a:defRPr/>
            </a:pPr>
            <a:r>
              <a:rPr lang="en-US" b="1" dirty="0" smtClean="0">
                <a:latin typeface="Courier New" panose="02070309020205020404" charset="0"/>
              </a:rPr>
              <a:t>0</a:t>
            </a:r>
            <a:r>
              <a:rPr lang="en-US" b="1" dirty="0" smtClean="0">
                <a:solidFill>
                  <a:srgbClr val="C00000"/>
                </a:solidFill>
                <a:latin typeface="Courier New" panose="02070309020205020404" charset="0"/>
              </a:rPr>
              <a:t>U</a:t>
            </a:r>
            <a:r>
              <a:rPr lang="en-US" b="1" dirty="0" smtClean="0">
                <a:latin typeface="Courier New" panose="02070309020205020404" charset="0"/>
              </a:rPr>
              <a:t>, 4294967259</a:t>
            </a:r>
            <a:r>
              <a:rPr lang="en-US" b="1" dirty="0" smtClean="0">
                <a:solidFill>
                  <a:srgbClr val="C00000"/>
                </a:solidFill>
                <a:latin typeface="Courier New" panose="02070309020205020404" charset="0"/>
              </a:rPr>
              <a:t>U</a:t>
            </a:r>
          </a:p>
          <a:p>
            <a:pPr>
              <a:buClr>
                <a:srgbClr val="0D0D0D"/>
              </a:buClr>
              <a:defRPr/>
            </a:pPr>
            <a:r>
              <a:rPr lang="zh-CN" altLang="en-US" dirty="0">
                <a:ea typeface="宋体" panose="02010600030101010101" pitchFamily="2" charset="-122"/>
              </a:rPr>
              <a:t>无符号数：</a:t>
            </a:r>
            <a:r>
              <a:rPr lang="en-US" altLang="zh-CN" dirty="0">
                <a:ea typeface="宋体" panose="02010600030101010101" pitchFamily="2" charset="-122"/>
              </a:rPr>
              <a:t>unsigned </a:t>
            </a:r>
            <a:r>
              <a:rPr lang="en-US" altLang="zh-CN" dirty="0" err="1">
                <a:ea typeface="宋体" panose="02010600030101010101" pitchFamily="2" charset="-122"/>
              </a:rPr>
              <a:t>int</a:t>
            </a:r>
            <a:r>
              <a:rPr lang="en-US" altLang="zh-CN" dirty="0">
                <a:ea typeface="宋体" panose="02010600030101010101" pitchFamily="2" charset="-122"/>
              </a:rPr>
              <a:t> ( short / long)</a:t>
            </a:r>
            <a:r>
              <a:rPr lang="zh-CN" altLang="en-US" dirty="0">
                <a:ea typeface="宋体" panose="02010600030101010101" pitchFamily="2" charset="-122"/>
              </a:rPr>
              <a:t>；带符号整数： </a:t>
            </a:r>
            <a:r>
              <a:rPr lang="en-US" altLang="zh-CN" dirty="0" err="1">
                <a:ea typeface="宋体" panose="02010600030101010101" pitchFamily="2" charset="-122"/>
              </a:rPr>
              <a:t>int</a:t>
            </a:r>
            <a:r>
              <a:rPr lang="en-US" altLang="zh-CN" dirty="0">
                <a:ea typeface="宋体" panose="02010600030101010101" pitchFamily="2" charset="-122"/>
              </a:rPr>
              <a:t> ( short / long)</a:t>
            </a:r>
          </a:p>
          <a:p>
            <a:pPr eaLnBrk="1" hangingPunct="1">
              <a:buClr>
                <a:srgbClr val="0D0D0D"/>
              </a:buClr>
              <a:defRPr/>
            </a:pPr>
            <a:r>
              <a:rPr lang="zh-CN" altLang="en-US" dirty="0" smtClean="0">
                <a:ea typeface="宋体" panose="02010600030101010101" pitchFamily="2" charset="-122"/>
              </a:rPr>
              <a:t>类型转换</a:t>
            </a:r>
          </a:p>
          <a:p>
            <a:pPr lvl="1" eaLnBrk="1" hangingPunct="1">
              <a:buClr>
                <a:srgbClr val="0D0D0D"/>
              </a:buClr>
              <a:defRPr/>
            </a:pPr>
            <a:r>
              <a:rPr lang="zh-CN" altLang="en-US" dirty="0" smtClean="0">
                <a:ea typeface="宋体" panose="02010600030101010101" pitchFamily="2" charset="-122"/>
              </a:rPr>
              <a:t>显示的强制类型转换就会导致转换发生：</a:t>
            </a:r>
          </a:p>
          <a:p>
            <a:pPr lvl="2" eaLnBrk="1" hangingPunct="1">
              <a:buFont typeface="Wingdings" panose="05000000000000000000" pitchFamily="2" charset="2"/>
              <a:buNone/>
              <a:defRPr/>
            </a:pPr>
            <a:r>
              <a:rPr lang="en-US" sz="1800" b="1" dirty="0" err="1" smtClean="0">
                <a:latin typeface="Courier New" panose="02070309020205020404" charset="0"/>
              </a:rPr>
              <a:t>int</a:t>
            </a:r>
            <a:r>
              <a:rPr lang="en-US" sz="1800" b="1" dirty="0" smtClean="0">
                <a:latin typeface="Courier New" panose="02070309020205020404" charset="0"/>
              </a:rPr>
              <a:t> </a:t>
            </a:r>
            <a:r>
              <a:rPr lang="en-US" sz="1800" b="1" dirty="0" err="1" smtClean="0">
                <a:latin typeface="Courier New" panose="02070309020205020404" charset="0"/>
              </a:rPr>
              <a:t>tx</a:t>
            </a:r>
            <a:r>
              <a:rPr lang="en-US" sz="1800" b="1" dirty="0" smtClean="0">
                <a:latin typeface="Courier New" panose="02070309020205020404" charset="0"/>
              </a:rPr>
              <a:t>, </a:t>
            </a:r>
            <a:r>
              <a:rPr lang="en-US" sz="1800" b="1" dirty="0" err="1" smtClean="0">
                <a:latin typeface="Courier New" panose="02070309020205020404" charset="0"/>
              </a:rPr>
              <a:t>ty</a:t>
            </a:r>
            <a:r>
              <a:rPr lang="en-US" sz="1800" b="1" dirty="0" smtClean="0">
                <a:latin typeface="Courier New" panose="02070309020205020404" charset="0"/>
              </a:rPr>
              <a:t>;</a:t>
            </a:r>
          </a:p>
          <a:p>
            <a:pPr lvl="2" eaLnBrk="1" hangingPunct="1">
              <a:buFont typeface="Wingdings" panose="05000000000000000000" pitchFamily="2" charset="2"/>
              <a:buNone/>
              <a:defRPr/>
            </a:pPr>
            <a:r>
              <a:rPr lang="en-US" sz="1800" b="1" dirty="0" smtClean="0">
                <a:latin typeface="Courier New" panose="02070309020205020404" charset="0"/>
              </a:rPr>
              <a:t>unsigned </a:t>
            </a:r>
            <a:r>
              <a:rPr lang="en-US" sz="1800" b="1" dirty="0" err="1" smtClean="0">
                <a:latin typeface="Courier New" panose="02070309020205020404" charset="0"/>
              </a:rPr>
              <a:t>ux</a:t>
            </a:r>
            <a:r>
              <a:rPr lang="en-US" sz="1800" b="1" dirty="0" smtClean="0">
                <a:latin typeface="Courier New" panose="02070309020205020404" charset="0"/>
              </a:rPr>
              <a:t>, </a:t>
            </a:r>
            <a:r>
              <a:rPr lang="en-US" sz="1800" b="1" dirty="0" err="1" smtClean="0">
                <a:latin typeface="Courier New" panose="02070309020205020404" charset="0"/>
              </a:rPr>
              <a:t>uy</a:t>
            </a:r>
            <a:r>
              <a:rPr lang="en-US" sz="1800" b="1" dirty="0" smtClean="0">
                <a:latin typeface="Courier New" panose="02070309020205020404" charset="0"/>
              </a:rPr>
              <a:t>;</a:t>
            </a:r>
          </a:p>
          <a:p>
            <a:pPr lvl="2" eaLnBrk="1" hangingPunct="1">
              <a:buFont typeface="Wingdings" panose="05000000000000000000" pitchFamily="2" charset="2"/>
              <a:buNone/>
              <a:defRPr/>
            </a:pPr>
            <a:r>
              <a:rPr lang="en-US" sz="1800" b="1" dirty="0" err="1" smtClean="0">
                <a:latin typeface="Courier New" panose="02070309020205020404" charset="0"/>
              </a:rPr>
              <a:t>tx</a:t>
            </a:r>
            <a:r>
              <a:rPr lang="en-US" sz="1800" b="1" dirty="0" smtClean="0">
                <a:latin typeface="Courier New" panose="02070309020205020404" charset="0"/>
              </a:rPr>
              <a:t> = (</a:t>
            </a:r>
            <a:r>
              <a:rPr lang="en-US" sz="1800" b="1" dirty="0" err="1" smtClean="0">
                <a:latin typeface="Courier New" panose="02070309020205020404" charset="0"/>
              </a:rPr>
              <a:t>int</a:t>
            </a:r>
            <a:r>
              <a:rPr lang="en-US" sz="1800" b="1" dirty="0" smtClean="0">
                <a:latin typeface="Courier New" panose="02070309020205020404" charset="0"/>
              </a:rPr>
              <a:t>) </a:t>
            </a:r>
            <a:r>
              <a:rPr lang="en-US" sz="1800" b="1" dirty="0" err="1" smtClean="0">
                <a:latin typeface="Courier New" panose="02070309020205020404" charset="0"/>
              </a:rPr>
              <a:t>ux</a:t>
            </a:r>
            <a:r>
              <a:rPr lang="en-US" sz="1800" b="1" dirty="0" smtClean="0">
                <a:latin typeface="Courier New" panose="02070309020205020404" charset="0"/>
              </a:rPr>
              <a:t>;</a:t>
            </a:r>
          </a:p>
          <a:p>
            <a:pPr lvl="2" eaLnBrk="1" hangingPunct="1">
              <a:buFont typeface="Wingdings" panose="05000000000000000000" pitchFamily="2" charset="2"/>
              <a:buNone/>
              <a:defRPr/>
            </a:pPr>
            <a:r>
              <a:rPr lang="en-US" sz="1800" b="1" dirty="0" err="1" smtClean="0">
                <a:latin typeface="Courier New" panose="02070309020205020404" charset="0"/>
              </a:rPr>
              <a:t>uy</a:t>
            </a:r>
            <a:r>
              <a:rPr lang="en-US" sz="1800" b="1" dirty="0" smtClean="0">
                <a:latin typeface="Courier New" panose="02070309020205020404" charset="0"/>
              </a:rPr>
              <a:t> = (unsigned) </a:t>
            </a:r>
            <a:r>
              <a:rPr lang="en-US" sz="1800" b="1" dirty="0" err="1" smtClean="0">
                <a:latin typeface="Courier New" panose="02070309020205020404" charset="0"/>
              </a:rPr>
              <a:t>ty</a:t>
            </a:r>
            <a:r>
              <a:rPr lang="en-US" sz="1800" b="1" dirty="0" smtClean="0">
                <a:latin typeface="Courier New" panose="02070309020205020404" charset="0"/>
              </a:rPr>
              <a:t>;</a:t>
            </a:r>
          </a:p>
          <a:p>
            <a:pPr lvl="1" eaLnBrk="1" hangingPunct="1">
              <a:defRPr/>
            </a:pPr>
            <a:endParaRPr lang="en-US" dirty="0" smtClean="0"/>
          </a:p>
          <a:p>
            <a:pPr lvl="1" eaLnBrk="1" hangingPunct="1">
              <a:buClr>
                <a:srgbClr val="0D0D0D"/>
              </a:buClr>
              <a:defRPr/>
            </a:pPr>
            <a:r>
              <a:rPr lang="en-US" dirty="0" smtClean="0">
                <a:sym typeface="+mn-ea"/>
              </a:rPr>
              <a:t>赋值和过程调</a:t>
            </a:r>
            <a:r>
              <a:rPr lang="zh-CN" altLang="en-US" dirty="0" smtClean="0">
                <a:ea typeface="宋体" panose="02010600030101010101" pitchFamily="2" charset="-122"/>
                <a:sym typeface="+mn-ea"/>
              </a:rPr>
              <a:t>导致</a:t>
            </a:r>
            <a:r>
              <a:rPr lang="en-US" dirty="0" smtClean="0"/>
              <a:t>隐式转换</a:t>
            </a:r>
            <a:r>
              <a:rPr lang="zh-CN" altLang="en-US" dirty="0" smtClean="0">
                <a:ea typeface="宋体" panose="02010600030101010101" pitchFamily="2" charset="-122"/>
              </a:rPr>
              <a:t>：</a:t>
            </a:r>
          </a:p>
          <a:p>
            <a:pPr lvl="2" eaLnBrk="1" hangingPunct="1">
              <a:buFont typeface="Wingdings" panose="05000000000000000000" pitchFamily="2" charset="2"/>
              <a:buNone/>
              <a:defRPr/>
            </a:pPr>
            <a:r>
              <a:rPr lang="en-US" sz="1800" b="1" dirty="0" err="1" smtClean="0">
                <a:latin typeface="Courier New" panose="02070309020205020404" charset="0"/>
              </a:rPr>
              <a:t>tx</a:t>
            </a:r>
            <a:r>
              <a:rPr lang="en-US" sz="1800" b="1" dirty="0" smtClean="0">
                <a:latin typeface="Courier New" panose="02070309020205020404" charset="0"/>
              </a:rPr>
              <a:t> = </a:t>
            </a:r>
            <a:r>
              <a:rPr lang="en-US" sz="1800" b="1" dirty="0" err="1" smtClean="0">
                <a:latin typeface="Courier New" panose="02070309020205020404" charset="0"/>
              </a:rPr>
              <a:t>ux</a:t>
            </a:r>
            <a:r>
              <a:rPr lang="en-US" sz="1800" b="1" dirty="0" smtClean="0">
                <a:latin typeface="Courier New" panose="02070309020205020404" charset="0"/>
              </a:rPr>
              <a:t>;</a:t>
            </a:r>
          </a:p>
          <a:p>
            <a:pPr lvl="2" eaLnBrk="1" hangingPunct="1">
              <a:buFont typeface="Wingdings" panose="05000000000000000000" pitchFamily="2" charset="2"/>
              <a:buNone/>
              <a:defRPr/>
            </a:pPr>
            <a:r>
              <a:rPr lang="en-US" sz="1800" b="1" dirty="0" err="1" smtClean="0">
                <a:latin typeface="Courier New" panose="02070309020205020404" charset="0"/>
              </a:rPr>
              <a:t>uy</a:t>
            </a:r>
            <a:r>
              <a:rPr lang="en-US" sz="1800" b="1" dirty="0" smtClean="0">
                <a:latin typeface="Courier New" panose="02070309020205020404" charset="0"/>
              </a:rPr>
              <a:t> = </a:t>
            </a:r>
            <a:r>
              <a:rPr lang="en-US" sz="1800" b="1" dirty="0" err="1" smtClean="0">
                <a:latin typeface="Courier New" panose="02070309020205020404" charset="0"/>
              </a:rPr>
              <a:t>ty</a:t>
            </a:r>
            <a:r>
              <a:rPr lang="en-US" sz="1800" b="1" dirty="0" smtClean="0">
                <a:latin typeface="Courier New" panose="02070309020205020404" charset="0"/>
              </a:rPr>
              <a:t>;</a:t>
            </a:r>
          </a:p>
          <a:p>
            <a:pPr eaLnBrk="1" hangingPunct="1">
              <a:defRPr/>
            </a:pPr>
            <a:endParaRPr lang="en-US" sz="1800" b="0" dirty="0" smtClean="0">
              <a:latin typeface="Courier New" panose="02070309020205020404" charset="0"/>
            </a:endParaRPr>
          </a:p>
        </p:txBody>
      </p:sp>
      <p:sp>
        <p:nvSpPr>
          <p:cNvPr id="4" name="文本框 3"/>
          <p:cNvSpPr txBox="1"/>
          <p:nvPr/>
        </p:nvSpPr>
        <p:spPr>
          <a:xfrm>
            <a:off x="6488724" y="4466024"/>
            <a:ext cx="5448300" cy="1077218"/>
          </a:xfrm>
          <a:prstGeom prst="rect">
            <a:avLst/>
          </a:prstGeom>
          <a:solidFill>
            <a:schemeClr val="bg2">
              <a:lumMod val="90000"/>
            </a:schemeClr>
          </a:solidFill>
        </p:spPr>
        <p:txBody>
          <a:bodyPr wrap="square" rtlCol="0">
            <a:spAutoFit/>
          </a:bodyPr>
          <a:lstStyle/>
          <a:p>
            <a:r>
              <a:rPr lang="en-US" altLang="zh-CN" sz="2400" b="1" dirty="0" smtClean="0">
                <a:solidFill>
                  <a:schemeClr val="accent6"/>
                </a:solidFill>
              </a:rPr>
              <a:t>Make your hands dirty</a:t>
            </a:r>
          </a:p>
          <a:p>
            <a:r>
              <a:rPr lang="en-US" altLang="zh-CN" sz="2000" b="1" dirty="0" err="1">
                <a:solidFill>
                  <a:schemeClr val="accent6"/>
                </a:solidFill>
              </a:rPr>
              <a:t>p</a:t>
            </a:r>
            <a:r>
              <a:rPr lang="en-US" altLang="zh-CN" sz="2000" b="1" dirty="0" err="1" smtClean="0">
                <a:solidFill>
                  <a:schemeClr val="accent6"/>
                </a:solidFill>
              </a:rPr>
              <a:t>rintf</a:t>
            </a:r>
            <a:r>
              <a:rPr lang="en-US" altLang="zh-CN" sz="2000" b="1" dirty="0" smtClean="0">
                <a:solidFill>
                  <a:schemeClr val="accent6"/>
                </a:solidFill>
              </a:rPr>
              <a:t> </a:t>
            </a:r>
            <a:r>
              <a:rPr lang="zh-CN" altLang="en-US" sz="2000" b="1" dirty="0" smtClean="0">
                <a:solidFill>
                  <a:schemeClr val="accent6"/>
                </a:solidFill>
              </a:rPr>
              <a:t>输出</a:t>
            </a:r>
            <a:r>
              <a:rPr lang="zh-CN" altLang="en-US" sz="2000" b="1" dirty="0">
                <a:solidFill>
                  <a:schemeClr val="accent6"/>
                </a:solidFill>
              </a:rPr>
              <a:t>时完全依赖于格式字符串，而与变量</a:t>
            </a:r>
            <a:r>
              <a:rPr lang="en-US" altLang="zh-CN" sz="2000" b="1" dirty="0">
                <a:solidFill>
                  <a:schemeClr val="accent6"/>
                </a:solidFill>
              </a:rPr>
              <a:t>/</a:t>
            </a:r>
            <a:r>
              <a:rPr lang="zh-CN" altLang="en-US" sz="2000" b="1" dirty="0">
                <a:solidFill>
                  <a:schemeClr val="accent6"/>
                </a:solidFill>
              </a:rPr>
              <a:t>数字本身的类型无关</a:t>
            </a:r>
            <a:endParaRPr lang="en-US" altLang="zh-CN" sz="2000" b="1" dirty="0">
              <a:solidFill>
                <a:schemeClr val="accent6"/>
              </a:solidFill>
            </a:endParaRP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nvSpPr>
        <p:spPr>
          <a:xfrm>
            <a:off x="1407478" y="495300"/>
            <a:ext cx="9005887" cy="5867400"/>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tabLst>
                <a:tab pos="457200" algn="l"/>
                <a:tab pos="2857500" algn="l"/>
                <a:tab pos="5549900" algn="l"/>
                <a:tab pos="6972300" algn="l"/>
              </a:tabLst>
              <a:defRPr/>
            </a:pPr>
            <a:r>
              <a:rPr lang="zh-CN" altLang="en-US" dirty="0" smtClean="0">
                <a:ea typeface="宋体" panose="02010600030101010101" pitchFamily="2" charset="-122"/>
              </a:rPr>
              <a:t>表达式求值</a:t>
            </a:r>
          </a:p>
          <a:p>
            <a:pPr marL="687705" lvl="1" indent="-187325" eaLnBrk="1" hangingPunct="1">
              <a:buClr>
                <a:srgbClr val="0D0D0D"/>
              </a:buClr>
              <a:tabLst>
                <a:tab pos="457200" algn="l"/>
                <a:tab pos="2857500" algn="l"/>
                <a:tab pos="5549900" algn="l"/>
                <a:tab pos="6972300" algn="l"/>
              </a:tabLst>
              <a:defRPr/>
            </a:pPr>
            <a:r>
              <a:rPr lang="zh-CN" altLang="en-US" dirty="0" smtClean="0">
                <a:ea typeface="宋体" panose="02010600030101010101" pitchFamily="2" charset="-122"/>
              </a:rPr>
              <a:t>如果在一条表达式中既有无符号数又有有符号数</a:t>
            </a:r>
            <a:r>
              <a:rPr lang="en-US" dirty="0" smtClean="0"/>
              <a:t>, </a:t>
            </a:r>
            <a:br>
              <a:rPr lang="en-US" dirty="0" smtClean="0"/>
            </a:br>
            <a:r>
              <a:rPr lang="zh-CN" altLang="en-US" b="1" dirty="0" smtClean="0">
                <a:solidFill>
                  <a:srgbClr val="C00000"/>
                </a:solidFill>
                <a:ea typeface="宋体" panose="02010600030101010101" pitchFamily="2" charset="-122"/>
              </a:rPr>
              <a:t>则有符号数隐式转换为无符号数</a:t>
            </a:r>
          </a:p>
          <a:p>
            <a:pPr marL="687705" lvl="1" indent="-187325" eaLnBrk="1" hangingPunct="1">
              <a:buClr>
                <a:srgbClr val="0D0D0D"/>
              </a:buClr>
              <a:tabLst>
                <a:tab pos="457200" algn="l"/>
                <a:tab pos="2857500" algn="l"/>
                <a:tab pos="5549900" algn="l"/>
                <a:tab pos="6972300" algn="l"/>
              </a:tabLst>
              <a:defRPr/>
            </a:pPr>
            <a:r>
              <a:rPr lang="zh-CN" altLang="en-US" dirty="0" smtClean="0">
                <a:ea typeface="宋体" panose="02010600030101010101" pitchFamily="2" charset="-122"/>
              </a:rPr>
              <a:t>包含比较操作</a:t>
            </a:r>
            <a:r>
              <a:rPr lang="en-US" dirty="0" smtClean="0"/>
              <a:t> </a:t>
            </a:r>
            <a:r>
              <a:rPr lang="en-US" b="1" dirty="0" smtClean="0">
                <a:latin typeface="Courier New" panose="02070309020205020404" charset="0"/>
              </a:rPr>
              <a:t>&lt;</a:t>
            </a:r>
            <a:r>
              <a:rPr lang="en-US" b="1" dirty="0" smtClean="0"/>
              <a:t>, </a:t>
            </a:r>
            <a:r>
              <a:rPr lang="en-US" b="1" dirty="0" smtClean="0">
                <a:latin typeface="Courier New" panose="02070309020205020404" charset="0"/>
              </a:rPr>
              <a:t>&gt;</a:t>
            </a:r>
            <a:r>
              <a:rPr lang="en-US" b="1" dirty="0" smtClean="0"/>
              <a:t>, </a:t>
            </a:r>
            <a:r>
              <a:rPr lang="en-US" b="1" dirty="0" smtClean="0">
                <a:latin typeface="Courier New" panose="02070309020205020404" charset="0"/>
              </a:rPr>
              <a:t>==</a:t>
            </a:r>
            <a:r>
              <a:rPr lang="en-US" b="1" dirty="0" smtClean="0"/>
              <a:t>, </a:t>
            </a:r>
            <a:r>
              <a:rPr lang="en-US" b="1" dirty="0" smtClean="0">
                <a:latin typeface="Courier New" panose="02070309020205020404" charset="0"/>
              </a:rPr>
              <a:t>&lt;=</a:t>
            </a:r>
            <a:r>
              <a:rPr lang="en-US" b="1" dirty="0" smtClean="0"/>
              <a:t>, </a:t>
            </a:r>
            <a:r>
              <a:rPr lang="en-US" b="1" dirty="0" smtClean="0">
                <a:latin typeface="Courier New" panose="02070309020205020404" charset="0"/>
              </a:rPr>
              <a:t>&gt;=</a:t>
            </a:r>
          </a:p>
          <a:p>
            <a:pPr marL="687705" lvl="1" indent="-187325">
              <a:buClr>
                <a:srgbClr val="0D0D0D"/>
              </a:buClr>
              <a:tabLst>
                <a:tab pos="457200" algn="l"/>
                <a:tab pos="2857500" algn="l"/>
                <a:tab pos="5549900" algn="l"/>
                <a:tab pos="6972300" algn="l"/>
              </a:tabLst>
              <a:defRPr/>
            </a:pPr>
            <a:r>
              <a:rPr lang="zh-CN" altLang="en-US" dirty="0" smtClean="0">
                <a:ea typeface="宋体" panose="02010600030101010101" pitchFamily="2" charset="-122"/>
              </a:rPr>
              <a:t>例如当</a:t>
            </a:r>
            <a:r>
              <a:rPr lang="en-US" dirty="0" smtClean="0"/>
              <a:t> </a:t>
            </a:r>
            <a:r>
              <a:rPr lang="en-US" i="1" dirty="0" smtClean="0"/>
              <a:t>W</a:t>
            </a:r>
            <a:r>
              <a:rPr lang="en-US" dirty="0" smtClean="0"/>
              <a:t> = 32:    </a:t>
            </a:r>
            <a:r>
              <a:rPr lang="en-US" b="1" dirty="0" smtClean="0">
                <a:solidFill>
                  <a:srgbClr val="C00000"/>
                </a:solidFill>
              </a:rPr>
              <a:t>TMIN = -2,147,483,648 ,     TMAX = 2,147,483,647</a:t>
            </a:r>
          </a:p>
          <a:p>
            <a:pPr eaLnBrk="1" hangingPunct="1">
              <a:buClr>
                <a:srgbClr val="0D0D0D"/>
              </a:buClr>
              <a:tabLst>
                <a:tab pos="457200" algn="l"/>
                <a:tab pos="2857500" algn="l"/>
                <a:tab pos="5549900" algn="l"/>
                <a:tab pos="6972300" algn="l"/>
              </a:tabLst>
              <a:defRPr/>
            </a:pPr>
            <a:r>
              <a:rPr lang="zh-CN" altLang="en-US" dirty="0" smtClean="0">
                <a:ea typeface="宋体" panose="02010600030101010101" pitchFamily="2" charset="-122"/>
              </a:rPr>
              <a:t>值</a:t>
            </a:r>
            <a:r>
              <a:rPr lang="en-US" altLang="zh-CN" dirty="0" smtClean="0">
                <a:ea typeface="宋体" panose="02010600030101010101" pitchFamily="2" charset="-122"/>
              </a:rPr>
              <a:t>1</a:t>
            </a:r>
            <a:r>
              <a:rPr lang="en-US" dirty="0" smtClean="0"/>
              <a:t>	</a:t>
            </a:r>
            <a:r>
              <a:rPr lang="zh-CN" altLang="en-US" dirty="0" smtClean="0">
                <a:ea typeface="宋体" panose="02010600030101010101" pitchFamily="2" charset="-122"/>
              </a:rPr>
              <a:t>值</a:t>
            </a:r>
            <a:r>
              <a:rPr lang="en-US" altLang="zh-CN" dirty="0" smtClean="0">
                <a:ea typeface="宋体" panose="02010600030101010101" pitchFamily="2" charset="-122"/>
              </a:rPr>
              <a:t>2</a:t>
            </a:r>
            <a:r>
              <a:rPr lang="en-US" dirty="0" smtClean="0"/>
              <a:t>	</a:t>
            </a:r>
            <a:r>
              <a:rPr lang="zh-CN" altLang="en-US" dirty="0" smtClean="0">
                <a:ea typeface="宋体" panose="02010600030101010101" pitchFamily="2" charset="-122"/>
              </a:rPr>
              <a:t>关系</a:t>
            </a:r>
            <a:r>
              <a:rPr lang="en-US" dirty="0" smtClean="0"/>
              <a:t>	     </a:t>
            </a:r>
            <a:r>
              <a:rPr lang="zh-CN" altLang="en-US" dirty="0" smtClean="0">
                <a:ea typeface="宋体" panose="02010600030101010101" pitchFamily="2" charset="-122"/>
              </a:rPr>
              <a:t>类型</a:t>
            </a:r>
          </a:p>
          <a:p>
            <a:pPr marL="288925" lvl="1" indent="-117475" eaLnBrk="1" hangingPunct="1">
              <a:buFont typeface="Wingdings" panose="05000000000000000000" pitchFamily="2" charset="2"/>
              <a:buNone/>
              <a:tabLst>
                <a:tab pos="226695" algn="l"/>
                <a:tab pos="2860675" algn="l"/>
                <a:tab pos="5657850" algn="l"/>
                <a:tab pos="6972300" algn="l"/>
              </a:tabLst>
              <a:defRPr/>
            </a:pPr>
            <a:r>
              <a:rPr lang="en-US" sz="2100" dirty="0" smtClean="0"/>
              <a:t>	0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-1	0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-1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2147483647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2147483647U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-1	-2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(unsigned)-1	-2 	</a:t>
            </a:r>
          </a:p>
          <a:p>
            <a:pPr marL="288925" lvl="1" indent="-117475" eaLnBrk="1" hangingPunct="1">
              <a:buFont typeface="Wingdings" panose="05000000000000000000" pitchFamily="2" charset="2"/>
              <a:buNone/>
              <a:tabLst>
                <a:tab pos="226695" algn="l"/>
                <a:tab pos="2860675" algn="l"/>
                <a:tab pos="5713095" algn="l"/>
                <a:tab pos="6972300" algn="l"/>
              </a:tabLst>
              <a:defRPr/>
            </a:pPr>
            <a:r>
              <a:rPr lang="en-US" sz="2100" dirty="0" smtClean="0"/>
              <a:t>	 2147483647 	2147483648U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smtClean="0"/>
              <a:t>	 2147483647 	(</a:t>
            </a:r>
            <a:r>
              <a:rPr lang="en-US" sz="2100" dirty="0" err="1" smtClean="0"/>
              <a:t>int</a:t>
            </a:r>
            <a:r>
              <a:rPr lang="en-US" sz="2100" dirty="0" smtClean="0"/>
              <a:t>) 2147483648U </a:t>
            </a:r>
            <a:r>
              <a:rPr lang="en-US" dirty="0" smtClean="0">
                <a:latin typeface="Courier New" panose="02070309020205020404" charset="0"/>
              </a:rPr>
              <a:t>	</a:t>
            </a:r>
          </a:p>
        </p:txBody>
      </p:sp>
      <p:sp>
        <p:nvSpPr>
          <p:cNvPr id="121858" name="Rectangle 2"/>
          <p:cNvSpPr>
            <a:spLocks noChangeArrowheads="1"/>
          </p:cNvSpPr>
          <p:nvPr/>
        </p:nvSpPr>
        <p:spPr bwMode="auto">
          <a:xfrm>
            <a:off x="1669415" y="2797175"/>
            <a:ext cx="8853170" cy="3702685"/>
          </a:xfrm>
          <a:prstGeom prst="rect">
            <a:avLst/>
          </a:prstGeom>
          <a:noFill/>
          <a:ln w="12700">
            <a:noFill/>
            <a:miter lim="800000"/>
          </a:ln>
        </p:spPr>
        <p:txBody>
          <a:bodyPr lIns="90487" tIns="44450" rIns="90487" bIns="44450"/>
          <a:lstStyle/>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&lt;	</a:t>
            </a:r>
            <a:r>
              <a:rPr lang="en-US" sz="2000" dirty="0">
                <a:latin typeface="Calibri" panose="020F0502020204030204" pitchFamily="34" charset="0"/>
              </a:rPr>
              <a:t>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&gt;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&lt;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&lt;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endParaRPr 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wipe(down)">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wipe(down)">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wipe(down)">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wipe(down)">
                                      <p:cBhvr>
                                        <p:cTn id="22" dur="500"/>
                                        <p:tgtEl>
                                          <p:spTgt spid="1218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1858">
                                            <p:txEl>
                                              <p:pRg st="4" end="4"/>
                                            </p:txEl>
                                          </p:spTgt>
                                        </p:tgtEl>
                                        <p:attrNameLst>
                                          <p:attrName>style.visibility</p:attrName>
                                        </p:attrNameLst>
                                      </p:cBhvr>
                                      <p:to>
                                        <p:strVal val="visible"/>
                                      </p:to>
                                    </p:set>
                                    <p:animEffect transition="in" filter="wipe(down)">
                                      <p:cBhvr>
                                        <p:cTn id="27" dur="500"/>
                                        <p:tgtEl>
                                          <p:spTgt spid="1218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1858">
                                            <p:txEl>
                                              <p:pRg st="5" end="5"/>
                                            </p:txEl>
                                          </p:spTgt>
                                        </p:tgtEl>
                                        <p:attrNameLst>
                                          <p:attrName>style.visibility</p:attrName>
                                        </p:attrNameLst>
                                      </p:cBhvr>
                                      <p:to>
                                        <p:strVal val="visible"/>
                                      </p:to>
                                    </p:set>
                                    <p:animEffect transition="in" filter="wipe(down)">
                                      <p:cBhvr>
                                        <p:cTn id="32" dur="500"/>
                                        <p:tgtEl>
                                          <p:spTgt spid="1218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1858">
                                            <p:txEl>
                                              <p:pRg st="6" end="6"/>
                                            </p:txEl>
                                          </p:spTgt>
                                        </p:tgtEl>
                                        <p:attrNameLst>
                                          <p:attrName>style.visibility</p:attrName>
                                        </p:attrNameLst>
                                      </p:cBhvr>
                                      <p:to>
                                        <p:strVal val="visible"/>
                                      </p:to>
                                    </p:set>
                                    <p:animEffect transition="in" filter="wipe(down)">
                                      <p:cBhvr>
                                        <p:cTn id="37" dur="500"/>
                                        <p:tgtEl>
                                          <p:spTgt spid="1218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1858">
                                            <p:txEl>
                                              <p:pRg st="7" end="7"/>
                                            </p:txEl>
                                          </p:spTgt>
                                        </p:tgtEl>
                                        <p:attrNameLst>
                                          <p:attrName>style.visibility</p:attrName>
                                        </p:attrNameLst>
                                      </p:cBhvr>
                                      <p:to>
                                        <p:strVal val="visible"/>
                                      </p:to>
                                    </p:set>
                                    <p:animEffect transition="in" filter="wipe(down)">
                                      <p:cBhvr>
                                        <p:cTn id="42" dur="500"/>
                                        <p:tgtEl>
                                          <p:spTgt spid="12185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1858">
                                            <p:txEl>
                                              <p:pRg st="8" end="8"/>
                                            </p:txEl>
                                          </p:spTgt>
                                        </p:tgtEl>
                                        <p:attrNameLst>
                                          <p:attrName>style.visibility</p:attrName>
                                        </p:attrNameLst>
                                      </p:cBhvr>
                                      <p:to>
                                        <p:strVal val="visible"/>
                                      </p:to>
                                    </p:set>
                                    <p:animEffect transition="in" filter="wipe(down)">
                                      <p:cBhvr>
                                        <p:cTn id="47" dur="500"/>
                                        <p:tgtEl>
                                          <p:spTgt spid="1218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0108" y="862908"/>
            <a:ext cx="4350871" cy="461665"/>
          </a:xfrm>
          <a:prstGeom prst="rect">
            <a:avLst/>
          </a:prstGeom>
        </p:spPr>
        <p:txBody>
          <a:bodyPr wrap="none">
            <a:spAutoFit/>
          </a:bodyPr>
          <a:lstStyle/>
          <a:p>
            <a:pPr>
              <a:buFontTx/>
              <a:buNone/>
            </a:pPr>
            <a:r>
              <a:rPr lang="en-US" altLang="zh-CN" sz="2400" dirty="0">
                <a:latin typeface="微软雅黑" pitchFamily="34" charset="-122"/>
                <a:ea typeface="微软雅黑" pitchFamily="34" charset="-122"/>
              </a:rPr>
              <a:t>-2147483648 &lt; 2147483647</a:t>
            </a:r>
          </a:p>
        </p:txBody>
      </p:sp>
      <p:sp>
        <p:nvSpPr>
          <p:cNvPr id="3" name="矩形 2"/>
          <p:cNvSpPr/>
          <p:nvPr/>
        </p:nvSpPr>
        <p:spPr>
          <a:xfrm>
            <a:off x="1264920" y="342619"/>
            <a:ext cx="10805160" cy="492443"/>
          </a:xfrm>
          <a:prstGeom prst="rect">
            <a:avLst/>
          </a:prstGeom>
        </p:spPr>
        <p:txBody>
          <a:bodyPr wrap="square">
            <a:spAutoFit/>
          </a:bodyPr>
          <a:lstStyle/>
          <a:p>
            <a:pPr marL="230505" indent="-187325">
              <a:buClr>
                <a:srgbClr val="0D0D0D"/>
              </a:buClr>
              <a:tabLst>
                <a:tab pos="457200" algn="l"/>
                <a:tab pos="2857500" algn="l"/>
                <a:tab pos="5549900" algn="l"/>
                <a:tab pos="6972300" algn="l"/>
              </a:tabLst>
              <a:defRPr/>
            </a:pPr>
            <a:r>
              <a:rPr lang="zh-CN" altLang="en-US" sz="2600" dirty="0">
                <a:latin typeface="宋体" panose="02010600030101010101" pitchFamily="2" charset="-122"/>
                <a:ea typeface="宋体" panose="02010600030101010101" pitchFamily="2" charset="-122"/>
              </a:rPr>
              <a:t>当</a:t>
            </a:r>
            <a:r>
              <a:rPr lang="en-US" altLang="zh-CN" sz="2600" dirty="0">
                <a:latin typeface="宋体" panose="02010600030101010101" pitchFamily="2" charset="-122"/>
                <a:ea typeface="宋体" panose="02010600030101010101" pitchFamily="2" charset="-122"/>
              </a:rPr>
              <a:t> </a:t>
            </a:r>
            <a:r>
              <a:rPr lang="en-US" altLang="zh-CN" sz="2600" i="1" dirty="0">
                <a:latin typeface="宋体" panose="02010600030101010101" pitchFamily="2" charset="-122"/>
                <a:ea typeface="宋体" panose="02010600030101010101" pitchFamily="2" charset="-122"/>
              </a:rPr>
              <a:t>W</a:t>
            </a:r>
            <a:r>
              <a:rPr lang="en-US" altLang="zh-CN" sz="2600" dirty="0">
                <a:latin typeface="宋体" panose="02010600030101010101" pitchFamily="2" charset="-122"/>
                <a:ea typeface="宋体" panose="02010600030101010101" pitchFamily="2" charset="-122"/>
              </a:rPr>
              <a:t> = 32: </a:t>
            </a:r>
            <a:r>
              <a:rPr lang="en-US" altLang="zh-CN" sz="2600" b="1" dirty="0" smtClean="0">
                <a:solidFill>
                  <a:srgbClr val="C00000"/>
                </a:solidFill>
                <a:latin typeface="宋体" panose="02010600030101010101" pitchFamily="2" charset="-122"/>
                <a:ea typeface="宋体" panose="02010600030101010101" pitchFamily="2" charset="-122"/>
              </a:rPr>
              <a:t>TMIN </a:t>
            </a:r>
            <a:r>
              <a:rPr lang="en-US" altLang="zh-CN" sz="2600" b="1" dirty="0">
                <a:solidFill>
                  <a:srgbClr val="C00000"/>
                </a:solidFill>
                <a:latin typeface="宋体" panose="02010600030101010101" pitchFamily="2" charset="-122"/>
                <a:ea typeface="宋体" panose="02010600030101010101" pitchFamily="2" charset="-122"/>
              </a:rPr>
              <a:t>= -2,147,483,648 =-</a:t>
            </a:r>
            <a:r>
              <a:rPr lang="en-US" altLang="zh-CN" sz="2600" b="1" dirty="0" smtClean="0">
                <a:solidFill>
                  <a:srgbClr val="C00000"/>
                </a:solidFill>
                <a:latin typeface="宋体" panose="02010600030101010101" pitchFamily="2" charset="-122"/>
                <a:ea typeface="宋体" panose="02010600030101010101" pitchFamily="2" charset="-122"/>
              </a:rPr>
              <a:t>2</a:t>
            </a:r>
            <a:r>
              <a:rPr lang="en-US" altLang="zh-CN" sz="2600" baseline="30000" dirty="0" smtClean="0">
                <a:solidFill>
                  <a:srgbClr val="FF0000"/>
                </a:solidFill>
              </a:rPr>
              <a:t>31</a:t>
            </a:r>
            <a:r>
              <a:rPr lang="en-US" altLang="zh-CN" sz="2600" b="1" dirty="0" smtClean="0">
                <a:solidFill>
                  <a:srgbClr val="C00000"/>
                </a:solidFill>
                <a:latin typeface="宋体" panose="02010600030101010101" pitchFamily="2" charset="-122"/>
                <a:ea typeface="宋体" panose="02010600030101010101" pitchFamily="2" charset="-122"/>
              </a:rPr>
              <a:t>, TMAX </a:t>
            </a:r>
            <a:r>
              <a:rPr lang="en-US" altLang="zh-CN" sz="2600" b="1" dirty="0">
                <a:solidFill>
                  <a:srgbClr val="C00000"/>
                </a:solidFill>
                <a:latin typeface="宋体" panose="02010600030101010101" pitchFamily="2" charset="-122"/>
                <a:ea typeface="宋体" panose="02010600030101010101" pitchFamily="2" charset="-122"/>
              </a:rPr>
              <a:t>= 2,147,483,647</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338" y="1436884"/>
            <a:ext cx="6306430" cy="245779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829" y="4043020"/>
            <a:ext cx="7129268" cy="122643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920" y="5528634"/>
            <a:ext cx="8496968" cy="835220"/>
          </a:xfrm>
          <a:prstGeom prst="rect">
            <a:avLst/>
          </a:prstGeom>
        </p:spPr>
      </p:pic>
    </p:spTree>
    <p:extLst>
      <p:ext uri="{BB962C8B-B14F-4D97-AF65-F5344CB8AC3E}">
        <p14:creationId xmlns:p14="http://schemas.microsoft.com/office/powerpoint/2010/main" val="21812687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133" y="470464"/>
            <a:ext cx="8608292" cy="1569660"/>
          </a:xfrm>
          <a:prstGeom prst="rect">
            <a:avLst/>
          </a:prstGeom>
          <a:solidFill>
            <a:schemeClr val="accent2">
              <a:lumMod val="40000"/>
              <a:lumOff val="60000"/>
            </a:schemeClr>
          </a:solidFill>
        </p:spPr>
        <p:txBody>
          <a:bodyPr wrap="square">
            <a:spAutoFit/>
          </a:bodyPr>
          <a:lstStyle/>
          <a:p>
            <a:pPr>
              <a:buFontTx/>
              <a:buNone/>
            </a:pPr>
            <a:r>
              <a:rPr lang="en-US" altLang="zh-CN" sz="3200" dirty="0" err="1" smtClean="0">
                <a:latin typeface="微软雅黑" pitchFamily="34" charset="-122"/>
                <a:ea typeface="微软雅黑" pitchFamily="34" charset="-122"/>
              </a:rPr>
              <a:t>int</a:t>
            </a:r>
            <a:r>
              <a:rPr lang="en-US" altLang="zh-CN" sz="3200" dirty="0" smtClean="0">
                <a:latin typeface="微软雅黑" pitchFamily="34" charset="-122"/>
                <a:ea typeface="微软雅黑" pitchFamily="34" charset="-122"/>
              </a:rPr>
              <a:t> </a:t>
            </a:r>
            <a:r>
              <a:rPr lang="en-US" altLang="zh-CN" sz="3200" dirty="0" err="1">
                <a:latin typeface="微软雅黑" pitchFamily="34" charset="-122"/>
                <a:ea typeface="微软雅黑" pitchFamily="34" charset="-122"/>
              </a:rPr>
              <a:t>i</a:t>
            </a:r>
            <a:r>
              <a:rPr lang="en-US" altLang="zh-CN" sz="3200" dirty="0">
                <a:latin typeface="微软雅黑" pitchFamily="34" charset="-122"/>
                <a:ea typeface="微软雅黑" pitchFamily="34" charset="-122"/>
              </a:rPr>
              <a:t> = -2147483648;</a:t>
            </a:r>
          </a:p>
          <a:p>
            <a:pPr>
              <a:buFontTx/>
              <a:buNone/>
            </a:pPr>
            <a:r>
              <a:rPr lang="en-US" altLang="zh-CN" sz="3200" dirty="0">
                <a:latin typeface="微软雅黑" pitchFamily="34" charset="-122"/>
                <a:ea typeface="微软雅黑" pitchFamily="34" charset="-122"/>
              </a:rPr>
              <a:t>    </a:t>
            </a:r>
          </a:p>
          <a:p>
            <a:pPr>
              <a:buFontTx/>
              <a:buNone/>
            </a:pPr>
            <a:r>
              <a:rPr lang="en-US" altLang="zh-CN" sz="3200" dirty="0" err="1" smtClean="0">
                <a:latin typeface="微软雅黑" pitchFamily="34" charset="-122"/>
                <a:ea typeface="微软雅黑" pitchFamily="34" charset="-122"/>
              </a:rPr>
              <a:t>i</a:t>
            </a:r>
            <a:r>
              <a:rPr lang="en-US" altLang="zh-CN" sz="3200" dirty="0" smtClean="0">
                <a:latin typeface="微软雅黑" pitchFamily="34" charset="-122"/>
                <a:ea typeface="微软雅黑" pitchFamily="34" charset="-122"/>
              </a:rPr>
              <a:t> </a:t>
            </a:r>
            <a:r>
              <a:rPr lang="en-US" altLang="zh-CN" sz="3200" dirty="0">
                <a:latin typeface="微软雅黑" pitchFamily="34" charset="-122"/>
                <a:ea typeface="微软雅黑" pitchFamily="34" charset="-122"/>
              </a:rPr>
              <a:t>&lt; </a:t>
            </a:r>
            <a:r>
              <a:rPr lang="en-US" altLang="zh-CN" sz="3200" dirty="0" smtClean="0">
                <a:latin typeface="微软雅黑" pitchFamily="34" charset="-122"/>
                <a:ea typeface="微软雅黑" pitchFamily="34" charset="-122"/>
              </a:rPr>
              <a:t>2147483647               T   or    F ?</a:t>
            </a:r>
            <a:endParaRPr lang="zh-CN" altLang="en-US" sz="3200" dirty="0"/>
          </a:p>
        </p:txBody>
      </p:sp>
      <p:sp>
        <p:nvSpPr>
          <p:cNvPr id="3" name="矩形 2"/>
          <p:cNvSpPr/>
          <p:nvPr/>
        </p:nvSpPr>
        <p:spPr>
          <a:xfrm>
            <a:off x="1475133" y="4119748"/>
            <a:ext cx="8479336" cy="584775"/>
          </a:xfrm>
          <a:prstGeom prst="rect">
            <a:avLst/>
          </a:prstGeom>
          <a:solidFill>
            <a:schemeClr val="accent2">
              <a:lumMod val="40000"/>
              <a:lumOff val="60000"/>
            </a:schemeClr>
          </a:solidFill>
        </p:spPr>
        <p:txBody>
          <a:bodyPr wrap="square">
            <a:spAutoFit/>
          </a:bodyPr>
          <a:lstStyle/>
          <a:p>
            <a:pPr>
              <a:buFontTx/>
              <a:buNone/>
            </a:pPr>
            <a:r>
              <a:rPr lang="en-US" altLang="zh-CN" sz="3200" dirty="0">
                <a:latin typeface="微软雅黑" pitchFamily="34" charset="-122"/>
                <a:ea typeface="微软雅黑" pitchFamily="34" charset="-122"/>
              </a:rPr>
              <a:t> -2147483647-1  &lt;  </a:t>
            </a:r>
            <a:r>
              <a:rPr lang="en-US" altLang="zh-CN" sz="3200" dirty="0" smtClean="0">
                <a:latin typeface="微软雅黑" pitchFamily="34" charset="-122"/>
                <a:ea typeface="微软雅黑" pitchFamily="34" charset="-122"/>
              </a:rPr>
              <a:t>2147483647    T  or F ?</a:t>
            </a:r>
            <a:endParaRPr lang="zh-CN" altLang="en-US" sz="3200" dirty="0">
              <a:latin typeface="微软雅黑" pitchFamily="34" charset="-122"/>
              <a:ea typeface="微软雅黑" pitchFamily="34" charset="-122"/>
            </a:endParaRPr>
          </a:p>
        </p:txBody>
      </p:sp>
      <p:sp>
        <p:nvSpPr>
          <p:cNvPr id="4" name="矩形 3"/>
          <p:cNvSpPr/>
          <p:nvPr/>
        </p:nvSpPr>
        <p:spPr>
          <a:xfrm>
            <a:off x="1475133" y="2295106"/>
            <a:ext cx="8608292" cy="1569660"/>
          </a:xfrm>
          <a:prstGeom prst="rect">
            <a:avLst/>
          </a:prstGeom>
          <a:solidFill>
            <a:schemeClr val="accent2">
              <a:lumMod val="40000"/>
              <a:lumOff val="60000"/>
            </a:schemeClr>
          </a:solidFill>
        </p:spPr>
        <p:txBody>
          <a:bodyPr wrap="square">
            <a:spAutoFit/>
          </a:bodyPr>
          <a:lstStyle/>
          <a:p>
            <a:pPr>
              <a:buFontTx/>
              <a:buNone/>
            </a:pPr>
            <a:r>
              <a:rPr lang="zh-CN" altLang="en-US" sz="3200" dirty="0">
                <a:latin typeface="微软雅黑" pitchFamily="34" charset="-122"/>
                <a:ea typeface="微软雅黑" pitchFamily="34" charset="-122"/>
              </a:rPr>
              <a:t> </a:t>
            </a:r>
            <a:r>
              <a:rPr lang="en-US" altLang="zh-CN" sz="3200" dirty="0" err="1">
                <a:latin typeface="微软雅黑" pitchFamily="34" charset="-122"/>
                <a:ea typeface="微软雅黑" pitchFamily="34" charset="-122"/>
              </a:rPr>
              <a:t>int</a:t>
            </a:r>
            <a:r>
              <a:rPr lang="en-US" altLang="zh-CN" sz="3200" dirty="0">
                <a:latin typeface="微软雅黑" pitchFamily="34" charset="-122"/>
                <a:ea typeface="微软雅黑" pitchFamily="34" charset="-122"/>
              </a:rPr>
              <a:t> </a:t>
            </a:r>
            <a:r>
              <a:rPr lang="en-US" altLang="zh-CN" sz="3200" dirty="0" err="1">
                <a:latin typeface="微软雅黑" pitchFamily="34" charset="-122"/>
                <a:ea typeface="微软雅黑" pitchFamily="34" charset="-122"/>
              </a:rPr>
              <a:t>i</a:t>
            </a:r>
            <a:r>
              <a:rPr lang="en-US" altLang="zh-CN" sz="3200" dirty="0">
                <a:latin typeface="微软雅黑" pitchFamily="34" charset="-122"/>
                <a:ea typeface="微软雅黑" pitchFamily="34" charset="-122"/>
              </a:rPr>
              <a:t> = -2147483648;</a:t>
            </a:r>
          </a:p>
          <a:p>
            <a:pPr>
              <a:buFontTx/>
              <a:buNone/>
            </a:pPr>
            <a:r>
              <a:rPr lang="en-US" altLang="zh-CN" sz="3200" dirty="0">
                <a:latin typeface="微软雅黑" pitchFamily="34" charset="-122"/>
                <a:ea typeface="微软雅黑" pitchFamily="34" charset="-122"/>
              </a:rPr>
              <a:t>    </a:t>
            </a:r>
          </a:p>
          <a:p>
            <a:pPr>
              <a:buFontTx/>
              <a:buNone/>
            </a:pPr>
            <a:r>
              <a:rPr lang="en-US" altLang="zh-CN" sz="3200" dirty="0" err="1" smtClean="0">
                <a:latin typeface="微软雅黑" pitchFamily="34" charset="-122"/>
                <a:ea typeface="微软雅黑" pitchFamily="34" charset="-122"/>
              </a:rPr>
              <a:t>i</a:t>
            </a:r>
            <a:r>
              <a:rPr lang="en-US" altLang="zh-CN" sz="3200" dirty="0" smtClean="0">
                <a:latin typeface="微软雅黑" pitchFamily="34" charset="-122"/>
                <a:ea typeface="微软雅黑" pitchFamily="34" charset="-122"/>
              </a:rPr>
              <a:t> </a:t>
            </a:r>
            <a:r>
              <a:rPr lang="en-US" altLang="zh-CN" sz="3200" dirty="0">
                <a:latin typeface="微软雅黑" pitchFamily="34" charset="-122"/>
                <a:ea typeface="微软雅黑" pitchFamily="34" charset="-122"/>
              </a:rPr>
              <a:t>&lt; </a:t>
            </a:r>
            <a:r>
              <a:rPr lang="en-US" altLang="zh-CN" sz="3200" dirty="0" smtClean="0">
                <a:latin typeface="微软雅黑" pitchFamily="34" charset="-122"/>
                <a:ea typeface="微软雅黑" pitchFamily="34" charset="-122"/>
              </a:rPr>
              <a:t>2147483647U              T   or    F ?</a:t>
            </a:r>
            <a:endParaRPr lang="zh-CN" altLang="en-US" sz="3200" dirty="0"/>
          </a:p>
        </p:txBody>
      </p:sp>
      <p:sp>
        <p:nvSpPr>
          <p:cNvPr id="5" name="矩形 4"/>
          <p:cNvSpPr/>
          <p:nvPr/>
        </p:nvSpPr>
        <p:spPr>
          <a:xfrm>
            <a:off x="1475132" y="5260976"/>
            <a:ext cx="8955407" cy="584775"/>
          </a:xfrm>
          <a:prstGeom prst="rect">
            <a:avLst/>
          </a:prstGeom>
          <a:solidFill>
            <a:schemeClr val="accent2">
              <a:lumMod val="40000"/>
              <a:lumOff val="60000"/>
            </a:schemeClr>
          </a:solidFill>
        </p:spPr>
        <p:txBody>
          <a:bodyPr wrap="square">
            <a:spAutoFit/>
          </a:bodyPr>
          <a:lstStyle/>
          <a:p>
            <a:pPr>
              <a:buFontTx/>
              <a:buNone/>
            </a:pPr>
            <a:r>
              <a:rPr lang="en-US" altLang="zh-CN" sz="3200" dirty="0">
                <a:latin typeface="微软雅黑" pitchFamily="34" charset="-122"/>
                <a:ea typeface="微软雅黑" pitchFamily="34" charset="-122"/>
              </a:rPr>
              <a:t> -2147483647-1  &lt;  </a:t>
            </a:r>
            <a:r>
              <a:rPr lang="en-US" altLang="zh-CN" sz="3200" dirty="0" smtClean="0">
                <a:latin typeface="微软雅黑" pitchFamily="34" charset="-122"/>
                <a:ea typeface="微软雅黑" pitchFamily="34" charset="-122"/>
              </a:rPr>
              <a:t>2147483647U    T  or F ?</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40955583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tblGrid>
              <a:tr h="457200">
                <a:tc>
                  <a:txBody>
                    <a:bodyPr/>
                    <a:lstStyle/>
                    <a:p>
                      <a:pPr>
                        <a:buNone/>
                      </a:pPr>
                      <a:r>
                        <a:rPr lang="en-US" altLang="zh-CN" sz="2400">
                          <a:solidFill>
                            <a:schemeClr val="bg1"/>
                          </a:solidFill>
                        </a:rPr>
                        <a:t>2.2.6  </a:t>
                      </a:r>
                      <a:r>
                        <a:rPr lang="zh-CN" altLang="en-US" sz="2400">
                          <a:solidFill>
                            <a:schemeClr val="bg1"/>
                          </a:solidFill>
                          <a:ea typeface="宋体" panose="02010600030101010101" pitchFamily="2" charset="-122"/>
                        </a:rPr>
                        <a:t>扩展一个数字的位表示</a:t>
                      </a:r>
                    </a:p>
                  </a:txBody>
                  <a:tcPr>
                    <a:solidFill>
                      <a:srgbClr val="52B6B1"/>
                    </a:solidFill>
                  </a:tcPr>
                </a:tc>
              </a:tr>
            </a:tbl>
          </a:graphicData>
        </a:graphic>
      </p:graphicFrame>
      <p:sp>
        <p:nvSpPr>
          <p:cNvPr id="2" name="文本框 1"/>
          <p:cNvSpPr txBox="1"/>
          <p:nvPr/>
        </p:nvSpPr>
        <p:spPr>
          <a:xfrm>
            <a:off x="1437005" y="1233805"/>
            <a:ext cx="6972935" cy="3692525"/>
          </a:xfrm>
          <a:prstGeom prst="rect">
            <a:avLst/>
          </a:prstGeom>
          <a:noFill/>
        </p:spPr>
        <p:txBody>
          <a:bodyPr wrap="square" rtlCol="0">
            <a:spAutoFit/>
          </a:bodyPr>
          <a:lstStyle/>
          <a:p>
            <a:r>
              <a:rPr lang="zh-CN" altLang="en-US" sz="2800" dirty="0"/>
              <a:t>假如给定一个</a:t>
            </a:r>
            <a:r>
              <a:rPr lang="en-US" altLang="zh-CN" sz="2800" dirty="0"/>
              <a:t>w</a:t>
            </a:r>
            <a:r>
              <a:rPr lang="zh-CN" altLang="en-US" sz="2800" dirty="0">
                <a:ea typeface="宋体" panose="02010600030101010101" pitchFamily="2" charset="-122"/>
              </a:rPr>
              <a:t>位的数</a:t>
            </a:r>
            <a:r>
              <a:rPr lang="en-US" altLang="zh-CN" sz="2800" dirty="0">
                <a:ea typeface="宋体" panose="02010600030101010101" pitchFamily="2" charset="-122"/>
              </a:rPr>
              <a:t>x</a:t>
            </a:r>
            <a:r>
              <a:rPr lang="zh-CN" altLang="en-US" sz="2800" dirty="0">
                <a:ea typeface="宋体" panose="02010600030101010101" pitchFamily="2" charset="-122"/>
              </a:rPr>
              <a:t>，要求将其扩展到</a:t>
            </a:r>
            <a:r>
              <a:rPr lang="en-US" altLang="zh-CN" sz="2800" dirty="0" err="1">
                <a:ea typeface="宋体" panose="02010600030101010101" pitchFamily="2" charset="-122"/>
              </a:rPr>
              <a:t>w+k</a:t>
            </a:r>
            <a:r>
              <a:rPr lang="zh-CN" altLang="en-US" sz="2800" dirty="0">
                <a:ea typeface="宋体" panose="02010600030101010101" pitchFamily="2" charset="-122"/>
              </a:rPr>
              <a:t>位，如何做？</a:t>
            </a:r>
          </a:p>
          <a:p>
            <a:endParaRPr lang="zh-CN" altLang="en-US" sz="3200" dirty="0">
              <a:ea typeface="宋体" panose="02010600030101010101" pitchFamily="2" charset="-122"/>
            </a:endParaRPr>
          </a:p>
          <a:p>
            <a:r>
              <a:rPr lang="en-US" altLang="zh-CN" sz="2400" dirty="0">
                <a:ea typeface="宋体" panose="02010600030101010101" pitchFamily="2" charset="-122"/>
              </a:rPr>
              <a:t>——</a:t>
            </a:r>
            <a:r>
              <a:rPr lang="zh-CN" altLang="en-US" sz="2400" dirty="0">
                <a:ea typeface="宋体" panose="02010600030101010101" pitchFamily="2" charset="-122"/>
              </a:rPr>
              <a:t>无符号数的零扩展</a:t>
            </a:r>
          </a:p>
          <a:p>
            <a:r>
              <a:rPr lang="en-US" altLang="zh-CN" sz="2400" dirty="0">
                <a:ea typeface="宋体" panose="02010600030101010101" pitchFamily="2" charset="-122"/>
              </a:rPr>
              <a:t>——</a:t>
            </a:r>
            <a:r>
              <a:rPr lang="zh-CN" altLang="en-US" sz="2400" dirty="0">
                <a:ea typeface="宋体" panose="02010600030101010101" pitchFamily="2" charset="-122"/>
              </a:rPr>
              <a:t>有符号数的符号扩展</a:t>
            </a:r>
          </a:p>
          <a:p>
            <a:pPr marL="457200" lvl="1" indent="0">
              <a:buFont typeface="Wingdings" panose="05000000000000000000" charset="0"/>
              <a:buChar char=""/>
            </a:pPr>
            <a:r>
              <a:rPr lang="zh-CN" altLang="en-US" sz="2000" dirty="0">
                <a:ea typeface="宋体" panose="02010600030101010101" pitchFamily="2" charset="-122"/>
              </a:rPr>
              <a:t>将</a:t>
            </a:r>
            <a:r>
              <a:rPr lang="en-US" altLang="zh-CN" sz="2000" dirty="0">
                <a:ea typeface="宋体" panose="02010600030101010101" pitchFamily="2" charset="-122"/>
              </a:rPr>
              <a:t>w=3</a:t>
            </a:r>
            <a:r>
              <a:rPr lang="zh-CN" altLang="en-US" sz="2000" dirty="0">
                <a:ea typeface="宋体" panose="02010600030101010101" pitchFamily="2" charset="-122"/>
              </a:rPr>
              <a:t>的数</a:t>
            </a:r>
            <a:r>
              <a:rPr lang="en-US" altLang="zh-CN" sz="2000" dirty="0">
                <a:ea typeface="宋体" panose="02010600030101010101" pitchFamily="2" charset="-122"/>
              </a:rPr>
              <a:t>[101]</a:t>
            </a:r>
            <a:r>
              <a:rPr lang="en-US" altLang="zh-CN" sz="2000" baseline="-25000" dirty="0">
                <a:ea typeface="宋体" panose="02010600030101010101" pitchFamily="2" charset="-122"/>
              </a:rPr>
              <a:t>2</a:t>
            </a:r>
            <a:r>
              <a:rPr lang="zh-CN" altLang="en-US" sz="2000" dirty="0">
                <a:ea typeface="宋体" panose="02010600030101010101" pitchFamily="2" charset="-122"/>
              </a:rPr>
              <a:t>扩展为</a:t>
            </a:r>
            <a:r>
              <a:rPr lang="en-US" altLang="zh-CN" sz="2000" dirty="0">
                <a:ea typeface="宋体" panose="02010600030101010101" pitchFamily="2" charset="-122"/>
              </a:rPr>
              <a:t>w=4</a:t>
            </a:r>
            <a:r>
              <a:rPr lang="zh-CN" altLang="en-US" sz="2000" dirty="0">
                <a:ea typeface="宋体" panose="02010600030101010101" pitchFamily="2" charset="-122"/>
              </a:rPr>
              <a:t>的数，即</a:t>
            </a:r>
            <a:r>
              <a:rPr lang="en-US" altLang="zh-CN" sz="2000" dirty="0">
                <a:ea typeface="宋体" panose="02010600030101010101" pitchFamily="2" charset="-122"/>
              </a:rPr>
              <a:t>[1101]</a:t>
            </a:r>
            <a:r>
              <a:rPr lang="en-US" altLang="zh-CN" sz="2000" baseline="-25000" dirty="0">
                <a:ea typeface="宋体" panose="02010600030101010101" pitchFamily="2" charset="-122"/>
              </a:rPr>
              <a:t>2</a:t>
            </a:r>
          </a:p>
          <a:p>
            <a:r>
              <a:rPr lang="en-US" altLang="zh-CN" sz="2000" baseline="-25000" dirty="0">
                <a:ea typeface="宋体" panose="02010600030101010101" pitchFamily="2" charset="-122"/>
              </a:rPr>
              <a:t>               </a:t>
            </a:r>
            <a:r>
              <a:rPr lang="en-US" altLang="zh-CN" sz="2000" dirty="0">
                <a:ea typeface="宋体" panose="02010600030101010101" pitchFamily="2" charset="-122"/>
                <a:sym typeface="+mn-ea"/>
              </a:rPr>
              <a:t>[101]</a:t>
            </a:r>
            <a:r>
              <a:rPr lang="en-US" altLang="zh-CN" sz="2000" baseline="-25000" dirty="0">
                <a:ea typeface="宋体" panose="02010600030101010101" pitchFamily="2" charset="-122"/>
                <a:sym typeface="+mn-ea"/>
              </a:rPr>
              <a:t>2</a:t>
            </a:r>
            <a:r>
              <a:rPr lang="en-US" altLang="zh-CN" sz="2000" dirty="0">
                <a:ea typeface="宋体" panose="02010600030101010101" pitchFamily="2" charset="-122"/>
                <a:sym typeface="+mn-ea"/>
              </a:rPr>
              <a:t>=-3</a:t>
            </a:r>
            <a:r>
              <a:rPr lang="zh-CN" altLang="en-US" sz="2000" dirty="0">
                <a:ea typeface="宋体" panose="02010600030101010101" pitchFamily="2" charset="-122"/>
                <a:sym typeface="+mn-ea"/>
              </a:rPr>
              <a:t>，符号扩展后</a:t>
            </a:r>
            <a:r>
              <a:rPr lang="en-US" altLang="zh-CN" sz="2000" dirty="0">
                <a:ea typeface="宋体" panose="02010600030101010101" pitchFamily="2" charset="-122"/>
                <a:sym typeface="+mn-ea"/>
              </a:rPr>
              <a:t>[1101]</a:t>
            </a:r>
            <a:r>
              <a:rPr lang="en-US" altLang="zh-CN" sz="2000" baseline="-25000" dirty="0">
                <a:ea typeface="宋体" panose="02010600030101010101" pitchFamily="2" charset="-122"/>
                <a:sym typeface="+mn-ea"/>
              </a:rPr>
              <a:t>2</a:t>
            </a:r>
            <a:r>
              <a:rPr lang="en-US" altLang="zh-CN" sz="2000" dirty="0">
                <a:ea typeface="宋体" panose="02010600030101010101" pitchFamily="2" charset="-122"/>
                <a:sym typeface="+mn-ea"/>
              </a:rPr>
              <a:t>=-3</a:t>
            </a:r>
          </a:p>
          <a:p>
            <a:pPr marL="457200" lvl="1" indent="0">
              <a:buFont typeface="Wingdings" panose="05000000000000000000" charset="0"/>
              <a:buChar char=""/>
            </a:pPr>
            <a:r>
              <a:rPr lang="zh-CN" altLang="en-US" sz="2000" dirty="0">
                <a:ea typeface="宋体" panose="02010600030101010101" pitchFamily="2" charset="-122"/>
                <a:sym typeface="+mn-ea"/>
              </a:rPr>
              <a:t>将</a:t>
            </a:r>
            <a:r>
              <a:rPr lang="en-US" altLang="zh-CN" sz="2000" dirty="0">
                <a:ea typeface="宋体" panose="02010600030101010101" pitchFamily="2" charset="-122"/>
                <a:sym typeface="+mn-ea"/>
              </a:rPr>
              <a:t>w=3</a:t>
            </a:r>
            <a:r>
              <a:rPr lang="zh-CN" altLang="en-US" sz="2000" dirty="0">
                <a:ea typeface="宋体" panose="02010600030101010101" pitchFamily="2" charset="-122"/>
                <a:sym typeface="+mn-ea"/>
              </a:rPr>
              <a:t>的数</a:t>
            </a:r>
            <a:r>
              <a:rPr lang="en-US" altLang="zh-CN" sz="2000" dirty="0">
                <a:ea typeface="宋体" panose="02010600030101010101" pitchFamily="2" charset="-122"/>
                <a:sym typeface="+mn-ea"/>
              </a:rPr>
              <a:t>[111]</a:t>
            </a:r>
            <a:r>
              <a:rPr lang="en-US" altLang="zh-CN" sz="2000" baseline="-25000" dirty="0">
                <a:ea typeface="宋体" panose="02010600030101010101" pitchFamily="2" charset="-122"/>
                <a:sym typeface="+mn-ea"/>
              </a:rPr>
              <a:t>2</a:t>
            </a:r>
            <a:r>
              <a:rPr lang="zh-CN" altLang="en-US" sz="2000" dirty="0">
                <a:ea typeface="宋体" panose="02010600030101010101" pitchFamily="2" charset="-122"/>
                <a:sym typeface="+mn-ea"/>
              </a:rPr>
              <a:t>扩展为</a:t>
            </a:r>
            <a:r>
              <a:rPr lang="en-US" altLang="zh-CN" sz="2000" dirty="0">
                <a:ea typeface="宋体" panose="02010600030101010101" pitchFamily="2" charset="-122"/>
                <a:sym typeface="+mn-ea"/>
              </a:rPr>
              <a:t>w=4</a:t>
            </a:r>
            <a:r>
              <a:rPr lang="zh-CN" altLang="en-US" sz="2000" dirty="0">
                <a:ea typeface="宋体" panose="02010600030101010101" pitchFamily="2" charset="-122"/>
                <a:sym typeface="+mn-ea"/>
              </a:rPr>
              <a:t>的数，即</a:t>
            </a:r>
            <a:r>
              <a:rPr lang="en-US" altLang="zh-CN" sz="2000" dirty="0">
                <a:ea typeface="宋体" panose="02010600030101010101" pitchFamily="2" charset="-122"/>
                <a:sym typeface="+mn-ea"/>
              </a:rPr>
              <a:t>[1111]</a:t>
            </a:r>
            <a:r>
              <a:rPr lang="en-US" altLang="zh-CN" sz="2400" baseline="-25000" dirty="0">
                <a:ea typeface="宋体" panose="02010600030101010101" pitchFamily="2" charset="-122"/>
                <a:sym typeface="+mn-ea"/>
              </a:rPr>
              <a:t>2</a:t>
            </a:r>
          </a:p>
          <a:p>
            <a:r>
              <a:rPr lang="en-US" altLang="zh-CN" sz="2000" baseline="-25000" dirty="0">
                <a:ea typeface="宋体" panose="02010600030101010101" pitchFamily="2" charset="-122"/>
                <a:sym typeface="+mn-ea"/>
              </a:rPr>
              <a:t>               </a:t>
            </a:r>
            <a:r>
              <a:rPr lang="en-US" altLang="zh-CN" sz="2000" dirty="0">
                <a:ea typeface="宋体" panose="02010600030101010101" pitchFamily="2" charset="-122"/>
                <a:sym typeface="+mn-ea"/>
              </a:rPr>
              <a:t>[111]</a:t>
            </a:r>
            <a:r>
              <a:rPr lang="en-US" altLang="zh-CN" sz="2000" baseline="-25000" dirty="0">
                <a:ea typeface="宋体" panose="02010600030101010101" pitchFamily="2" charset="-122"/>
                <a:sym typeface="+mn-ea"/>
              </a:rPr>
              <a:t>2</a:t>
            </a:r>
            <a:r>
              <a:rPr lang="en-US" altLang="zh-CN" sz="2000" dirty="0">
                <a:ea typeface="宋体" panose="02010600030101010101" pitchFamily="2" charset="-122"/>
                <a:sym typeface="+mn-ea"/>
              </a:rPr>
              <a:t>=-1</a:t>
            </a:r>
            <a:r>
              <a:rPr lang="zh-CN" altLang="en-US" sz="2000" dirty="0">
                <a:ea typeface="宋体" panose="02010600030101010101" pitchFamily="2" charset="-122"/>
                <a:sym typeface="+mn-ea"/>
              </a:rPr>
              <a:t>，符号扩展后</a:t>
            </a:r>
            <a:r>
              <a:rPr lang="en-US" altLang="zh-CN" sz="2000" dirty="0">
                <a:ea typeface="宋体" panose="02010600030101010101" pitchFamily="2" charset="-122"/>
                <a:sym typeface="+mn-ea"/>
              </a:rPr>
              <a:t>[1111]</a:t>
            </a:r>
            <a:r>
              <a:rPr lang="en-US" altLang="zh-CN" sz="2000" baseline="-25000" dirty="0">
                <a:ea typeface="宋体" panose="02010600030101010101" pitchFamily="2" charset="-122"/>
                <a:sym typeface="+mn-ea"/>
              </a:rPr>
              <a:t>2</a:t>
            </a:r>
            <a:r>
              <a:rPr lang="en-US" altLang="zh-CN" sz="2000" dirty="0">
                <a:ea typeface="宋体" panose="02010600030101010101" pitchFamily="2" charset="-122"/>
                <a:sym typeface="+mn-ea"/>
              </a:rPr>
              <a:t>=-1</a:t>
            </a:r>
          </a:p>
          <a:p>
            <a:endParaRPr lang="en-US" altLang="zh-CN" sz="1800" dirty="0">
              <a:ea typeface="宋体" panose="02010600030101010101" pitchFamily="2" charset="-122"/>
              <a:sym typeface="+mn-ea"/>
            </a:endParaRPr>
          </a:p>
        </p:txBody>
      </p:sp>
      <p:grpSp>
        <p:nvGrpSpPr>
          <p:cNvPr id="4" name="Group 6"/>
          <p:cNvGrpSpPr/>
          <p:nvPr/>
        </p:nvGrpSpPr>
        <p:grpSpPr bwMode="auto">
          <a:xfrm>
            <a:off x="7900035" y="705485"/>
            <a:ext cx="3851910" cy="2356397"/>
            <a:chOff x="1392" y="2104"/>
            <a:chExt cx="3264" cy="1830"/>
          </a:xfrm>
        </p:grpSpPr>
        <p:grpSp>
          <p:nvGrpSpPr>
            <p:cNvPr id="5" name="Group 7"/>
            <p:cNvGrpSpPr/>
            <p:nvPr/>
          </p:nvGrpSpPr>
          <p:grpSpPr bwMode="auto">
            <a:xfrm>
              <a:off x="1392" y="2352"/>
              <a:ext cx="3264" cy="1294"/>
              <a:chOff x="1392" y="2352"/>
              <a:chExt cx="3264" cy="1294"/>
            </a:xfrm>
          </p:grpSpPr>
          <p:grpSp>
            <p:nvGrpSpPr>
              <p:cNvPr id="6" name="Group 8"/>
              <p:cNvGrpSpPr/>
              <p:nvPr/>
            </p:nvGrpSpPr>
            <p:grpSpPr bwMode="auto">
              <a:xfrm>
                <a:off x="2928" y="2400"/>
                <a:ext cx="1728" cy="144"/>
                <a:chOff x="2928" y="2400"/>
                <a:chExt cx="1728" cy="144"/>
              </a:xfrm>
            </p:grpSpPr>
            <p:sp>
              <p:nvSpPr>
                <p:cNvPr id="28714"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15"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6"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7"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8"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9"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20"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687" name="Rectangle 16"/>
              <p:cNvSpPr>
                <a:spLocks noChangeArrowheads="1"/>
              </p:cNvSpPr>
              <p:nvPr/>
            </p:nvSpPr>
            <p:spPr bwMode="auto">
              <a:xfrm>
                <a:off x="2544" y="2352"/>
                <a:ext cx="248" cy="286"/>
              </a:xfrm>
              <a:prstGeom prst="rect">
                <a:avLst/>
              </a:prstGeom>
              <a:noFill/>
              <a:ln w="25400">
                <a:noFill/>
                <a:miter lim="800000"/>
              </a:ln>
            </p:spPr>
            <p:txBody>
              <a:bodyPr wrap="square">
                <a:spAutoFit/>
              </a:bodyPr>
              <a:lstStyle/>
              <a:p>
                <a:pPr>
                  <a:lnSpc>
                    <a:spcPct val="100000"/>
                  </a:lnSpc>
                </a:pPr>
                <a:r>
                  <a:rPr lang="en-US" i="1">
                    <a:latin typeface="Times" pitchFamily="18" charset="0"/>
                  </a:rPr>
                  <a:t>X</a:t>
                </a:r>
                <a:r>
                  <a:rPr lang="en-US" b="0">
                    <a:latin typeface="Times" pitchFamily="18" charset="0"/>
                  </a:rPr>
                  <a:t> </a:t>
                </a:r>
                <a:endParaRPr lang="en-US" b="0">
                  <a:latin typeface="Symbol" panose="05050102010706020507" pitchFamily="18" charset="2"/>
                </a:endParaRPr>
              </a:p>
            </p:txBody>
          </p:sp>
          <p:sp>
            <p:nvSpPr>
              <p:cNvPr id="28688" name="Rectangle 17"/>
              <p:cNvSpPr>
                <a:spLocks noChangeArrowheads="1"/>
              </p:cNvSpPr>
              <p:nvPr/>
            </p:nvSpPr>
            <p:spPr bwMode="auto">
              <a:xfrm>
                <a:off x="1392" y="3360"/>
                <a:ext cx="284" cy="286"/>
              </a:xfrm>
              <a:prstGeom prst="rect">
                <a:avLst/>
              </a:prstGeom>
              <a:noFill/>
              <a:ln w="25400">
                <a:noFill/>
                <a:miter lim="800000"/>
              </a:ln>
            </p:spPr>
            <p:txBody>
              <a:bodyPr wrap="square">
                <a:spAutoFit/>
              </a:bodyPr>
              <a:lstStyle/>
              <a:p>
                <a:pPr>
                  <a:lnSpc>
                    <a:spcPct val="100000"/>
                  </a:lnSpc>
                </a:pPr>
                <a:r>
                  <a:rPr lang="en-US" i="1">
                    <a:latin typeface="Times" pitchFamily="18" charset="0"/>
                  </a:rPr>
                  <a:t>X</a:t>
                </a:r>
                <a:r>
                  <a:rPr lang="en-US" b="0">
                    <a:latin typeface="Times" pitchFamily="18" charset="0"/>
                  </a:rPr>
                  <a:t> </a:t>
                </a:r>
                <a:r>
                  <a:rPr lang="en-US" b="0">
                    <a:latin typeface="Symbol" panose="05050102010706020507" pitchFamily="18" charset="2"/>
                  </a:rPr>
                  <a:t></a:t>
                </a:r>
              </a:p>
            </p:txBody>
          </p:sp>
          <p:sp>
            <p:nvSpPr>
              <p:cNvPr id="28689" name="Line 18"/>
              <p:cNvSpPr>
                <a:spLocks noChangeShapeType="1"/>
              </p:cNvSpPr>
              <p:nvPr/>
            </p:nvSpPr>
            <p:spPr bwMode="auto">
              <a:xfrm>
                <a:off x="302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0" name="Line 19"/>
              <p:cNvSpPr>
                <a:spLocks noChangeShapeType="1"/>
              </p:cNvSpPr>
              <p:nvPr/>
            </p:nvSpPr>
            <p:spPr bwMode="auto">
              <a:xfrm flipH="1">
                <a:off x="2880" y="2592"/>
                <a:ext cx="144" cy="816"/>
              </a:xfrm>
              <a:prstGeom prst="line">
                <a:avLst/>
              </a:prstGeom>
              <a:noFill/>
              <a:ln w="25400">
                <a:solidFill>
                  <a:schemeClr val="tx1"/>
                </a:solidFill>
                <a:round/>
                <a:tailEnd type="triangle" w="med" len="med"/>
              </a:ln>
            </p:spPr>
            <p:txBody>
              <a:bodyPr wrap="none" anchor="ctr"/>
              <a:lstStyle/>
              <a:p>
                <a:endParaRPr lang="en-US"/>
              </a:p>
            </p:txBody>
          </p:sp>
          <p:grpSp>
            <p:nvGrpSpPr>
              <p:cNvPr id="7" name="Group 20"/>
              <p:cNvGrpSpPr/>
              <p:nvPr/>
            </p:nvGrpSpPr>
            <p:grpSpPr bwMode="auto">
              <a:xfrm>
                <a:off x="1824" y="3456"/>
                <a:ext cx="2832" cy="144"/>
                <a:chOff x="1824" y="3456"/>
                <a:chExt cx="2832" cy="144"/>
              </a:xfrm>
            </p:grpSpPr>
            <p:sp>
              <p:nvSpPr>
                <p:cNvPr id="28701" name="Rectangle 21"/>
                <p:cNvSpPr>
                  <a:spLocks noChangeArrowheads="1"/>
                </p:cNvSpPr>
                <p:nvPr/>
              </p:nvSpPr>
              <p:spPr bwMode="auto">
                <a:xfrm>
                  <a:off x="2112" y="3456"/>
                  <a:ext cx="528"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r>
                    <a:rPr lang="en-US" b="0"/>
                    <a:t>• • •</a:t>
                  </a:r>
                </a:p>
              </p:txBody>
            </p:sp>
            <p:sp>
              <p:nvSpPr>
                <p:cNvPr id="28702" name="Rectangle 22"/>
                <p:cNvSpPr>
                  <a:spLocks noChangeArrowheads="1"/>
                </p:cNvSpPr>
                <p:nvPr/>
              </p:nvSpPr>
              <p:spPr bwMode="auto">
                <a:xfrm>
                  <a:off x="278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3" name="Rectangle 23"/>
                <p:cNvSpPr>
                  <a:spLocks noChangeArrowheads="1"/>
                </p:cNvSpPr>
                <p:nvPr/>
              </p:nvSpPr>
              <p:spPr bwMode="auto">
                <a:xfrm>
                  <a:off x="2640"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4" name="Rectangle 24"/>
                <p:cNvSpPr>
                  <a:spLocks noChangeArrowheads="1"/>
                </p:cNvSpPr>
                <p:nvPr/>
              </p:nvSpPr>
              <p:spPr bwMode="auto">
                <a:xfrm>
                  <a:off x="196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5"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8" name="Group 26"/>
                <p:cNvGrpSpPr/>
                <p:nvPr/>
              </p:nvGrpSpPr>
              <p:grpSpPr bwMode="auto">
                <a:xfrm>
                  <a:off x="2928" y="3456"/>
                  <a:ext cx="1728" cy="144"/>
                  <a:chOff x="2928" y="3456"/>
                  <a:chExt cx="1728" cy="144"/>
                </a:xfrm>
              </p:grpSpPr>
              <p:sp>
                <p:nvSpPr>
                  <p:cNvPr id="28707" name="Rectangle 27"/>
                  <p:cNvSpPr>
                    <a:spLocks noChangeArrowheads="1"/>
                  </p:cNvSpPr>
                  <p:nvPr/>
                </p:nvSpPr>
                <p:spPr bwMode="auto">
                  <a:xfrm>
                    <a:off x="292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8"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09"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0"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1"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2"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3"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sp>
            <p:nvSpPr>
              <p:cNvPr id="28692" name="Line 34"/>
              <p:cNvSpPr>
                <a:spLocks noChangeShapeType="1"/>
              </p:cNvSpPr>
              <p:nvPr/>
            </p:nvSpPr>
            <p:spPr bwMode="auto">
              <a:xfrm flipH="1">
                <a:off x="2736" y="2592"/>
                <a:ext cx="288" cy="816"/>
              </a:xfrm>
              <a:prstGeom prst="line">
                <a:avLst/>
              </a:prstGeom>
              <a:noFill/>
              <a:ln w="25400">
                <a:solidFill>
                  <a:schemeClr val="tx1"/>
                </a:solidFill>
                <a:round/>
                <a:tailEnd type="triangle" w="med" len="med"/>
              </a:ln>
            </p:spPr>
            <p:txBody>
              <a:bodyPr wrap="none" anchor="ctr"/>
              <a:lstStyle/>
              <a:p>
                <a:endParaRPr lang="en-US"/>
              </a:p>
            </p:txBody>
          </p:sp>
          <p:sp>
            <p:nvSpPr>
              <p:cNvPr id="28693" name="Line 35"/>
              <p:cNvSpPr>
                <a:spLocks noChangeShapeType="1"/>
              </p:cNvSpPr>
              <p:nvPr/>
            </p:nvSpPr>
            <p:spPr bwMode="auto">
              <a:xfrm flipH="1">
                <a:off x="2064" y="2592"/>
                <a:ext cx="960" cy="816"/>
              </a:xfrm>
              <a:prstGeom prst="line">
                <a:avLst/>
              </a:prstGeom>
              <a:noFill/>
              <a:ln w="25400">
                <a:solidFill>
                  <a:schemeClr val="tx1"/>
                </a:solidFill>
                <a:round/>
                <a:tailEnd type="triangle" w="med" len="med"/>
              </a:ln>
            </p:spPr>
            <p:txBody>
              <a:bodyPr wrap="none" anchor="ctr"/>
              <a:lstStyle/>
              <a:p>
                <a:endParaRPr lang="en-US"/>
              </a:p>
            </p:txBody>
          </p:sp>
          <p:sp>
            <p:nvSpPr>
              <p:cNvPr id="28694" name="Line 36"/>
              <p:cNvSpPr>
                <a:spLocks noChangeShapeType="1"/>
              </p:cNvSpPr>
              <p:nvPr/>
            </p:nvSpPr>
            <p:spPr bwMode="auto">
              <a:xfrm flipH="1">
                <a:off x="1920" y="2592"/>
                <a:ext cx="1104" cy="816"/>
              </a:xfrm>
              <a:prstGeom prst="line">
                <a:avLst/>
              </a:prstGeom>
              <a:noFill/>
              <a:ln w="25400">
                <a:solidFill>
                  <a:schemeClr val="tx1"/>
                </a:solidFill>
                <a:round/>
                <a:tailEnd type="triangle" w="med" len="med"/>
              </a:ln>
            </p:spPr>
            <p:txBody>
              <a:bodyPr wrap="none" anchor="ctr"/>
              <a:lstStyle/>
              <a:p>
                <a:endParaRPr lang="en-US"/>
              </a:p>
            </p:txBody>
          </p:sp>
          <p:sp>
            <p:nvSpPr>
              <p:cNvPr id="28695" name="Line 37"/>
              <p:cNvSpPr>
                <a:spLocks noChangeShapeType="1"/>
              </p:cNvSpPr>
              <p:nvPr/>
            </p:nvSpPr>
            <p:spPr bwMode="auto">
              <a:xfrm>
                <a:off x="316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6" name="Line 38"/>
              <p:cNvSpPr>
                <a:spLocks noChangeShapeType="1"/>
              </p:cNvSpPr>
              <p:nvPr/>
            </p:nvSpPr>
            <p:spPr bwMode="auto">
              <a:xfrm>
                <a:off x="3312"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7" name="Line 39"/>
              <p:cNvSpPr>
                <a:spLocks noChangeShapeType="1"/>
              </p:cNvSpPr>
              <p:nvPr/>
            </p:nvSpPr>
            <p:spPr bwMode="auto">
              <a:xfrm>
                <a:off x="4320"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8" name="Line 40"/>
              <p:cNvSpPr>
                <a:spLocks noChangeShapeType="1"/>
              </p:cNvSpPr>
              <p:nvPr/>
            </p:nvSpPr>
            <p:spPr bwMode="auto">
              <a:xfrm>
                <a:off x="446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9" name="Line 41"/>
              <p:cNvSpPr>
                <a:spLocks noChangeShapeType="1"/>
              </p:cNvSpPr>
              <p:nvPr/>
            </p:nvSpPr>
            <p:spPr bwMode="auto">
              <a:xfrm>
                <a:off x="460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700" name="Rectangle 42"/>
              <p:cNvSpPr>
                <a:spLocks noChangeArrowheads="1"/>
              </p:cNvSpPr>
              <p:nvPr/>
            </p:nvSpPr>
            <p:spPr bwMode="auto">
              <a:xfrm>
                <a:off x="2352" y="3148"/>
                <a:ext cx="451" cy="247"/>
              </a:xfrm>
              <a:prstGeom prst="rect">
                <a:avLst/>
              </a:prstGeom>
              <a:noFill/>
              <a:ln w="25400">
                <a:noFill/>
                <a:miter lim="800000"/>
              </a:ln>
            </p:spPr>
            <p:txBody>
              <a:bodyPr wrap="square">
                <a:spAutoFit/>
              </a:bodyPr>
              <a:lstStyle/>
              <a:p>
                <a:pPr>
                  <a:lnSpc>
                    <a:spcPct val="100000"/>
                  </a:lnSpc>
                </a:pPr>
                <a:r>
                  <a:rPr lang="en-US" sz="1400" b="0"/>
                  <a:t>• • •</a:t>
                </a:r>
              </a:p>
            </p:txBody>
          </p:sp>
        </p:grpSp>
        <p:sp>
          <p:nvSpPr>
            <p:cNvPr id="28680" name="Line 43"/>
            <p:cNvSpPr>
              <a:spLocks noChangeShapeType="1"/>
            </p:cNvSpPr>
            <p:nvPr/>
          </p:nvSpPr>
          <p:spPr bwMode="auto">
            <a:xfrm>
              <a:off x="2928" y="2208"/>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1" name="Rectangle 44"/>
            <p:cNvSpPr>
              <a:spLocks noChangeArrowheads="1"/>
            </p:cNvSpPr>
            <p:nvPr/>
          </p:nvSpPr>
          <p:spPr bwMode="auto">
            <a:xfrm>
              <a:off x="3696" y="2104"/>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2" name="Line 45"/>
            <p:cNvSpPr>
              <a:spLocks noChangeShapeType="1"/>
            </p:cNvSpPr>
            <p:nvPr/>
          </p:nvSpPr>
          <p:spPr bwMode="auto">
            <a:xfrm>
              <a:off x="2928" y="3744"/>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3" name="Rectangle 46"/>
            <p:cNvSpPr>
              <a:spLocks noChangeArrowheads="1"/>
            </p:cNvSpPr>
            <p:nvPr/>
          </p:nvSpPr>
          <p:spPr bwMode="auto">
            <a:xfrm>
              <a:off x="3696" y="3640"/>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4" name="Line 47"/>
            <p:cNvSpPr>
              <a:spLocks noChangeShapeType="1"/>
            </p:cNvSpPr>
            <p:nvPr/>
          </p:nvSpPr>
          <p:spPr bwMode="auto">
            <a:xfrm>
              <a:off x="1824" y="3744"/>
              <a:ext cx="1104"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5" name="Rectangle 48"/>
            <p:cNvSpPr>
              <a:spLocks noChangeArrowheads="1"/>
            </p:cNvSpPr>
            <p:nvPr/>
          </p:nvSpPr>
          <p:spPr bwMode="auto">
            <a:xfrm>
              <a:off x="2208" y="3648"/>
              <a:ext cx="204"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k</a:t>
              </a:r>
            </a:p>
          </p:txBody>
        </p:sp>
      </p:grpSp>
      <p:pic>
        <p:nvPicPr>
          <p:cNvPr id="9" name="图片 8"/>
          <p:cNvPicPr>
            <a:picLocks noChangeAspect="1"/>
          </p:cNvPicPr>
          <p:nvPr/>
        </p:nvPicPr>
        <p:blipFill>
          <a:blip r:embed="rId2"/>
          <a:stretch>
            <a:fillRect/>
          </a:stretch>
        </p:blipFill>
        <p:spPr>
          <a:xfrm>
            <a:off x="7205345" y="3328670"/>
            <a:ext cx="3714750" cy="2965450"/>
          </a:xfrm>
          <a:prstGeom prst="rect">
            <a:avLst/>
          </a:prstGeom>
        </p:spPr>
      </p:pic>
      <p:sp>
        <p:nvSpPr>
          <p:cNvPr id="10" name="矩形 9"/>
          <p:cNvSpPr/>
          <p:nvPr/>
        </p:nvSpPr>
        <p:spPr>
          <a:xfrm>
            <a:off x="7051040" y="482028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
        <p:nvSpPr>
          <p:cNvPr id="11" name="矩形 10"/>
          <p:cNvSpPr/>
          <p:nvPr/>
        </p:nvSpPr>
        <p:spPr>
          <a:xfrm>
            <a:off x="7051040" y="555942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tblGrid>
              <a:tr h="457200">
                <a:tc>
                  <a:txBody>
                    <a:bodyPr/>
                    <a:lstStyle/>
                    <a:p>
                      <a:pPr>
                        <a:buNone/>
                      </a:pPr>
                      <a:r>
                        <a:rPr lang="en-US" altLang="zh-CN" sz="2400">
                          <a:solidFill>
                            <a:schemeClr val="bg1"/>
                          </a:solidFill>
                        </a:rPr>
                        <a:t>2.2.7  </a:t>
                      </a:r>
                      <a:r>
                        <a:rPr lang="zh-CN" altLang="en-US" sz="2400">
                          <a:solidFill>
                            <a:schemeClr val="bg1"/>
                          </a:solidFill>
                          <a:ea typeface="宋体" panose="02010600030101010101" pitchFamily="2" charset="-122"/>
                        </a:rPr>
                        <a:t>截断数字</a:t>
                      </a:r>
                    </a:p>
                  </a:txBody>
                  <a:tcPr>
                    <a:solidFill>
                      <a:srgbClr val="52B6B1"/>
                    </a:solidFill>
                  </a:tcPr>
                </a:tc>
              </a:tr>
            </a:tbl>
          </a:graphicData>
        </a:graphic>
      </p:graphicFrame>
      <p:sp>
        <p:nvSpPr>
          <p:cNvPr id="2" name="文本框 1"/>
          <p:cNvSpPr txBox="1"/>
          <p:nvPr/>
        </p:nvSpPr>
        <p:spPr>
          <a:xfrm>
            <a:off x="1437005" y="1233805"/>
            <a:ext cx="10481310" cy="4707890"/>
          </a:xfrm>
          <a:prstGeom prst="rect">
            <a:avLst/>
          </a:prstGeom>
          <a:noFill/>
        </p:spPr>
        <p:txBody>
          <a:bodyPr wrap="square" rtlCol="0">
            <a:spAutoFit/>
          </a:bodyPr>
          <a:lstStyle/>
          <a:p>
            <a:r>
              <a:rPr lang="zh-CN" altLang="en-US" sz="2800" dirty="0">
                <a:ea typeface="宋体" panose="02010600030101010101" pitchFamily="2" charset="-122"/>
              </a:rPr>
              <a:t>将一个</a:t>
            </a:r>
            <a:r>
              <a:rPr lang="en-US" altLang="zh-CN" sz="2800" dirty="0">
                <a:ea typeface="宋体" panose="02010600030101010101" pitchFamily="2" charset="-122"/>
              </a:rPr>
              <a:t>w</a:t>
            </a:r>
            <a:r>
              <a:rPr lang="zh-CN" altLang="en-US" sz="2800" dirty="0">
                <a:ea typeface="宋体" panose="02010600030101010101" pitchFamily="2" charset="-122"/>
              </a:rPr>
              <a:t>位的数截断为</a:t>
            </a:r>
            <a:r>
              <a:rPr lang="en-US" altLang="zh-CN" sz="2800" dirty="0">
                <a:ea typeface="宋体" panose="02010600030101010101" pitchFamily="2" charset="-122"/>
              </a:rPr>
              <a:t>k</a:t>
            </a:r>
            <a:r>
              <a:rPr lang="zh-CN" altLang="en-US" sz="2800" dirty="0">
                <a:ea typeface="宋体" panose="02010600030101010101" pitchFamily="2" charset="-122"/>
              </a:rPr>
              <a:t>位数字时，丢弃高</a:t>
            </a:r>
            <a:r>
              <a:rPr lang="en-US" altLang="zh-CN" sz="2800" dirty="0">
                <a:ea typeface="宋体" panose="02010600030101010101" pitchFamily="2" charset="-122"/>
              </a:rPr>
              <a:t>w-k</a:t>
            </a:r>
            <a:r>
              <a:rPr lang="zh-CN" altLang="en-US" sz="2800" dirty="0">
                <a:ea typeface="宋体" panose="02010600030101010101" pitchFamily="2" charset="-122"/>
              </a:rPr>
              <a:t>位，得到一个新的数。截断一个数字可能会改变它的值。</a:t>
            </a:r>
          </a:p>
          <a:p>
            <a:endParaRPr lang="zh-CN" altLang="en-US" sz="3200" dirty="0">
              <a:ea typeface="宋体" panose="02010600030101010101" pitchFamily="2" charset="-122"/>
            </a:endParaRPr>
          </a:p>
          <a:p>
            <a:r>
              <a:rPr lang="en-US" altLang="zh-CN" sz="2400" dirty="0">
                <a:ea typeface="宋体" panose="02010600030101010101" pitchFamily="2" charset="-122"/>
              </a:rPr>
              <a:t>——</a:t>
            </a:r>
            <a:r>
              <a:rPr lang="zh-CN" altLang="en-US" sz="2400" dirty="0">
                <a:ea typeface="宋体" panose="02010600030101010101" pitchFamily="2" charset="-122"/>
              </a:rPr>
              <a:t>截断无符号数</a:t>
            </a:r>
          </a:p>
          <a:p>
            <a:r>
              <a:rPr lang="en-US" altLang="zh-CN" sz="2400" dirty="0">
                <a:ea typeface="宋体" panose="02010600030101010101" pitchFamily="2" charset="-122"/>
              </a:rPr>
              <a:t>x’=x mod 2</a:t>
            </a:r>
            <a:r>
              <a:rPr lang="en-US" altLang="zh-CN" sz="2400" baseline="30000" dirty="0">
                <a:ea typeface="宋体" panose="02010600030101010101" pitchFamily="2" charset="-122"/>
              </a:rPr>
              <a:t>k</a:t>
            </a:r>
          </a:p>
          <a:p>
            <a:r>
              <a:rPr lang="en-US" altLang="zh-CN" sz="2400" i="1" dirty="0">
                <a:sym typeface="+mn-ea"/>
              </a:rPr>
              <a:t>B2U</a:t>
            </a:r>
            <a:r>
              <a:rPr lang="en-US" altLang="zh-CN" sz="2400" i="1" baseline="-25000" dirty="0">
                <a:sym typeface="+mn-ea"/>
              </a:rPr>
              <a:t>k</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a:t>
            </a:r>
            <a:r>
              <a:rPr lang="en-US" altLang="zh-CN" sz="2400" dirty="0" smtClean="0">
                <a:sym typeface="+mn-ea"/>
              </a:rPr>
              <a:t>2</a:t>
            </a:r>
            <a:r>
              <a:rPr lang="en-US" altLang="zh-CN" sz="2400" i="1" baseline="30000" dirty="0" smtClean="0">
                <a:sym typeface="+mn-ea"/>
              </a:rPr>
              <a:t>k</a:t>
            </a:r>
            <a:r>
              <a:rPr lang="en-US" altLang="zh-CN" sz="2400" i="1" dirty="0" smtClean="0">
                <a:sym typeface="+mn-ea"/>
              </a:rPr>
              <a:t> </a:t>
            </a:r>
          </a:p>
          <a:p>
            <a:pPr indent="0">
              <a:buNone/>
            </a:pPr>
            <a:endParaRPr lang="en-US" altLang="zh-CN" sz="2800" i="1" dirty="0" smtClean="0">
              <a:ea typeface="宋体" panose="02010600030101010101" pitchFamily="2" charset="-122"/>
              <a:sym typeface="+mn-ea"/>
            </a:endParaRPr>
          </a:p>
          <a:p>
            <a:r>
              <a:rPr lang="en-US" altLang="zh-CN" sz="2400" dirty="0">
                <a:ea typeface="宋体" panose="02010600030101010101" pitchFamily="2" charset="-122"/>
              </a:rPr>
              <a:t>——</a:t>
            </a:r>
            <a:r>
              <a:rPr lang="zh-CN" altLang="en-US" sz="2400" dirty="0">
                <a:ea typeface="宋体" panose="02010600030101010101" pitchFamily="2" charset="-122"/>
              </a:rPr>
              <a:t>截断补码数值</a:t>
            </a:r>
          </a:p>
          <a:p>
            <a:r>
              <a:rPr lang="en-US" altLang="zh-CN" sz="2400" i="1" dirty="0">
                <a:sym typeface="+mn-ea"/>
              </a:rPr>
              <a:t>B2T</a:t>
            </a:r>
            <a:r>
              <a:rPr lang="en-US" altLang="zh-CN" sz="2400" i="1" baseline="-25000" dirty="0">
                <a:sym typeface="+mn-ea"/>
              </a:rPr>
              <a:t>k</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U2T</a:t>
            </a:r>
            <a:r>
              <a:rPr lang="en-US" altLang="zh-CN" sz="2400" i="1" baseline="-25000" dirty="0">
                <a:sym typeface="+mn-ea"/>
              </a:rPr>
              <a:t>k</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2</a:t>
            </a:r>
            <a:r>
              <a:rPr lang="en-US" altLang="zh-CN" sz="2400" i="1" baseline="30000" dirty="0">
                <a:sym typeface="+mn-ea"/>
              </a:rPr>
              <a:t>k</a:t>
            </a:r>
            <a:r>
              <a:rPr lang="en-US" altLang="zh-CN" sz="2400" i="1" dirty="0">
                <a:sym typeface="+mn-ea"/>
              </a:rPr>
              <a:t>) </a:t>
            </a:r>
            <a:endParaRPr lang="en-US" altLang="zh-CN" sz="2800" i="1" dirty="0">
              <a:ea typeface="宋体" panose="02010600030101010101" pitchFamily="2" charset="-122"/>
              <a:sym typeface="+mn-ea"/>
            </a:endParaRPr>
          </a:p>
          <a:p>
            <a:endParaRPr lang="en-US" altLang="zh-CN" sz="3200" i="1" dirty="0">
              <a:ea typeface="宋体" panose="02010600030101010101" pitchFamily="2" charset="-122"/>
              <a:sym typeface="+mn-ea"/>
            </a:endParaRPr>
          </a:p>
          <a:p>
            <a:endParaRPr lang="en-US" altLang="zh-CN" sz="3200" i="1" dirty="0">
              <a:ea typeface="宋体" panose="02010600030101010101" pitchFamily="2" charset="-122"/>
              <a:sym typeface="+mn-ea"/>
            </a:endParaRPr>
          </a:p>
        </p:txBody>
      </p:sp>
      <p:sp>
        <p:nvSpPr>
          <p:cNvPr id="12" name="Line 18"/>
          <p:cNvSpPr>
            <a:spLocks noChangeShapeType="1"/>
          </p:cNvSpPr>
          <p:nvPr/>
        </p:nvSpPr>
        <p:spPr bwMode="auto">
          <a:xfrm>
            <a:off x="9327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3" name="Line 37"/>
          <p:cNvSpPr>
            <a:spLocks noChangeShapeType="1"/>
          </p:cNvSpPr>
          <p:nvPr/>
        </p:nvSpPr>
        <p:spPr bwMode="auto">
          <a:xfrm>
            <a:off x="9556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4" name="Line 38"/>
          <p:cNvSpPr>
            <a:spLocks noChangeShapeType="1"/>
          </p:cNvSpPr>
          <p:nvPr/>
        </p:nvSpPr>
        <p:spPr bwMode="auto">
          <a:xfrm>
            <a:off x="97847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5" name="Line 39"/>
          <p:cNvSpPr>
            <a:spLocks noChangeShapeType="1"/>
          </p:cNvSpPr>
          <p:nvPr/>
        </p:nvSpPr>
        <p:spPr bwMode="auto">
          <a:xfrm>
            <a:off x="113849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6" name="Line 40"/>
          <p:cNvSpPr>
            <a:spLocks noChangeShapeType="1"/>
          </p:cNvSpPr>
          <p:nvPr/>
        </p:nvSpPr>
        <p:spPr bwMode="auto">
          <a:xfrm>
            <a:off x="11613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7" name="Line 41"/>
          <p:cNvSpPr>
            <a:spLocks noChangeShapeType="1"/>
          </p:cNvSpPr>
          <p:nvPr/>
        </p:nvSpPr>
        <p:spPr bwMode="auto">
          <a:xfrm>
            <a:off x="11842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8" name="Rectangle 42"/>
          <p:cNvSpPr>
            <a:spLocks noChangeArrowheads="1"/>
          </p:cNvSpPr>
          <p:nvPr/>
        </p:nvSpPr>
        <p:spPr bwMode="auto">
          <a:xfrm>
            <a:off x="8260715" y="3511866"/>
            <a:ext cx="715963" cy="304800"/>
          </a:xfrm>
          <a:prstGeom prst="rect">
            <a:avLst/>
          </a:prstGeom>
          <a:noFill/>
          <a:ln w="25400">
            <a:noFill/>
            <a:miter lim="800000"/>
          </a:ln>
        </p:spPr>
        <p:txBody>
          <a:bodyPr wrap="none">
            <a:spAutoFit/>
          </a:bodyPr>
          <a:lstStyle/>
          <a:p>
            <a:pPr>
              <a:lnSpc>
                <a:spcPct val="100000"/>
              </a:lnSpc>
            </a:pPr>
            <a:r>
              <a:rPr lang="en-US" sz="1400" b="0"/>
              <a:t>• • •</a:t>
            </a:r>
          </a:p>
        </p:txBody>
      </p:sp>
      <p:grpSp>
        <p:nvGrpSpPr>
          <p:cNvPr id="19" name="Group 8"/>
          <p:cNvGrpSpPr/>
          <p:nvPr/>
        </p:nvGrpSpPr>
        <p:grpSpPr bwMode="auto">
          <a:xfrm>
            <a:off x="9175115" y="4030980"/>
            <a:ext cx="2743200" cy="228600"/>
            <a:chOff x="2928" y="2400"/>
            <a:chExt cx="1728" cy="144"/>
          </a:xfrm>
        </p:grpSpPr>
        <p:sp>
          <p:nvSpPr>
            <p:cNvPr id="20"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1"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7" name="Rectangle 16"/>
          <p:cNvSpPr>
            <a:spLocks noChangeArrowheads="1"/>
          </p:cNvSpPr>
          <p:nvPr/>
        </p:nvSpPr>
        <p:spPr bwMode="auto">
          <a:xfrm>
            <a:off x="8565515" y="3954780"/>
            <a:ext cx="619080" cy="461665"/>
          </a:xfrm>
          <a:prstGeom prst="rect">
            <a:avLst/>
          </a:prstGeom>
          <a:noFill/>
          <a:ln w="25400">
            <a:noFill/>
            <a:miter lim="800000"/>
          </a:ln>
        </p:spPr>
        <p:txBody>
          <a:bodyPr wrap="none">
            <a:spAutoFit/>
          </a:bodyPr>
          <a:lstStyle/>
          <a:p>
            <a:pPr>
              <a:lnSpc>
                <a:spcPct val="100000"/>
              </a:lnSpc>
            </a:pPr>
            <a:r>
              <a:rPr lang="en-US" i="1" dirty="0" smtClean="0">
                <a:latin typeface="Times" pitchFamily="18" charset="0"/>
              </a:rPr>
              <a:t>X</a:t>
            </a:r>
            <a:r>
              <a:rPr lang="en-US" b="0" dirty="0">
                <a:latin typeface="Symbol" panose="05050102010706020507" pitchFamily="18" charset="2"/>
              </a:rPr>
              <a:t> </a:t>
            </a:r>
            <a:r>
              <a:rPr lang="en-US" b="0" dirty="0" smtClean="0">
                <a:latin typeface="Times" pitchFamily="18" charset="0"/>
              </a:rPr>
              <a:t> </a:t>
            </a:r>
            <a:endParaRPr lang="en-US" b="0" dirty="0">
              <a:latin typeface="Symbol" panose="05050102010706020507" pitchFamily="18" charset="2"/>
            </a:endParaRPr>
          </a:p>
        </p:txBody>
      </p:sp>
      <p:sp>
        <p:nvSpPr>
          <p:cNvPr id="28" name="Rectangle 17"/>
          <p:cNvSpPr>
            <a:spLocks noChangeArrowheads="1"/>
          </p:cNvSpPr>
          <p:nvPr/>
        </p:nvSpPr>
        <p:spPr bwMode="auto">
          <a:xfrm>
            <a:off x="6736715" y="2258675"/>
            <a:ext cx="389850" cy="461665"/>
          </a:xfrm>
          <a:prstGeom prst="rect">
            <a:avLst/>
          </a:prstGeom>
          <a:noFill/>
          <a:ln w="25400">
            <a:noFill/>
            <a:miter lim="800000"/>
          </a:ln>
        </p:spPr>
        <p:txBody>
          <a:bodyPr wrap="none">
            <a:spAutoFit/>
          </a:bodyPr>
          <a:lstStyle/>
          <a:p>
            <a:pPr>
              <a:lnSpc>
                <a:spcPct val="100000"/>
              </a:lnSpc>
            </a:pPr>
            <a:r>
              <a:rPr lang="en-US" i="1" dirty="0" smtClean="0">
                <a:latin typeface="Times" pitchFamily="18" charset="0"/>
              </a:rPr>
              <a:t>X</a:t>
            </a:r>
            <a:endParaRPr lang="en-US" b="0" dirty="0">
              <a:latin typeface="Symbol" panose="05050102010706020507" pitchFamily="18" charset="2"/>
            </a:endParaRPr>
          </a:p>
        </p:txBody>
      </p:sp>
      <p:grpSp>
        <p:nvGrpSpPr>
          <p:cNvPr id="29" name="Group 20"/>
          <p:cNvGrpSpPr/>
          <p:nvPr/>
        </p:nvGrpSpPr>
        <p:grpSpPr bwMode="auto">
          <a:xfrm>
            <a:off x="7422515" y="2411075"/>
            <a:ext cx="4495800" cy="228600"/>
            <a:chOff x="1824" y="3456"/>
            <a:chExt cx="2832" cy="144"/>
          </a:xfrm>
        </p:grpSpPr>
        <p:sp>
          <p:nvSpPr>
            <p:cNvPr id="30" name="Rectangle 21"/>
            <p:cNvSpPr>
              <a:spLocks noChangeArrowheads="1"/>
            </p:cNvSpPr>
            <p:nvPr/>
          </p:nvSpPr>
          <p:spPr bwMode="auto">
            <a:xfrm>
              <a:off x="2112" y="3456"/>
              <a:ext cx="528"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sp>
          <p:nvSpPr>
            <p:cNvPr id="31" name="Rectangle 22"/>
            <p:cNvSpPr>
              <a:spLocks noChangeArrowheads="1"/>
            </p:cNvSpPr>
            <p:nvPr/>
          </p:nvSpPr>
          <p:spPr bwMode="auto">
            <a:xfrm>
              <a:off x="2784"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2" name="Rectangle 23"/>
            <p:cNvSpPr>
              <a:spLocks noChangeArrowheads="1"/>
            </p:cNvSpPr>
            <p:nvPr/>
          </p:nvSpPr>
          <p:spPr bwMode="auto">
            <a:xfrm>
              <a:off x="2640"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3" name="Rectangle 24"/>
            <p:cNvSpPr>
              <a:spLocks noChangeArrowheads="1"/>
            </p:cNvSpPr>
            <p:nvPr/>
          </p:nvSpPr>
          <p:spPr bwMode="auto">
            <a:xfrm>
              <a:off x="196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4"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35" name="Group 26"/>
            <p:cNvGrpSpPr/>
            <p:nvPr/>
          </p:nvGrpSpPr>
          <p:grpSpPr bwMode="auto">
            <a:xfrm>
              <a:off x="2928" y="3456"/>
              <a:ext cx="1728" cy="144"/>
              <a:chOff x="2928" y="3456"/>
              <a:chExt cx="1728" cy="144"/>
            </a:xfrm>
          </p:grpSpPr>
          <p:sp>
            <p:nvSpPr>
              <p:cNvPr id="36" name="Rectangle 27"/>
              <p:cNvSpPr>
                <a:spLocks noChangeArrowheads="1"/>
              </p:cNvSpPr>
              <p:nvPr/>
            </p:nvSpPr>
            <p:spPr bwMode="auto">
              <a:xfrm>
                <a:off x="292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7"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0"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1"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2"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grpSp>
        <p:nvGrpSpPr>
          <p:cNvPr id="43" name="Group 9"/>
          <p:cNvGrpSpPr/>
          <p:nvPr/>
        </p:nvGrpSpPr>
        <p:grpSpPr>
          <a:xfrm>
            <a:off x="7422515" y="1882438"/>
            <a:ext cx="4495800" cy="474662"/>
            <a:chOff x="2590800" y="4173538"/>
            <a:chExt cx="4495800" cy="474662"/>
          </a:xfrm>
        </p:grpSpPr>
        <p:sp>
          <p:nvSpPr>
            <p:cNvPr id="44" name="Line 45"/>
            <p:cNvSpPr>
              <a:spLocks noChangeShapeType="1"/>
            </p:cNvSpPr>
            <p:nvPr/>
          </p:nvSpPr>
          <p:spPr bwMode="auto">
            <a:xfrm>
              <a:off x="4343400" y="4338638"/>
              <a:ext cx="27432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5" name="Rectangle 46"/>
            <p:cNvSpPr>
              <a:spLocks noChangeArrowheads="1"/>
            </p:cNvSpPr>
            <p:nvPr/>
          </p:nvSpPr>
          <p:spPr bwMode="auto">
            <a:xfrm>
              <a:off x="5562600" y="4173538"/>
              <a:ext cx="404813" cy="461962"/>
            </a:xfrm>
            <a:prstGeom prst="rect">
              <a:avLst/>
            </a:prstGeom>
            <a:solidFill>
              <a:schemeClr val="bg1"/>
            </a:solidFill>
            <a:ln w="25400">
              <a:noFill/>
              <a:miter lim="800000"/>
            </a:ln>
          </p:spPr>
          <p:txBody>
            <a:bodyPr wrap="none">
              <a:spAutoFit/>
            </a:bodyPr>
            <a:lstStyle/>
            <a:p>
              <a:pPr>
                <a:lnSpc>
                  <a:spcPct val="100000"/>
                </a:lnSpc>
              </a:pPr>
              <a:r>
                <a:rPr lang="en-US" b="0" i="1" dirty="0">
                  <a:latin typeface="Calibri" panose="020F0502020204030204" pitchFamily="34" charset="0"/>
                </a:rPr>
                <a:t>w</a:t>
              </a:r>
            </a:p>
          </p:txBody>
        </p:sp>
        <p:sp>
          <p:nvSpPr>
            <p:cNvPr id="46" name="Line 47"/>
            <p:cNvSpPr>
              <a:spLocks noChangeShapeType="1"/>
            </p:cNvSpPr>
            <p:nvPr/>
          </p:nvSpPr>
          <p:spPr bwMode="auto">
            <a:xfrm>
              <a:off x="2590800" y="4338638"/>
              <a:ext cx="17526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7" name="Rectangle 48"/>
            <p:cNvSpPr>
              <a:spLocks noChangeArrowheads="1"/>
            </p:cNvSpPr>
            <p:nvPr/>
          </p:nvSpPr>
          <p:spPr bwMode="auto">
            <a:xfrm>
              <a:off x="3200400" y="4186238"/>
              <a:ext cx="323850" cy="461962"/>
            </a:xfrm>
            <a:prstGeom prst="rect">
              <a:avLst/>
            </a:prstGeom>
            <a:solidFill>
              <a:schemeClr val="bg1"/>
            </a:solidFill>
            <a:ln w="25400">
              <a:noFill/>
              <a:miter lim="800000"/>
            </a:ln>
          </p:spPr>
          <p:txBody>
            <a:bodyPr wrap="none">
              <a:spAutoFit/>
            </a:bodyPr>
            <a:lstStyle/>
            <a:p>
              <a:pPr>
                <a:lnSpc>
                  <a:spcPct val="100000"/>
                </a:lnSpc>
              </a:pPr>
              <a:r>
                <a:rPr lang="en-US" b="0" i="1" dirty="0">
                  <a:latin typeface="Calibri" panose="020F0502020204030204" pitchFamily="34" charset="0"/>
                </a:rPr>
                <a:t>k</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2000"/>
                                        <p:tgtEl>
                                          <p:spTgt spid="12"/>
                                        </p:tgtEl>
                                      </p:cBhvr>
                                    </p:animEffect>
                                  </p:childTnLst>
                                </p:cTn>
                              </p:par>
                              <p:par>
                                <p:cTn id="13" presetID="4"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par>
                                <p:cTn id="16" presetID="4" presetClass="entr" presetSubtype="16"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2000"/>
                                        <p:tgtEl>
                                          <p:spTgt spid="14"/>
                                        </p:tgtEl>
                                      </p:cBhvr>
                                    </p:animEffect>
                                  </p:childTnLst>
                                </p:cTn>
                              </p:par>
                              <p:par>
                                <p:cTn id="19" presetID="4"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ox(in)">
                                      <p:cBhvr>
                                        <p:cTn id="21" dur="2000"/>
                                        <p:tgtEl>
                                          <p:spTgt spid="15"/>
                                        </p:tgtEl>
                                      </p:cBhvr>
                                    </p:animEffect>
                                  </p:childTnLst>
                                </p:cTn>
                              </p:par>
                              <p:par>
                                <p:cTn id="22" presetID="4"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ox(in)">
                                      <p:cBhvr>
                                        <p:cTn id="24" dur="2000"/>
                                        <p:tgtEl>
                                          <p:spTgt spid="16"/>
                                        </p:tgtEl>
                                      </p:cBhvr>
                                    </p:animEffect>
                                  </p:childTnLst>
                                </p:cTn>
                              </p:par>
                              <p:par>
                                <p:cTn id="25" presetID="4"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2000"/>
                                        <p:tgtEl>
                                          <p:spTgt spid="17"/>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2000"/>
                                        <p:tgtEl>
                                          <p:spTgt spid="18"/>
                                        </p:tgtEl>
                                      </p:cBhvr>
                                    </p:animEffect>
                                  </p:childTnLst>
                                </p:cTn>
                              </p:par>
                              <p:par>
                                <p:cTn id="31" presetID="4" presetClass="entr" presetSubtype="16"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ox(in)">
                                      <p:cBhvr>
                                        <p:cTn id="33" dur="2000"/>
                                        <p:tgtEl>
                                          <p:spTgt spid="19"/>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ox(in)">
                                      <p:cBhvr>
                                        <p:cTn id="36" dur="2000"/>
                                        <p:tgtEl>
                                          <p:spTgt spid="28"/>
                                        </p:tgtEl>
                                      </p:cBhvr>
                                    </p:animEffect>
                                  </p:childTnLst>
                                </p:cTn>
                              </p:par>
                              <p:par>
                                <p:cTn id="37" presetID="4" presetClass="entr" presetSubtype="16"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ox(in)">
                                      <p:cBhvr>
                                        <p:cTn id="39" dur="2000"/>
                                        <p:tgtEl>
                                          <p:spTgt spid="29"/>
                                        </p:tgtEl>
                                      </p:cBhvr>
                                    </p:animEffect>
                                  </p:childTnLst>
                                </p:cTn>
                              </p:par>
                              <p:par>
                                <p:cTn id="40" presetID="4" presetClass="entr" presetSubtype="16"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ox(in)">
                                      <p:cBhvr>
                                        <p:cTn id="42" dur="20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Par">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wipe(down)">
                                      <p:cBhvr>
                                        <p:cTn id="52" dur="500"/>
                                        <p:tgtEl>
                                          <p:spTgt spid="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wipe(down)">
                                      <p:cBhvr>
                                        <p:cTn id="57" dur="500"/>
                                        <p:tgtEl>
                                          <p:spTgt spid="2">
                                            <p:txEl>
                                              <p:pRg st="3" end="3"/>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2">
                                            <p:txEl>
                                              <p:pRg st="4" end="4"/>
                                            </p:txEl>
                                          </p:spTgt>
                                        </p:tgtEl>
                                        <p:attrNameLst>
                                          <p:attrName>style.visibility</p:attrName>
                                        </p:attrNameLst>
                                      </p:cBhvr>
                                      <p:to>
                                        <p:strVal val="visible"/>
                                      </p:to>
                                    </p:set>
                                    <p:animEffect transition="in" filter="wipe(down)">
                                      <p:cBhvr>
                                        <p:cTn id="60" dur="500"/>
                                        <p:tgtEl>
                                          <p:spTgt spid="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
                                            <p:txEl>
                                              <p:pRg st="6" end="6"/>
                                            </p:txEl>
                                          </p:spTgt>
                                        </p:tgtEl>
                                        <p:attrNameLst>
                                          <p:attrName>style.visibility</p:attrName>
                                        </p:attrNameLst>
                                      </p:cBhvr>
                                      <p:to>
                                        <p:strVal val="visible"/>
                                      </p:to>
                                    </p:set>
                                    <p:animEffect transition="in" filter="wipe(down)">
                                      <p:cBhvr>
                                        <p:cTn id="65" dur="500"/>
                                        <p:tgtEl>
                                          <p:spTgt spid="2">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
                                            <p:txEl>
                                              <p:pRg st="7" end="7"/>
                                            </p:txEl>
                                          </p:spTgt>
                                        </p:tgtEl>
                                        <p:attrNameLst>
                                          <p:attrName>style.visibility</p:attrName>
                                        </p:attrNameLst>
                                      </p:cBhvr>
                                      <p:to>
                                        <p:strVal val="visible"/>
                                      </p:to>
                                    </p:set>
                                    <p:animEffect transition="in" filter="wipe(down)">
                                      <p:cBhvr>
                                        <p:cTn id="7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37" name="Rectangle 4"/>
          <p:cNvSpPr txBox="1">
            <a:spLocks noChangeArrowheads="1"/>
          </p:cNvSpPr>
          <p:nvPr/>
        </p:nvSpPr>
        <p:spPr bwMode="auto">
          <a:xfrm>
            <a:off x="1386840" y="1165860"/>
            <a:ext cx="6811010" cy="16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dirty="0" smtClean="0"/>
              <a:t>字节</a:t>
            </a:r>
            <a:r>
              <a:rPr lang="en-US" sz="2800" dirty="0" smtClean="0"/>
              <a:t>Byte = 8 bits</a:t>
            </a:r>
          </a:p>
          <a:p>
            <a:pPr marL="552450" lvl="1" eaLnBrk="1" hangingPunct="1"/>
            <a:r>
              <a:rPr lang="zh-CN" altLang="en-US" sz="2400" dirty="0" smtClean="0"/>
              <a:t>二进制：</a:t>
            </a:r>
            <a:r>
              <a:rPr lang="en-US" sz="2400" u="sng" dirty="0" smtClean="0"/>
              <a:t>0000</a:t>
            </a:r>
            <a:r>
              <a:rPr lang="en-US" sz="2400" dirty="0" smtClean="0"/>
              <a:t> </a:t>
            </a:r>
            <a:r>
              <a:rPr lang="en-US" sz="2400" u="sng" dirty="0" smtClean="0"/>
              <a:t>0000</a:t>
            </a:r>
            <a:r>
              <a:rPr lang="en-US" sz="2400" baseline="-6000" dirty="0" smtClean="0"/>
              <a:t>2</a:t>
            </a:r>
            <a:r>
              <a:rPr lang="en-US" sz="2400" dirty="0" smtClean="0"/>
              <a:t> </a:t>
            </a:r>
            <a:r>
              <a:rPr lang="en-US" altLang="zh-CN" sz="2400" dirty="0" smtClean="0"/>
              <a:t>~</a:t>
            </a:r>
            <a:r>
              <a:rPr lang="en-US" sz="2400" dirty="0" smtClean="0"/>
              <a:t> </a:t>
            </a:r>
            <a:r>
              <a:rPr lang="en-US" sz="2400" u="sng" dirty="0" smtClean="0"/>
              <a:t>1111</a:t>
            </a:r>
            <a:r>
              <a:rPr lang="en-US" sz="2400" dirty="0" smtClean="0"/>
              <a:t> </a:t>
            </a:r>
            <a:r>
              <a:rPr lang="en-US" sz="2400" u="sng" dirty="0" smtClean="0"/>
              <a:t>1111</a:t>
            </a:r>
            <a:r>
              <a:rPr lang="en-US" sz="2400" baseline="-6000" dirty="0" smtClean="0"/>
              <a:t>2</a:t>
            </a:r>
            <a:endParaRPr lang="en-US" sz="2400" dirty="0" smtClean="0"/>
          </a:p>
          <a:p>
            <a:pPr marL="552450" lvl="1" eaLnBrk="1" hangingPunct="1"/>
            <a:r>
              <a:rPr lang="zh-CN" altLang="en-US" sz="2400" dirty="0" smtClean="0"/>
              <a:t>十进制</a:t>
            </a:r>
            <a:r>
              <a:rPr lang="en-US" sz="2400" dirty="0" smtClean="0"/>
              <a:t>:   0</a:t>
            </a:r>
            <a:r>
              <a:rPr lang="en-US" sz="2400" baseline="-6000" dirty="0" smtClean="0"/>
              <a:t>10</a:t>
            </a:r>
            <a:r>
              <a:rPr lang="en-US" sz="2400" dirty="0" smtClean="0"/>
              <a:t> to 255</a:t>
            </a:r>
            <a:r>
              <a:rPr lang="en-US" sz="2400" baseline="-6000" dirty="0" smtClean="0"/>
              <a:t>10</a:t>
            </a:r>
          </a:p>
          <a:p>
            <a:pPr marL="266700" lvl="1" indent="0" eaLnBrk="1" hangingPunct="1">
              <a:buNone/>
            </a:pPr>
            <a:endParaRPr lang="zh-CN" altLang="en-US" dirty="0" smtClean="0">
              <a:ea typeface="宋体" panose="02010600030101010101" pitchFamily="2" charset="-122"/>
            </a:endParaRPr>
          </a:p>
          <a:p>
            <a:pPr marL="266700" lvl="1" indent="0" eaLnBrk="1" hangingPunct="1">
              <a:buNone/>
            </a:pPr>
            <a:endParaRPr lang="en-US" dirty="0" smtClean="0"/>
          </a:p>
          <a:p>
            <a:pPr marL="1181100" lvl="3" eaLnBrk="1" hangingPunct="1">
              <a:buFont typeface="Arial" panose="020B0604020202020204" pitchFamily="34" charset="0"/>
              <a:buNone/>
            </a:pPr>
            <a:endParaRPr lang="en-US" dirty="0"/>
          </a:p>
        </p:txBody>
      </p:sp>
      <p:sp>
        <p:nvSpPr>
          <p:cNvPr id="38" name="线形标注 2 37"/>
          <p:cNvSpPr/>
          <p:nvPr/>
        </p:nvSpPr>
        <p:spPr>
          <a:xfrm>
            <a:off x="7711440" y="448945"/>
            <a:ext cx="4101465" cy="1345565"/>
          </a:xfrm>
          <a:prstGeom prst="borderCallout2">
            <a:avLst>
              <a:gd name="adj1" fmla="val 18750"/>
              <a:gd name="adj2" fmla="val -8333"/>
              <a:gd name="adj3" fmla="val 18750"/>
              <a:gd name="adj4" fmla="val -16667"/>
              <a:gd name="adj5" fmla="val 73482"/>
              <a:gd name="adj6" fmla="val -65295"/>
            </a:avLst>
          </a:prstGeom>
          <a:gradFill>
            <a:gsLst>
              <a:gs pos="100000">
                <a:schemeClr val="accent1">
                  <a:lumMod val="5000"/>
                  <a:lumOff val="95000"/>
                </a:schemeClr>
              </a:gs>
              <a:gs pos="0">
                <a:srgbClr val="7DC8C4"/>
              </a:gs>
              <a:gs pos="58000">
                <a:srgbClr val="D6E6F5">
                  <a:alpha val="100000"/>
                </a:srgbClr>
              </a:gs>
              <a:gs pos="40000">
                <a:srgbClr val="C6DCF1">
                  <a:alpha val="100000"/>
                </a:srgbClr>
              </a:gs>
              <a:gs pos="13000">
                <a:schemeClr val="accent1">
                  <a:lumMod val="45000"/>
                  <a:lumOff val="55000"/>
                </a:schemeClr>
              </a:gs>
              <a:gs pos="100000">
                <a:schemeClr val="accent1">
                  <a:lumMod val="40000"/>
                  <a:lumOff val="60000"/>
                </a:schemeClr>
              </a:gs>
            </a:gsLst>
            <a:lin ang="5400000" scaled="0"/>
          </a:gra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对于位模式的描述来说，二进制表示法过于冗长，十进制表示法与位模式的互相转换很麻烦。替代的方法是，以</a:t>
            </a:r>
            <a:r>
              <a:rPr kumimoji="0" lang="en-US" altLang="zh-CN"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16</a:t>
            </a:r>
            <a:r>
              <a:rPr kumimoji="0" lang="zh-CN" altLang="en-US"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为基数（十六进制数），来表示位模式。</a:t>
            </a:r>
          </a:p>
        </p:txBody>
      </p:sp>
      <p:grpSp>
        <p:nvGrpSpPr>
          <p:cNvPr id="14" name="Group 5"/>
          <p:cNvGrpSpPr/>
          <p:nvPr/>
        </p:nvGrpSpPr>
        <p:grpSpPr bwMode="auto">
          <a:xfrm>
            <a:off x="7802880" y="1794510"/>
            <a:ext cx="3676650" cy="4587670"/>
            <a:chOff x="0" y="282"/>
            <a:chExt cx="1170" cy="260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7DC8C4"/>
              </a:gs>
            </a:gsLst>
            <a:lin ang="5400000" scaled="0"/>
          </a:gradFill>
        </p:grpSpPr>
        <p:grpSp>
          <p:nvGrpSpPr>
            <p:cNvPr id="16" name="Group 6"/>
            <p:cNvGrpSpPr/>
            <p:nvPr/>
          </p:nvGrpSpPr>
          <p:grpSpPr bwMode="auto">
            <a:xfrm>
              <a:off x="0" y="511"/>
              <a:ext cx="1104" cy="2375"/>
              <a:chOff x="0" y="4"/>
              <a:chExt cx="1104" cy="2375"/>
            </a:xfrm>
            <a:grpFill/>
          </p:grpSpPr>
          <p:grpSp>
            <p:nvGrpSpPr>
              <p:cNvPr id="20" name="Group 7"/>
              <p:cNvGrpSpPr/>
              <p:nvPr/>
            </p:nvGrpSpPr>
            <p:grpSpPr bwMode="auto">
              <a:xfrm>
                <a:off x="0" y="4"/>
                <a:ext cx="288" cy="215"/>
                <a:chOff x="0" y="4"/>
                <a:chExt cx="288" cy="215"/>
              </a:xfrm>
              <a:grpFill/>
            </p:grpSpPr>
            <p:sp>
              <p:nvSpPr>
                <p:cNvPr id="162" name="Rectangle 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63" name="Rectangle 9"/>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a:t>
                  </a:r>
                </a:p>
              </p:txBody>
            </p:sp>
          </p:grpSp>
          <p:grpSp>
            <p:nvGrpSpPr>
              <p:cNvPr id="21" name="Group 10"/>
              <p:cNvGrpSpPr/>
              <p:nvPr/>
            </p:nvGrpSpPr>
            <p:grpSpPr bwMode="auto">
              <a:xfrm>
                <a:off x="288" y="4"/>
                <a:ext cx="288" cy="215"/>
                <a:chOff x="0" y="4"/>
                <a:chExt cx="288" cy="215"/>
              </a:xfrm>
              <a:grpFill/>
            </p:grpSpPr>
            <p:sp>
              <p:nvSpPr>
                <p:cNvPr id="160" name="Rectangle 1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61" name="Rectangle 12"/>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a:t>
                  </a:r>
                </a:p>
              </p:txBody>
            </p:sp>
          </p:grpSp>
          <p:grpSp>
            <p:nvGrpSpPr>
              <p:cNvPr id="22" name="Group 13"/>
              <p:cNvGrpSpPr/>
              <p:nvPr/>
            </p:nvGrpSpPr>
            <p:grpSpPr bwMode="auto">
              <a:xfrm>
                <a:off x="576" y="4"/>
                <a:ext cx="528" cy="215"/>
                <a:chOff x="0" y="4"/>
                <a:chExt cx="528" cy="215"/>
              </a:xfrm>
              <a:grpFill/>
            </p:grpSpPr>
            <p:sp>
              <p:nvSpPr>
                <p:cNvPr id="158" name="Rectangle 1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59" name="Rectangle 15"/>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0000</a:t>
                  </a:r>
                </a:p>
              </p:txBody>
            </p:sp>
          </p:grpSp>
          <p:grpSp>
            <p:nvGrpSpPr>
              <p:cNvPr id="23" name="Group 16"/>
              <p:cNvGrpSpPr/>
              <p:nvPr/>
            </p:nvGrpSpPr>
            <p:grpSpPr bwMode="auto">
              <a:xfrm>
                <a:off x="0" y="148"/>
                <a:ext cx="288" cy="215"/>
                <a:chOff x="0" y="4"/>
                <a:chExt cx="288" cy="215"/>
              </a:xfrm>
              <a:grpFill/>
            </p:grpSpPr>
            <p:sp>
              <p:nvSpPr>
                <p:cNvPr id="156" name="Rectangle 1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57" name="Rectangle 18"/>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a:t>
                  </a:r>
                </a:p>
              </p:txBody>
            </p:sp>
          </p:grpSp>
          <p:grpSp>
            <p:nvGrpSpPr>
              <p:cNvPr id="24" name="Group 19"/>
              <p:cNvGrpSpPr/>
              <p:nvPr/>
            </p:nvGrpSpPr>
            <p:grpSpPr bwMode="auto">
              <a:xfrm>
                <a:off x="288" y="148"/>
                <a:ext cx="288" cy="215"/>
                <a:chOff x="0" y="4"/>
                <a:chExt cx="288" cy="215"/>
              </a:xfrm>
              <a:grpFill/>
            </p:grpSpPr>
            <p:sp>
              <p:nvSpPr>
                <p:cNvPr id="154" name="Rectangle 2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55" name="Rectangle 21"/>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a:t>
                  </a:r>
                </a:p>
              </p:txBody>
            </p:sp>
          </p:grpSp>
          <p:grpSp>
            <p:nvGrpSpPr>
              <p:cNvPr id="25" name="Group 22"/>
              <p:cNvGrpSpPr/>
              <p:nvPr/>
            </p:nvGrpSpPr>
            <p:grpSpPr bwMode="auto">
              <a:xfrm>
                <a:off x="576" y="148"/>
                <a:ext cx="528" cy="215"/>
                <a:chOff x="0" y="4"/>
                <a:chExt cx="528" cy="215"/>
              </a:xfrm>
              <a:grpFill/>
            </p:grpSpPr>
            <p:sp>
              <p:nvSpPr>
                <p:cNvPr id="152" name="Rectangle 2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53" name="Rectangle 24"/>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0001</a:t>
                  </a:r>
                </a:p>
              </p:txBody>
            </p:sp>
          </p:grpSp>
          <p:grpSp>
            <p:nvGrpSpPr>
              <p:cNvPr id="26" name="Group 25"/>
              <p:cNvGrpSpPr/>
              <p:nvPr/>
            </p:nvGrpSpPr>
            <p:grpSpPr bwMode="auto">
              <a:xfrm>
                <a:off x="0" y="292"/>
                <a:ext cx="288" cy="215"/>
                <a:chOff x="0" y="4"/>
                <a:chExt cx="288" cy="215"/>
              </a:xfrm>
              <a:grpFill/>
            </p:grpSpPr>
            <p:sp>
              <p:nvSpPr>
                <p:cNvPr id="150" name="Rectangle 2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51" name="Rectangle 27"/>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2</a:t>
                  </a:r>
                </a:p>
              </p:txBody>
            </p:sp>
          </p:grpSp>
          <p:grpSp>
            <p:nvGrpSpPr>
              <p:cNvPr id="27" name="Group 28"/>
              <p:cNvGrpSpPr/>
              <p:nvPr/>
            </p:nvGrpSpPr>
            <p:grpSpPr bwMode="auto">
              <a:xfrm>
                <a:off x="288" y="292"/>
                <a:ext cx="288" cy="215"/>
                <a:chOff x="0" y="4"/>
                <a:chExt cx="288" cy="215"/>
              </a:xfrm>
              <a:grpFill/>
            </p:grpSpPr>
            <p:sp>
              <p:nvSpPr>
                <p:cNvPr id="148" name="Rectangle 2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49" name="Rectangle 30"/>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2</a:t>
                  </a:r>
                </a:p>
              </p:txBody>
            </p:sp>
          </p:grpSp>
          <p:grpSp>
            <p:nvGrpSpPr>
              <p:cNvPr id="28" name="Group 31"/>
              <p:cNvGrpSpPr/>
              <p:nvPr/>
            </p:nvGrpSpPr>
            <p:grpSpPr bwMode="auto">
              <a:xfrm>
                <a:off x="576" y="292"/>
                <a:ext cx="528" cy="215"/>
                <a:chOff x="0" y="4"/>
                <a:chExt cx="528" cy="215"/>
              </a:xfrm>
              <a:grpFill/>
            </p:grpSpPr>
            <p:sp>
              <p:nvSpPr>
                <p:cNvPr id="146" name="Rectangle 3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47" name="Rectangle 33"/>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0010</a:t>
                  </a:r>
                </a:p>
              </p:txBody>
            </p:sp>
          </p:grpSp>
          <p:grpSp>
            <p:nvGrpSpPr>
              <p:cNvPr id="29" name="Group 34"/>
              <p:cNvGrpSpPr/>
              <p:nvPr/>
            </p:nvGrpSpPr>
            <p:grpSpPr bwMode="auto">
              <a:xfrm>
                <a:off x="0" y="436"/>
                <a:ext cx="288" cy="215"/>
                <a:chOff x="0" y="4"/>
                <a:chExt cx="288" cy="215"/>
              </a:xfrm>
              <a:grpFill/>
            </p:grpSpPr>
            <p:sp>
              <p:nvSpPr>
                <p:cNvPr id="144" name="Rectangle 3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45" name="Rectangle 36"/>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3</a:t>
                  </a:r>
                </a:p>
              </p:txBody>
            </p:sp>
          </p:grpSp>
          <p:grpSp>
            <p:nvGrpSpPr>
              <p:cNvPr id="30" name="Group 37"/>
              <p:cNvGrpSpPr/>
              <p:nvPr/>
            </p:nvGrpSpPr>
            <p:grpSpPr bwMode="auto">
              <a:xfrm>
                <a:off x="288" y="436"/>
                <a:ext cx="288" cy="215"/>
                <a:chOff x="0" y="4"/>
                <a:chExt cx="288" cy="215"/>
              </a:xfrm>
              <a:grpFill/>
            </p:grpSpPr>
            <p:sp>
              <p:nvSpPr>
                <p:cNvPr id="142" name="Rectangle 3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43" name="Rectangle 39"/>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3</a:t>
                  </a:r>
                </a:p>
              </p:txBody>
            </p:sp>
          </p:grpSp>
          <p:grpSp>
            <p:nvGrpSpPr>
              <p:cNvPr id="31" name="Group 40"/>
              <p:cNvGrpSpPr/>
              <p:nvPr/>
            </p:nvGrpSpPr>
            <p:grpSpPr bwMode="auto">
              <a:xfrm>
                <a:off x="576" y="436"/>
                <a:ext cx="528" cy="215"/>
                <a:chOff x="0" y="4"/>
                <a:chExt cx="528" cy="215"/>
              </a:xfrm>
              <a:grpFill/>
            </p:grpSpPr>
            <p:sp>
              <p:nvSpPr>
                <p:cNvPr id="140" name="Rectangle 4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41" name="Rectangle 42"/>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0011</a:t>
                  </a:r>
                </a:p>
              </p:txBody>
            </p:sp>
          </p:grpSp>
          <p:grpSp>
            <p:nvGrpSpPr>
              <p:cNvPr id="32" name="Group 43"/>
              <p:cNvGrpSpPr/>
              <p:nvPr/>
            </p:nvGrpSpPr>
            <p:grpSpPr bwMode="auto">
              <a:xfrm>
                <a:off x="0" y="580"/>
                <a:ext cx="288" cy="215"/>
                <a:chOff x="0" y="4"/>
                <a:chExt cx="288" cy="215"/>
              </a:xfrm>
              <a:grpFill/>
            </p:grpSpPr>
            <p:sp>
              <p:nvSpPr>
                <p:cNvPr id="138" name="Rectangle 4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39" name="Rectangle 45"/>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4</a:t>
                  </a:r>
                </a:p>
              </p:txBody>
            </p:sp>
          </p:grpSp>
          <p:grpSp>
            <p:nvGrpSpPr>
              <p:cNvPr id="33" name="Group 46"/>
              <p:cNvGrpSpPr/>
              <p:nvPr/>
            </p:nvGrpSpPr>
            <p:grpSpPr bwMode="auto">
              <a:xfrm>
                <a:off x="288" y="580"/>
                <a:ext cx="288" cy="215"/>
                <a:chOff x="0" y="4"/>
                <a:chExt cx="288" cy="215"/>
              </a:xfrm>
              <a:grpFill/>
            </p:grpSpPr>
            <p:sp>
              <p:nvSpPr>
                <p:cNvPr id="136" name="Rectangle 4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37" name="Rectangle 48"/>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4</a:t>
                  </a:r>
                </a:p>
              </p:txBody>
            </p:sp>
          </p:grpSp>
          <p:grpSp>
            <p:nvGrpSpPr>
              <p:cNvPr id="34" name="Group 49"/>
              <p:cNvGrpSpPr/>
              <p:nvPr/>
            </p:nvGrpSpPr>
            <p:grpSpPr bwMode="auto">
              <a:xfrm>
                <a:off x="576" y="580"/>
                <a:ext cx="528" cy="215"/>
                <a:chOff x="0" y="4"/>
                <a:chExt cx="528" cy="215"/>
              </a:xfrm>
              <a:grpFill/>
            </p:grpSpPr>
            <p:sp>
              <p:nvSpPr>
                <p:cNvPr id="134" name="Rectangle 5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35" name="Rectangle 51"/>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0100</a:t>
                  </a:r>
                </a:p>
              </p:txBody>
            </p:sp>
          </p:grpSp>
          <p:grpSp>
            <p:nvGrpSpPr>
              <p:cNvPr id="35" name="Group 52"/>
              <p:cNvGrpSpPr/>
              <p:nvPr/>
            </p:nvGrpSpPr>
            <p:grpSpPr bwMode="auto">
              <a:xfrm>
                <a:off x="0" y="724"/>
                <a:ext cx="288" cy="215"/>
                <a:chOff x="0" y="4"/>
                <a:chExt cx="288" cy="215"/>
              </a:xfrm>
              <a:grpFill/>
            </p:grpSpPr>
            <p:sp>
              <p:nvSpPr>
                <p:cNvPr id="132" name="Rectangle 5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33" name="Rectangle 54"/>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5</a:t>
                  </a:r>
                </a:p>
              </p:txBody>
            </p:sp>
          </p:grpSp>
          <p:grpSp>
            <p:nvGrpSpPr>
              <p:cNvPr id="36" name="Group 55"/>
              <p:cNvGrpSpPr/>
              <p:nvPr/>
            </p:nvGrpSpPr>
            <p:grpSpPr bwMode="auto">
              <a:xfrm>
                <a:off x="288" y="724"/>
                <a:ext cx="288" cy="215"/>
                <a:chOff x="0" y="4"/>
                <a:chExt cx="288" cy="215"/>
              </a:xfrm>
              <a:grpFill/>
            </p:grpSpPr>
            <p:sp>
              <p:nvSpPr>
                <p:cNvPr id="130" name="Rectangle 5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31" name="Rectangle 57"/>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5</a:t>
                  </a:r>
                </a:p>
              </p:txBody>
            </p:sp>
          </p:grpSp>
          <p:grpSp>
            <p:nvGrpSpPr>
              <p:cNvPr id="2" name="Group 58"/>
              <p:cNvGrpSpPr/>
              <p:nvPr/>
            </p:nvGrpSpPr>
            <p:grpSpPr bwMode="auto">
              <a:xfrm>
                <a:off x="576" y="724"/>
                <a:ext cx="528" cy="215"/>
                <a:chOff x="0" y="4"/>
                <a:chExt cx="528" cy="215"/>
              </a:xfrm>
              <a:grpFill/>
            </p:grpSpPr>
            <p:sp>
              <p:nvSpPr>
                <p:cNvPr id="128" name="Rectangle 5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29" name="Rectangle 60"/>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0101</a:t>
                  </a:r>
                </a:p>
              </p:txBody>
            </p:sp>
          </p:grpSp>
          <p:grpSp>
            <p:nvGrpSpPr>
              <p:cNvPr id="4" name="Group 61"/>
              <p:cNvGrpSpPr/>
              <p:nvPr/>
            </p:nvGrpSpPr>
            <p:grpSpPr bwMode="auto">
              <a:xfrm>
                <a:off x="0" y="868"/>
                <a:ext cx="288" cy="215"/>
                <a:chOff x="0" y="4"/>
                <a:chExt cx="288" cy="215"/>
              </a:xfrm>
              <a:grpFill/>
            </p:grpSpPr>
            <p:sp>
              <p:nvSpPr>
                <p:cNvPr id="126" name="Rectangle 6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27" name="Rectangle 63"/>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6</a:t>
                  </a:r>
                </a:p>
              </p:txBody>
            </p:sp>
          </p:grpSp>
          <p:grpSp>
            <p:nvGrpSpPr>
              <p:cNvPr id="39" name="Group 64"/>
              <p:cNvGrpSpPr/>
              <p:nvPr/>
            </p:nvGrpSpPr>
            <p:grpSpPr bwMode="auto">
              <a:xfrm>
                <a:off x="288" y="868"/>
                <a:ext cx="288" cy="215"/>
                <a:chOff x="0" y="4"/>
                <a:chExt cx="288" cy="215"/>
              </a:xfrm>
              <a:grpFill/>
            </p:grpSpPr>
            <p:sp>
              <p:nvSpPr>
                <p:cNvPr id="124" name="Rectangle 6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25" name="Rectangle 66"/>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6</a:t>
                  </a:r>
                </a:p>
              </p:txBody>
            </p:sp>
          </p:grpSp>
          <p:grpSp>
            <p:nvGrpSpPr>
              <p:cNvPr id="40" name="Group 67"/>
              <p:cNvGrpSpPr/>
              <p:nvPr/>
            </p:nvGrpSpPr>
            <p:grpSpPr bwMode="auto">
              <a:xfrm>
                <a:off x="576" y="868"/>
                <a:ext cx="528" cy="215"/>
                <a:chOff x="0" y="4"/>
                <a:chExt cx="528" cy="215"/>
              </a:xfrm>
              <a:grpFill/>
            </p:grpSpPr>
            <p:sp>
              <p:nvSpPr>
                <p:cNvPr id="122" name="Rectangle 68"/>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23" name="Rectangle 69"/>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0110</a:t>
                  </a:r>
                </a:p>
              </p:txBody>
            </p:sp>
          </p:grpSp>
          <p:grpSp>
            <p:nvGrpSpPr>
              <p:cNvPr id="41" name="Group 70"/>
              <p:cNvGrpSpPr/>
              <p:nvPr/>
            </p:nvGrpSpPr>
            <p:grpSpPr bwMode="auto">
              <a:xfrm>
                <a:off x="0" y="1012"/>
                <a:ext cx="288" cy="215"/>
                <a:chOff x="0" y="4"/>
                <a:chExt cx="288" cy="215"/>
              </a:xfrm>
              <a:grpFill/>
            </p:grpSpPr>
            <p:sp>
              <p:nvSpPr>
                <p:cNvPr id="120" name="Rectangle 7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21" name="Rectangle 72"/>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7</a:t>
                  </a:r>
                </a:p>
              </p:txBody>
            </p:sp>
          </p:grpSp>
          <p:grpSp>
            <p:nvGrpSpPr>
              <p:cNvPr id="42" name="Group 73"/>
              <p:cNvGrpSpPr/>
              <p:nvPr/>
            </p:nvGrpSpPr>
            <p:grpSpPr bwMode="auto">
              <a:xfrm>
                <a:off x="288" y="1012"/>
                <a:ext cx="288" cy="215"/>
                <a:chOff x="0" y="4"/>
                <a:chExt cx="288" cy="215"/>
              </a:xfrm>
              <a:grpFill/>
            </p:grpSpPr>
            <p:sp>
              <p:nvSpPr>
                <p:cNvPr id="118" name="Rectangle 7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19" name="Rectangle 75"/>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7</a:t>
                  </a:r>
                </a:p>
              </p:txBody>
            </p:sp>
          </p:grpSp>
          <p:grpSp>
            <p:nvGrpSpPr>
              <p:cNvPr id="43" name="Group 76"/>
              <p:cNvGrpSpPr/>
              <p:nvPr/>
            </p:nvGrpSpPr>
            <p:grpSpPr bwMode="auto">
              <a:xfrm>
                <a:off x="576" y="1012"/>
                <a:ext cx="528" cy="215"/>
                <a:chOff x="0" y="4"/>
                <a:chExt cx="528" cy="215"/>
              </a:xfrm>
              <a:grpFill/>
            </p:grpSpPr>
            <p:sp>
              <p:nvSpPr>
                <p:cNvPr id="116" name="Rectangle 77"/>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17" name="Rectangle 78"/>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0111</a:t>
                  </a:r>
                </a:p>
              </p:txBody>
            </p:sp>
          </p:grpSp>
          <p:grpSp>
            <p:nvGrpSpPr>
              <p:cNvPr id="44" name="Group 79"/>
              <p:cNvGrpSpPr/>
              <p:nvPr/>
            </p:nvGrpSpPr>
            <p:grpSpPr bwMode="auto">
              <a:xfrm>
                <a:off x="0" y="1156"/>
                <a:ext cx="288" cy="215"/>
                <a:chOff x="0" y="4"/>
                <a:chExt cx="288" cy="215"/>
              </a:xfrm>
              <a:grpFill/>
            </p:grpSpPr>
            <p:sp>
              <p:nvSpPr>
                <p:cNvPr id="114" name="Rectangle 8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15" name="Rectangle 81"/>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8</a:t>
                  </a:r>
                </a:p>
              </p:txBody>
            </p:sp>
          </p:grpSp>
          <p:grpSp>
            <p:nvGrpSpPr>
              <p:cNvPr id="45" name="Group 82"/>
              <p:cNvGrpSpPr/>
              <p:nvPr/>
            </p:nvGrpSpPr>
            <p:grpSpPr bwMode="auto">
              <a:xfrm>
                <a:off x="288" y="1156"/>
                <a:ext cx="288" cy="215"/>
                <a:chOff x="0" y="4"/>
                <a:chExt cx="288" cy="215"/>
              </a:xfrm>
              <a:grpFill/>
            </p:grpSpPr>
            <p:sp>
              <p:nvSpPr>
                <p:cNvPr id="112" name="Rectangle 8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13" name="Rectangle 84"/>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8</a:t>
                  </a:r>
                </a:p>
              </p:txBody>
            </p:sp>
          </p:grpSp>
          <p:grpSp>
            <p:nvGrpSpPr>
              <p:cNvPr id="46" name="Group 85"/>
              <p:cNvGrpSpPr/>
              <p:nvPr/>
            </p:nvGrpSpPr>
            <p:grpSpPr bwMode="auto">
              <a:xfrm>
                <a:off x="576" y="1156"/>
                <a:ext cx="528" cy="215"/>
                <a:chOff x="0" y="4"/>
                <a:chExt cx="528" cy="215"/>
              </a:xfrm>
              <a:grpFill/>
            </p:grpSpPr>
            <p:sp>
              <p:nvSpPr>
                <p:cNvPr id="110" name="Rectangle 86"/>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11" name="Rectangle 87"/>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dirty="0">
                      <a:solidFill>
                        <a:srgbClr val="000066"/>
                      </a:solidFill>
                      <a:latin typeface="Courier New Bold" charset="0"/>
                      <a:ea typeface="Courier New Bold" charset="0"/>
                      <a:cs typeface="Courier New Bold" charset="0"/>
                      <a:sym typeface="Courier New Bold" charset="0"/>
                    </a:rPr>
                    <a:t>1000</a:t>
                  </a:r>
                </a:p>
              </p:txBody>
            </p:sp>
          </p:grpSp>
          <p:grpSp>
            <p:nvGrpSpPr>
              <p:cNvPr id="47" name="Group 88"/>
              <p:cNvGrpSpPr/>
              <p:nvPr/>
            </p:nvGrpSpPr>
            <p:grpSpPr bwMode="auto">
              <a:xfrm>
                <a:off x="0" y="1300"/>
                <a:ext cx="288" cy="215"/>
                <a:chOff x="0" y="4"/>
                <a:chExt cx="288" cy="215"/>
              </a:xfrm>
              <a:grpFill/>
            </p:grpSpPr>
            <p:sp>
              <p:nvSpPr>
                <p:cNvPr id="108" name="Rectangle 8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09" name="Rectangle 90"/>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9</a:t>
                  </a:r>
                </a:p>
              </p:txBody>
            </p:sp>
          </p:grpSp>
          <p:grpSp>
            <p:nvGrpSpPr>
              <p:cNvPr id="48" name="Group 91"/>
              <p:cNvGrpSpPr/>
              <p:nvPr/>
            </p:nvGrpSpPr>
            <p:grpSpPr bwMode="auto">
              <a:xfrm>
                <a:off x="288" y="1300"/>
                <a:ext cx="288" cy="215"/>
                <a:chOff x="0" y="4"/>
                <a:chExt cx="288" cy="215"/>
              </a:xfrm>
              <a:grpFill/>
            </p:grpSpPr>
            <p:sp>
              <p:nvSpPr>
                <p:cNvPr id="106" name="Rectangle 9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07" name="Rectangle 93"/>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9</a:t>
                  </a:r>
                </a:p>
              </p:txBody>
            </p:sp>
          </p:grpSp>
          <p:grpSp>
            <p:nvGrpSpPr>
              <p:cNvPr id="49" name="Group 94"/>
              <p:cNvGrpSpPr/>
              <p:nvPr/>
            </p:nvGrpSpPr>
            <p:grpSpPr bwMode="auto">
              <a:xfrm>
                <a:off x="576" y="1300"/>
                <a:ext cx="528" cy="215"/>
                <a:chOff x="0" y="4"/>
                <a:chExt cx="528" cy="215"/>
              </a:xfrm>
              <a:grpFill/>
            </p:grpSpPr>
            <p:sp>
              <p:nvSpPr>
                <p:cNvPr id="104" name="Rectangle 95"/>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05" name="Rectangle 96"/>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1001</a:t>
                  </a:r>
                </a:p>
              </p:txBody>
            </p:sp>
          </p:grpSp>
          <p:grpSp>
            <p:nvGrpSpPr>
              <p:cNvPr id="50" name="Group 97"/>
              <p:cNvGrpSpPr/>
              <p:nvPr/>
            </p:nvGrpSpPr>
            <p:grpSpPr bwMode="auto">
              <a:xfrm>
                <a:off x="0" y="1444"/>
                <a:ext cx="288" cy="215"/>
                <a:chOff x="0" y="4"/>
                <a:chExt cx="288" cy="215"/>
              </a:xfrm>
              <a:grpFill/>
            </p:grpSpPr>
            <p:sp>
              <p:nvSpPr>
                <p:cNvPr id="102" name="Rectangle 9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03" name="Rectangle 99"/>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A</a:t>
                  </a:r>
                </a:p>
              </p:txBody>
            </p:sp>
          </p:grpSp>
          <p:grpSp>
            <p:nvGrpSpPr>
              <p:cNvPr id="51" name="Group 100"/>
              <p:cNvGrpSpPr/>
              <p:nvPr/>
            </p:nvGrpSpPr>
            <p:grpSpPr bwMode="auto">
              <a:xfrm>
                <a:off x="288" y="1444"/>
                <a:ext cx="288" cy="215"/>
                <a:chOff x="0" y="4"/>
                <a:chExt cx="288" cy="215"/>
              </a:xfrm>
              <a:grpFill/>
            </p:grpSpPr>
            <p:sp>
              <p:nvSpPr>
                <p:cNvPr id="100" name="Rectangle 10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101" name="Rectangle 102"/>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10</a:t>
                  </a:r>
                </a:p>
              </p:txBody>
            </p:sp>
          </p:grpSp>
          <p:grpSp>
            <p:nvGrpSpPr>
              <p:cNvPr id="52" name="Group 103"/>
              <p:cNvGrpSpPr/>
              <p:nvPr/>
            </p:nvGrpSpPr>
            <p:grpSpPr bwMode="auto">
              <a:xfrm>
                <a:off x="576" y="1444"/>
                <a:ext cx="528" cy="215"/>
                <a:chOff x="0" y="4"/>
                <a:chExt cx="528" cy="215"/>
              </a:xfrm>
              <a:grpFill/>
            </p:grpSpPr>
            <p:sp>
              <p:nvSpPr>
                <p:cNvPr id="98" name="Rectangle 10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99" name="Rectangle 105"/>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1010</a:t>
                  </a:r>
                </a:p>
              </p:txBody>
            </p:sp>
          </p:grpSp>
          <p:grpSp>
            <p:nvGrpSpPr>
              <p:cNvPr id="53" name="Group 106"/>
              <p:cNvGrpSpPr/>
              <p:nvPr/>
            </p:nvGrpSpPr>
            <p:grpSpPr bwMode="auto">
              <a:xfrm>
                <a:off x="0" y="1588"/>
                <a:ext cx="288" cy="215"/>
                <a:chOff x="0" y="4"/>
                <a:chExt cx="288" cy="215"/>
              </a:xfrm>
              <a:grpFill/>
            </p:grpSpPr>
            <p:sp>
              <p:nvSpPr>
                <p:cNvPr id="96" name="Rectangle 10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97" name="Rectangle 108"/>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B</a:t>
                  </a:r>
                </a:p>
              </p:txBody>
            </p:sp>
          </p:grpSp>
          <p:grpSp>
            <p:nvGrpSpPr>
              <p:cNvPr id="54" name="Group 109"/>
              <p:cNvGrpSpPr/>
              <p:nvPr/>
            </p:nvGrpSpPr>
            <p:grpSpPr bwMode="auto">
              <a:xfrm>
                <a:off x="288" y="1588"/>
                <a:ext cx="288" cy="215"/>
                <a:chOff x="0" y="4"/>
                <a:chExt cx="288" cy="215"/>
              </a:xfrm>
              <a:grpFill/>
            </p:grpSpPr>
            <p:sp>
              <p:nvSpPr>
                <p:cNvPr id="94" name="Rectangle 11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95" name="Rectangle 111"/>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11</a:t>
                  </a:r>
                </a:p>
              </p:txBody>
            </p:sp>
          </p:grpSp>
          <p:grpSp>
            <p:nvGrpSpPr>
              <p:cNvPr id="55" name="Group 112"/>
              <p:cNvGrpSpPr/>
              <p:nvPr/>
            </p:nvGrpSpPr>
            <p:grpSpPr bwMode="auto">
              <a:xfrm>
                <a:off x="576" y="1588"/>
                <a:ext cx="528" cy="215"/>
                <a:chOff x="0" y="4"/>
                <a:chExt cx="528" cy="215"/>
              </a:xfrm>
              <a:grpFill/>
            </p:grpSpPr>
            <p:sp>
              <p:nvSpPr>
                <p:cNvPr id="92" name="Rectangle 11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93" name="Rectangle 114"/>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1011</a:t>
                  </a:r>
                </a:p>
              </p:txBody>
            </p:sp>
          </p:grpSp>
          <p:grpSp>
            <p:nvGrpSpPr>
              <p:cNvPr id="56" name="Group 115"/>
              <p:cNvGrpSpPr/>
              <p:nvPr/>
            </p:nvGrpSpPr>
            <p:grpSpPr bwMode="auto">
              <a:xfrm>
                <a:off x="0" y="1732"/>
                <a:ext cx="288" cy="215"/>
                <a:chOff x="0" y="4"/>
                <a:chExt cx="288" cy="215"/>
              </a:xfrm>
              <a:grpFill/>
            </p:grpSpPr>
            <p:sp>
              <p:nvSpPr>
                <p:cNvPr id="90" name="Rectangle 11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91" name="Rectangle 117"/>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C</a:t>
                  </a:r>
                </a:p>
              </p:txBody>
            </p:sp>
          </p:grpSp>
          <p:grpSp>
            <p:nvGrpSpPr>
              <p:cNvPr id="57" name="Group 118"/>
              <p:cNvGrpSpPr/>
              <p:nvPr/>
            </p:nvGrpSpPr>
            <p:grpSpPr bwMode="auto">
              <a:xfrm>
                <a:off x="288" y="1732"/>
                <a:ext cx="288" cy="215"/>
                <a:chOff x="0" y="4"/>
                <a:chExt cx="288" cy="215"/>
              </a:xfrm>
              <a:grpFill/>
            </p:grpSpPr>
            <p:sp>
              <p:nvSpPr>
                <p:cNvPr id="88" name="Rectangle 11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89" name="Rectangle 120"/>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12</a:t>
                  </a:r>
                </a:p>
              </p:txBody>
            </p:sp>
          </p:grpSp>
          <p:grpSp>
            <p:nvGrpSpPr>
              <p:cNvPr id="58" name="Group 121"/>
              <p:cNvGrpSpPr/>
              <p:nvPr/>
            </p:nvGrpSpPr>
            <p:grpSpPr bwMode="auto">
              <a:xfrm>
                <a:off x="576" y="1732"/>
                <a:ext cx="528" cy="215"/>
                <a:chOff x="0" y="4"/>
                <a:chExt cx="528" cy="215"/>
              </a:xfrm>
              <a:grpFill/>
            </p:grpSpPr>
            <p:sp>
              <p:nvSpPr>
                <p:cNvPr id="86" name="Rectangle 12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87" name="Rectangle 123"/>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1100</a:t>
                  </a:r>
                </a:p>
              </p:txBody>
            </p:sp>
          </p:grpSp>
          <p:grpSp>
            <p:nvGrpSpPr>
              <p:cNvPr id="59" name="Group 124"/>
              <p:cNvGrpSpPr/>
              <p:nvPr/>
            </p:nvGrpSpPr>
            <p:grpSpPr bwMode="auto">
              <a:xfrm>
                <a:off x="0" y="1876"/>
                <a:ext cx="288" cy="215"/>
                <a:chOff x="0" y="4"/>
                <a:chExt cx="288" cy="215"/>
              </a:xfrm>
              <a:grpFill/>
            </p:grpSpPr>
            <p:sp>
              <p:nvSpPr>
                <p:cNvPr id="84" name="Rectangle 12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85" name="Rectangle 126"/>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D</a:t>
                  </a:r>
                </a:p>
              </p:txBody>
            </p:sp>
          </p:grpSp>
          <p:grpSp>
            <p:nvGrpSpPr>
              <p:cNvPr id="60" name="Group 127"/>
              <p:cNvGrpSpPr/>
              <p:nvPr/>
            </p:nvGrpSpPr>
            <p:grpSpPr bwMode="auto">
              <a:xfrm>
                <a:off x="288" y="1876"/>
                <a:ext cx="288" cy="215"/>
                <a:chOff x="0" y="4"/>
                <a:chExt cx="288" cy="215"/>
              </a:xfrm>
              <a:grpFill/>
            </p:grpSpPr>
            <p:sp>
              <p:nvSpPr>
                <p:cNvPr id="82" name="Rectangle 12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83" name="Rectangle 129"/>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13</a:t>
                  </a:r>
                </a:p>
              </p:txBody>
            </p:sp>
          </p:grpSp>
          <p:grpSp>
            <p:nvGrpSpPr>
              <p:cNvPr id="61" name="Group 130"/>
              <p:cNvGrpSpPr/>
              <p:nvPr/>
            </p:nvGrpSpPr>
            <p:grpSpPr bwMode="auto">
              <a:xfrm>
                <a:off x="576" y="1876"/>
                <a:ext cx="528" cy="215"/>
                <a:chOff x="0" y="4"/>
                <a:chExt cx="528" cy="215"/>
              </a:xfrm>
              <a:grpFill/>
            </p:grpSpPr>
            <p:sp>
              <p:nvSpPr>
                <p:cNvPr id="80" name="Rectangle 13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81" name="Rectangle 132"/>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1101</a:t>
                  </a:r>
                </a:p>
              </p:txBody>
            </p:sp>
          </p:grpSp>
          <p:grpSp>
            <p:nvGrpSpPr>
              <p:cNvPr id="62" name="Group 133"/>
              <p:cNvGrpSpPr/>
              <p:nvPr/>
            </p:nvGrpSpPr>
            <p:grpSpPr bwMode="auto">
              <a:xfrm>
                <a:off x="0" y="2020"/>
                <a:ext cx="288" cy="215"/>
                <a:chOff x="0" y="4"/>
                <a:chExt cx="288" cy="215"/>
              </a:xfrm>
              <a:grpFill/>
            </p:grpSpPr>
            <p:sp>
              <p:nvSpPr>
                <p:cNvPr id="78" name="Rectangle 13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79" name="Rectangle 135"/>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E</a:t>
                  </a:r>
                </a:p>
              </p:txBody>
            </p:sp>
          </p:grpSp>
          <p:grpSp>
            <p:nvGrpSpPr>
              <p:cNvPr id="63" name="Group 136"/>
              <p:cNvGrpSpPr/>
              <p:nvPr/>
            </p:nvGrpSpPr>
            <p:grpSpPr bwMode="auto">
              <a:xfrm>
                <a:off x="288" y="2020"/>
                <a:ext cx="288" cy="215"/>
                <a:chOff x="0" y="4"/>
                <a:chExt cx="288" cy="215"/>
              </a:xfrm>
              <a:grpFill/>
            </p:grpSpPr>
            <p:sp>
              <p:nvSpPr>
                <p:cNvPr id="76" name="Rectangle 13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77" name="Rectangle 138"/>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14</a:t>
                  </a:r>
                </a:p>
              </p:txBody>
            </p:sp>
          </p:grpSp>
          <p:grpSp>
            <p:nvGrpSpPr>
              <p:cNvPr id="64" name="Group 139"/>
              <p:cNvGrpSpPr/>
              <p:nvPr/>
            </p:nvGrpSpPr>
            <p:grpSpPr bwMode="auto">
              <a:xfrm>
                <a:off x="576" y="2020"/>
                <a:ext cx="528" cy="215"/>
                <a:chOff x="0" y="4"/>
                <a:chExt cx="528" cy="215"/>
              </a:xfrm>
              <a:grpFill/>
            </p:grpSpPr>
            <p:sp>
              <p:nvSpPr>
                <p:cNvPr id="74" name="Rectangle 14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75" name="Rectangle 141"/>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1110</a:t>
                  </a:r>
                </a:p>
              </p:txBody>
            </p:sp>
          </p:grpSp>
          <p:grpSp>
            <p:nvGrpSpPr>
              <p:cNvPr id="65" name="Group 142"/>
              <p:cNvGrpSpPr/>
              <p:nvPr/>
            </p:nvGrpSpPr>
            <p:grpSpPr bwMode="auto">
              <a:xfrm>
                <a:off x="0" y="2164"/>
                <a:ext cx="288" cy="215"/>
                <a:chOff x="0" y="4"/>
                <a:chExt cx="288" cy="215"/>
              </a:xfrm>
              <a:grpFill/>
            </p:grpSpPr>
            <p:sp>
              <p:nvSpPr>
                <p:cNvPr id="72" name="Rectangle 14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73" name="Rectangle 144"/>
                <p:cNvSpPr/>
                <p:nvPr/>
              </p:nvSpPr>
              <p:spPr bwMode="auto">
                <a:xfrm>
                  <a:off x="55" y="4"/>
                  <a:ext cx="177"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F</a:t>
                  </a:r>
                </a:p>
              </p:txBody>
            </p:sp>
          </p:grpSp>
          <p:grpSp>
            <p:nvGrpSpPr>
              <p:cNvPr id="66" name="Group 145"/>
              <p:cNvGrpSpPr/>
              <p:nvPr/>
            </p:nvGrpSpPr>
            <p:grpSpPr bwMode="auto">
              <a:xfrm>
                <a:off x="288" y="2164"/>
                <a:ext cx="288" cy="215"/>
                <a:chOff x="0" y="4"/>
                <a:chExt cx="288" cy="215"/>
              </a:xfrm>
              <a:grpFill/>
            </p:grpSpPr>
            <p:sp>
              <p:nvSpPr>
                <p:cNvPr id="70" name="Rectangle 14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71" name="Rectangle 147"/>
                <p:cNvSpPr/>
                <p:nvPr/>
              </p:nvSpPr>
              <p:spPr bwMode="auto">
                <a:xfrm>
                  <a:off x="11" y="4"/>
                  <a:ext cx="264"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15</a:t>
                  </a:r>
                </a:p>
              </p:txBody>
            </p:sp>
          </p:grpSp>
          <p:grpSp>
            <p:nvGrpSpPr>
              <p:cNvPr id="67" name="Group 148"/>
              <p:cNvGrpSpPr/>
              <p:nvPr/>
            </p:nvGrpSpPr>
            <p:grpSpPr bwMode="auto">
              <a:xfrm>
                <a:off x="576" y="2164"/>
                <a:ext cx="528" cy="215"/>
                <a:chOff x="0" y="4"/>
                <a:chExt cx="528" cy="215"/>
              </a:xfrm>
              <a:grpFill/>
            </p:grpSpPr>
            <p:sp>
              <p:nvSpPr>
                <p:cNvPr id="68" name="Rectangle 14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4200">
                    <a:solidFill>
                      <a:srgbClr val="000000"/>
                    </a:solidFill>
                    <a:latin typeface="Gill Sans" charset="0"/>
                    <a:ea typeface="ヒラギノ角ゴ ProN W3" charset="-128"/>
                    <a:cs typeface="ヒラギノ角ゴ ProN W3" charset="-128"/>
                    <a:sym typeface="Gill Sans" charset="0"/>
                  </a:endParaRPr>
                </a:p>
              </p:txBody>
            </p:sp>
            <p:sp>
              <p:nvSpPr>
                <p:cNvPr id="69" name="Rectangle 150"/>
                <p:cNvSpPr/>
                <p:nvPr/>
              </p:nvSpPr>
              <p:spPr bwMode="auto">
                <a:xfrm>
                  <a:off x="45" y="4"/>
                  <a:ext cx="438" cy="215"/>
                </a:xfrm>
                <a:prstGeom prst="rect">
                  <a:avLst/>
                </a:prstGeom>
                <a:grpFill/>
                <a:ln w="12700">
                  <a:noFill/>
                  <a:miter lim="800000"/>
                </a:ln>
              </p:spPr>
              <p:txBody>
                <a:bodyPr wrap="square" lIns="50800" tIns="50800" bIns="50800" anchor="ctr">
                  <a:spAutoFit/>
                </a:bodyPr>
                <a:lstStyle/>
                <a:p>
                  <a:pPr algn="ctr" eaLnBrk="1" hangingPunct="1"/>
                  <a:r>
                    <a:rPr lang="en-US">
                      <a:solidFill>
                        <a:srgbClr val="000066"/>
                      </a:solidFill>
                      <a:latin typeface="Courier New Bold" charset="0"/>
                      <a:ea typeface="Courier New Bold" charset="0"/>
                      <a:cs typeface="Courier New Bold" charset="0"/>
                      <a:sym typeface="Courier New Bold" charset="0"/>
                    </a:rPr>
                    <a:t>1111</a:t>
                  </a:r>
                </a:p>
              </p:txBody>
            </p:sp>
          </p:grpSp>
        </p:grpSp>
        <p:sp>
          <p:nvSpPr>
            <p:cNvPr id="17" name="Rectangle 151"/>
            <p:cNvSpPr/>
            <p:nvPr/>
          </p:nvSpPr>
          <p:spPr bwMode="auto">
            <a:xfrm>
              <a:off x="0" y="282"/>
              <a:ext cx="362" cy="215"/>
            </a:xfrm>
            <a:prstGeom prst="rect">
              <a:avLst/>
            </a:prstGeom>
            <a:grpFill/>
            <a:ln w="25400">
              <a:noFill/>
              <a:miter lim="800000"/>
            </a:ln>
          </p:spPr>
          <p:txBody>
            <a:bodyPr wrap="square" lIns="50800" tIns="50800" bIns="50800">
              <a:spAutoFit/>
            </a:bodyPr>
            <a:lstStyle/>
            <a:p>
              <a:pPr eaLnBrk="1" hangingPunct="1"/>
              <a:r>
                <a:rPr lang="en-US">
                  <a:solidFill>
                    <a:srgbClr val="000066"/>
                  </a:solidFill>
                  <a:latin typeface="Helvetica" charset="0"/>
                  <a:ea typeface="Helvetica" charset="0"/>
                  <a:cs typeface="Helvetica" charset="0"/>
                  <a:sym typeface="Helvetica" charset="0"/>
                </a:rPr>
                <a:t>Hex</a:t>
              </a:r>
            </a:p>
          </p:txBody>
        </p:sp>
        <p:sp>
          <p:nvSpPr>
            <p:cNvPr id="18" name="Rectangle 152"/>
            <p:cNvSpPr/>
            <p:nvPr/>
          </p:nvSpPr>
          <p:spPr bwMode="auto">
            <a:xfrm>
              <a:off x="299" y="282"/>
              <a:ext cx="641" cy="215"/>
            </a:xfrm>
            <a:prstGeom prst="rect">
              <a:avLst/>
            </a:prstGeom>
            <a:grpFill/>
            <a:ln w="25400">
              <a:noFill/>
              <a:miter lim="800000"/>
            </a:ln>
          </p:spPr>
          <p:txBody>
            <a:bodyPr wrap="square" lIns="50800" tIns="50800" bIns="50800">
              <a:spAutoFit/>
            </a:bodyPr>
            <a:lstStyle/>
            <a:p>
              <a:pPr eaLnBrk="1" hangingPunct="1"/>
              <a:r>
                <a:rPr lang="en-US">
                  <a:solidFill>
                    <a:srgbClr val="000066"/>
                  </a:solidFill>
                  <a:latin typeface="Helvetica" charset="0"/>
                  <a:ea typeface="Helvetica" charset="0"/>
                  <a:cs typeface="Helvetica" charset="0"/>
                  <a:sym typeface="Helvetica" charset="0"/>
                </a:rPr>
                <a:t>Decimal</a:t>
              </a:r>
            </a:p>
          </p:txBody>
        </p:sp>
        <p:sp>
          <p:nvSpPr>
            <p:cNvPr id="19" name="Rectangle 153"/>
            <p:cNvSpPr/>
            <p:nvPr/>
          </p:nvSpPr>
          <p:spPr bwMode="auto">
            <a:xfrm>
              <a:off x="719" y="282"/>
              <a:ext cx="451" cy="215"/>
            </a:xfrm>
            <a:prstGeom prst="rect">
              <a:avLst/>
            </a:prstGeom>
            <a:grpFill/>
            <a:ln w="25400">
              <a:noFill/>
              <a:miter lim="800000"/>
            </a:ln>
          </p:spPr>
          <p:txBody>
            <a:bodyPr wrap="square" lIns="50800" tIns="50800" bIns="50800">
              <a:spAutoFit/>
            </a:bodyPr>
            <a:lstStyle/>
            <a:p>
              <a:pPr eaLnBrk="1" hangingPunct="1"/>
              <a:r>
                <a:rPr lang="en-US">
                  <a:solidFill>
                    <a:srgbClr val="000066"/>
                  </a:solidFill>
                  <a:latin typeface="Helvetica" charset="0"/>
                  <a:ea typeface="Helvetica" charset="0"/>
                  <a:cs typeface="Helvetica" charset="0"/>
                  <a:sym typeface="Helvetica" charset="0"/>
                </a:rPr>
                <a:t>Binary</a:t>
              </a:r>
            </a:p>
          </p:txBody>
        </p:sp>
      </p:grpSp>
      <p:sp>
        <p:nvSpPr>
          <p:cNvPr id="5" name="文本框 4"/>
          <p:cNvSpPr txBox="1"/>
          <p:nvPr/>
        </p:nvSpPr>
        <p:spPr>
          <a:xfrm>
            <a:off x="1112520" y="2807335"/>
            <a:ext cx="5288280" cy="2306955"/>
          </a:xfrm>
          <a:prstGeom prst="rect">
            <a:avLst/>
          </a:prstGeom>
          <a:noFill/>
        </p:spPr>
        <p:txBody>
          <a:bodyPr wrap="square" rtlCol="0">
            <a:spAutoFit/>
          </a:bodyPr>
          <a:lstStyle/>
          <a:p>
            <a:pPr marL="838200" lvl="1" indent="-285750" eaLnBrk="1" hangingPunct="1">
              <a:buFont typeface="BatangChe" panose="02030609000101010101" charset="-127"/>
              <a:buChar char="-"/>
            </a:pPr>
            <a:r>
              <a:rPr lang="en-US" altLang="zh-CN" sz="2400" dirty="0" smtClean="0">
                <a:sym typeface="+mn-ea"/>
              </a:rPr>
              <a:t>16</a:t>
            </a:r>
            <a:r>
              <a:rPr lang="zh-CN" altLang="en-US" sz="2400" dirty="0" smtClean="0">
                <a:sym typeface="+mn-ea"/>
              </a:rPr>
              <a:t>进制</a:t>
            </a:r>
            <a:r>
              <a:rPr lang="en-US" sz="2400" dirty="0" smtClean="0">
                <a:sym typeface="+mn-ea"/>
              </a:rPr>
              <a:t> 00</a:t>
            </a:r>
            <a:r>
              <a:rPr lang="en-US" sz="2400" baseline="-6000" dirty="0" smtClean="0">
                <a:sym typeface="+mn-ea"/>
              </a:rPr>
              <a:t>16</a:t>
            </a:r>
            <a:r>
              <a:rPr lang="en-US" sz="2400" dirty="0" smtClean="0">
                <a:sym typeface="+mn-ea"/>
              </a:rPr>
              <a:t> to FF</a:t>
            </a:r>
            <a:r>
              <a:rPr lang="en-US" sz="2400" baseline="-6000" dirty="0" smtClean="0">
                <a:sym typeface="+mn-ea"/>
              </a:rPr>
              <a:t>16</a:t>
            </a:r>
            <a:endParaRPr lang="en-US" sz="2400" dirty="0" smtClean="0"/>
          </a:p>
          <a:p>
            <a:pPr marL="1123950" lvl="2" indent="-285750" eaLnBrk="1" hangingPunct="1">
              <a:buFont typeface="BatangChe" panose="02030609000101010101" charset="-127"/>
              <a:buChar char="-"/>
            </a:pPr>
            <a:r>
              <a:rPr lang="zh-CN" altLang="en-US" sz="2400" dirty="0" smtClean="0">
                <a:sym typeface="+mn-ea"/>
              </a:rPr>
              <a:t>数字：</a:t>
            </a:r>
            <a:r>
              <a:rPr lang="en-US" sz="2400" dirty="0" smtClean="0">
                <a:sym typeface="+mn-ea"/>
              </a:rPr>
              <a:t>‘0’ </a:t>
            </a:r>
            <a:r>
              <a:rPr lang="en-US" altLang="zh-CN" sz="2400" dirty="0">
                <a:sym typeface="+mn-ea"/>
              </a:rPr>
              <a:t>~</a:t>
            </a:r>
            <a:r>
              <a:rPr lang="en-US" sz="2400" dirty="0" smtClean="0">
                <a:sym typeface="+mn-ea"/>
              </a:rPr>
              <a:t> ‘9’ </a:t>
            </a:r>
            <a:r>
              <a:rPr lang="zh-CN" altLang="en-US" sz="2400" dirty="0" smtClean="0">
                <a:sym typeface="+mn-ea"/>
              </a:rPr>
              <a:t>以及</a:t>
            </a:r>
            <a:r>
              <a:rPr lang="en-US" sz="2400" dirty="0" smtClean="0">
                <a:sym typeface="+mn-ea"/>
              </a:rPr>
              <a:t> ‘A’ </a:t>
            </a:r>
            <a:r>
              <a:rPr lang="en-US" altLang="zh-CN" sz="2400" dirty="0" smtClean="0">
                <a:sym typeface="+mn-ea"/>
              </a:rPr>
              <a:t>~</a:t>
            </a:r>
            <a:r>
              <a:rPr lang="en-US" sz="2400" dirty="0" smtClean="0">
                <a:sym typeface="+mn-ea"/>
              </a:rPr>
              <a:t> ‘F’</a:t>
            </a:r>
            <a:endParaRPr lang="en-US" sz="2400" dirty="0" smtClean="0"/>
          </a:p>
          <a:p>
            <a:pPr marL="1123950" lvl="2" indent="-285750" eaLnBrk="1" hangingPunct="1">
              <a:buFont typeface="BatangChe" panose="02030609000101010101" charset="-127"/>
              <a:buChar char="-"/>
            </a:pPr>
            <a:r>
              <a:rPr lang="en-US" sz="2400" dirty="0" smtClean="0">
                <a:sym typeface="+mn-ea"/>
              </a:rPr>
              <a:t>FA1D37B</a:t>
            </a:r>
            <a:r>
              <a:rPr lang="en-US" sz="2400" baseline="-6000" dirty="0" smtClean="0">
                <a:sym typeface="+mn-ea"/>
              </a:rPr>
              <a:t>16</a:t>
            </a:r>
            <a:r>
              <a:rPr lang="en-US" sz="2400" dirty="0" smtClean="0">
                <a:sym typeface="+mn-ea"/>
              </a:rPr>
              <a:t> </a:t>
            </a:r>
            <a:r>
              <a:rPr lang="zh-CN" altLang="en-US" sz="2400" dirty="0" smtClean="0">
                <a:sym typeface="+mn-ea"/>
              </a:rPr>
              <a:t>的</a:t>
            </a:r>
            <a:r>
              <a:rPr lang="en-US" sz="2400" dirty="0" smtClean="0">
                <a:sym typeface="+mn-ea"/>
              </a:rPr>
              <a:t> C</a:t>
            </a:r>
            <a:r>
              <a:rPr lang="zh-CN" altLang="en-US" sz="2400" dirty="0" smtClean="0">
                <a:sym typeface="+mn-ea"/>
              </a:rPr>
              <a:t>语言表示</a:t>
            </a:r>
            <a:r>
              <a:rPr lang="zh-CN" altLang="en-US" sz="2400" i="1" dirty="0" smtClean="0">
                <a:sym typeface="+mn-ea"/>
              </a:rPr>
              <a:t>（</a:t>
            </a:r>
            <a:r>
              <a:rPr lang="en-US" altLang="zh-CN" sz="2400" i="1" dirty="0" smtClean="0">
                <a:sym typeface="+mn-ea"/>
              </a:rPr>
              <a:t>0x</a:t>
            </a:r>
            <a:r>
              <a:rPr lang="zh-CN" altLang="en-US" sz="2400" i="1" dirty="0" smtClean="0">
                <a:sym typeface="+mn-ea"/>
              </a:rPr>
              <a:t>开头）</a:t>
            </a:r>
            <a:r>
              <a:rPr lang="zh-CN" altLang="en-US" sz="2400" dirty="0" smtClean="0">
                <a:sym typeface="+mn-ea"/>
              </a:rPr>
              <a:t>：</a:t>
            </a:r>
            <a:endParaRPr lang="en-US" sz="2400" dirty="0" smtClean="0"/>
          </a:p>
          <a:p>
            <a:pPr marL="1295400" lvl="3"/>
            <a:r>
              <a:rPr lang="en-US" sz="2400" dirty="0" smtClean="0">
                <a:solidFill>
                  <a:srgbClr val="FF0000"/>
                </a:solidFill>
                <a:sym typeface="+mn-ea"/>
              </a:rPr>
              <a:t>0x</a:t>
            </a:r>
            <a:r>
              <a:rPr lang="en-US" sz="2400" dirty="0" smtClean="0">
                <a:sym typeface="+mn-ea"/>
              </a:rPr>
              <a:t>FA1D37B</a:t>
            </a:r>
            <a:endParaRPr lang="en-US" sz="2400" dirty="0" smtClean="0"/>
          </a:p>
          <a:p>
            <a:pPr marL="1295400" lvl="3"/>
            <a:r>
              <a:rPr lang="en-US" sz="2400" dirty="0" smtClean="0">
                <a:solidFill>
                  <a:srgbClr val="FF0000"/>
                </a:solidFill>
                <a:sym typeface="+mn-ea"/>
              </a:rPr>
              <a:t>0x</a:t>
            </a:r>
            <a:r>
              <a:rPr lang="en-US" sz="2400" dirty="0" smtClean="0">
                <a:sym typeface="+mn-ea"/>
              </a:rPr>
              <a:t>fa1d37b </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ldLvl="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6909115" y="1858645"/>
            <a:ext cx="954107"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10 = </a:t>
            </a:r>
          </a:p>
        </p:txBody>
      </p:sp>
      <p:graphicFrame>
        <p:nvGraphicFramePr>
          <p:cNvPr id="5" name="Table 2"/>
          <p:cNvGraphicFramePr>
            <a:graphicFrameLocks noGrp="1"/>
          </p:cNvGraphicFramePr>
          <p:nvPr/>
        </p:nvGraphicFramePr>
        <p:xfrm>
          <a:off x="7842971" y="1477645"/>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r>
                        <a:rPr lang="en-US" sz="1600" b="1" dirty="0" smtClean="0">
                          <a:solidFill>
                            <a:schemeClr val="tx1"/>
                          </a:solidFill>
                          <a:latin typeface="Courier New" panose="02070309020205020404" charset="0"/>
                          <a:cs typeface="Courier New" panose="02070309020205020404" charset="0"/>
                        </a:rPr>
                        <a:t>-16</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F1C7C7"/>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6" name="TextBox 17"/>
          <p:cNvSpPr txBox="1"/>
          <p:nvPr/>
        </p:nvSpPr>
        <p:spPr>
          <a:xfrm>
            <a:off x="6909115" y="2942610"/>
            <a:ext cx="954107"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-6 = </a:t>
            </a:r>
          </a:p>
        </p:txBody>
      </p:sp>
      <p:graphicFrame>
        <p:nvGraphicFramePr>
          <p:cNvPr id="7" name="Table 18"/>
          <p:cNvGraphicFramePr>
            <a:graphicFrameLocks noGrp="1"/>
          </p:cNvGraphicFramePr>
          <p:nvPr/>
        </p:nvGraphicFramePr>
        <p:xfrm>
          <a:off x="7842971" y="2561610"/>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8" name="TextBox 19"/>
          <p:cNvSpPr txBox="1"/>
          <p:nvPr/>
        </p:nvSpPr>
        <p:spPr>
          <a:xfrm>
            <a:off x="6734975" y="4508480"/>
            <a:ext cx="1107996"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-10 = </a:t>
            </a:r>
          </a:p>
        </p:txBody>
      </p:sp>
      <p:graphicFrame>
        <p:nvGraphicFramePr>
          <p:cNvPr id="9" name="Table 21"/>
          <p:cNvGraphicFramePr>
            <a:graphicFrameLocks noGrp="1"/>
          </p:cNvGraphicFramePr>
          <p:nvPr/>
        </p:nvGraphicFramePr>
        <p:xfrm>
          <a:off x="7842971" y="4127480"/>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r>
                        <a:rPr lang="en-US" sz="1600" b="1" dirty="0" smtClean="0">
                          <a:solidFill>
                            <a:schemeClr val="tx1"/>
                          </a:solidFill>
                          <a:latin typeface="Courier New" panose="02070309020205020404" charset="0"/>
                          <a:cs typeface="Courier New" panose="02070309020205020404" charset="0"/>
                        </a:rPr>
                        <a:t>-16</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F1C7C7"/>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10" name="TextBox 22"/>
          <p:cNvSpPr txBox="1"/>
          <p:nvPr/>
        </p:nvSpPr>
        <p:spPr>
          <a:xfrm>
            <a:off x="6909115" y="5592445"/>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 </a:t>
            </a:r>
            <a:r>
              <a:rPr lang="en-US" sz="2000" dirty="0" smtClean="0">
                <a:latin typeface="Courier New" panose="02070309020205020404" charset="0"/>
                <a:cs typeface="Courier New" panose="02070309020205020404" charset="0"/>
              </a:rPr>
              <a:t>6 = </a:t>
            </a:r>
          </a:p>
        </p:txBody>
      </p:sp>
      <p:graphicFrame>
        <p:nvGraphicFramePr>
          <p:cNvPr id="11" name="Table 23"/>
          <p:cNvGraphicFramePr>
            <a:graphicFrameLocks noGrp="1"/>
          </p:cNvGraphicFramePr>
          <p:nvPr/>
        </p:nvGraphicFramePr>
        <p:xfrm>
          <a:off x="7842971" y="5211445"/>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cxnSp>
        <p:nvCxnSpPr>
          <p:cNvPr id="12" name="Straight Connector 27"/>
          <p:cNvCxnSpPr/>
          <p:nvPr/>
        </p:nvCxnSpPr>
        <p:spPr bwMode="auto">
          <a:xfrm>
            <a:off x="6513830" y="1096645"/>
            <a:ext cx="0" cy="5181600"/>
          </a:xfrm>
          <a:prstGeom prst="line">
            <a:avLst/>
          </a:prstGeom>
          <a:noFill/>
          <a:ln w="25400" cap="flat" cmpd="sng" algn="ctr">
            <a:solidFill>
              <a:schemeClr val="bg2">
                <a:lumMod val="75000"/>
              </a:schemeClr>
            </a:solidFill>
            <a:prstDash val="solid"/>
            <a:round/>
            <a:headEnd type="none" w="med" len="med"/>
            <a:tailEnd type="none" w="med" len="med"/>
          </a:ln>
          <a:effectLst/>
        </p:spPr>
      </p:cxnSp>
      <p:sp>
        <p:nvSpPr>
          <p:cNvPr id="13" name="TextBox 29"/>
          <p:cNvSpPr txBox="1"/>
          <p:nvPr/>
        </p:nvSpPr>
        <p:spPr>
          <a:xfrm>
            <a:off x="7690571" y="868045"/>
            <a:ext cx="1097280" cy="368300"/>
          </a:xfrm>
          <a:prstGeom prst="rect">
            <a:avLst/>
          </a:prstGeom>
          <a:noFill/>
        </p:spPr>
        <p:txBody>
          <a:bodyPr wrap="none" rtlCol="0">
            <a:spAutoFit/>
          </a:bodyPr>
          <a:lstStyle/>
          <a:p>
            <a:r>
              <a:rPr lang="zh-CN" altLang="en-US" dirty="0" smtClean="0">
                <a:solidFill>
                  <a:schemeClr val="bg2">
                    <a:lumMod val="75000"/>
                  </a:schemeClr>
                </a:solidFill>
                <a:latin typeface="Calibri" panose="020F0502020204030204" pitchFamily="34" charset="0"/>
                <a:ea typeface="宋体" panose="02010600030101010101" pitchFamily="2" charset="-122"/>
              </a:rPr>
              <a:t>符号改变</a:t>
            </a:r>
          </a:p>
        </p:txBody>
      </p:sp>
      <p:sp>
        <p:nvSpPr>
          <p:cNvPr id="14" name="TextBox 30"/>
          <p:cNvSpPr txBox="1"/>
          <p:nvPr/>
        </p:nvSpPr>
        <p:spPr>
          <a:xfrm>
            <a:off x="2318352" y="1858645"/>
            <a:ext cx="800219"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2 = </a:t>
            </a:r>
          </a:p>
        </p:txBody>
      </p:sp>
      <p:graphicFrame>
        <p:nvGraphicFramePr>
          <p:cNvPr id="15" name="Table 31"/>
          <p:cNvGraphicFramePr>
            <a:graphicFrameLocks noGrp="1"/>
          </p:cNvGraphicFramePr>
          <p:nvPr/>
        </p:nvGraphicFramePr>
        <p:xfrm>
          <a:off x="3118571" y="1477645"/>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r>
                        <a:rPr lang="en-US" sz="1600" b="1" dirty="0" smtClean="0">
                          <a:solidFill>
                            <a:schemeClr val="tx1"/>
                          </a:solidFill>
                          <a:latin typeface="Courier New" panose="02070309020205020404" charset="0"/>
                          <a:cs typeface="Courier New" panose="02070309020205020404" charset="0"/>
                        </a:rPr>
                        <a:t>-16</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F1C7C7"/>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16" name="TextBox 32"/>
          <p:cNvSpPr txBox="1"/>
          <p:nvPr/>
        </p:nvSpPr>
        <p:spPr>
          <a:xfrm>
            <a:off x="2318352" y="2942610"/>
            <a:ext cx="800219"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2 = </a:t>
            </a:r>
          </a:p>
        </p:txBody>
      </p:sp>
      <p:graphicFrame>
        <p:nvGraphicFramePr>
          <p:cNvPr id="17" name="Table 33"/>
          <p:cNvGraphicFramePr>
            <a:graphicFrameLocks noGrp="1"/>
          </p:cNvGraphicFramePr>
          <p:nvPr/>
        </p:nvGraphicFramePr>
        <p:xfrm>
          <a:off x="3118571" y="2561610"/>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21" name="TextBox 34"/>
          <p:cNvSpPr txBox="1"/>
          <p:nvPr/>
        </p:nvSpPr>
        <p:spPr>
          <a:xfrm>
            <a:off x="2164464" y="4508480"/>
            <a:ext cx="954107"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-6 = </a:t>
            </a:r>
          </a:p>
        </p:txBody>
      </p:sp>
      <p:graphicFrame>
        <p:nvGraphicFramePr>
          <p:cNvPr id="25" name="Table 35"/>
          <p:cNvGraphicFramePr>
            <a:graphicFrameLocks noGrp="1"/>
          </p:cNvGraphicFramePr>
          <p:nvPr/>
        </p:nvGraphicFramePr>
        <p:xfrm>
          <a:off x="3118571" y="4127480"/>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r>
                        <a:rPr lang="en-US" sz="1600" b="1" dirty="0" smtClean="0">
                          <a:solidFill>
                            <a:schemeClr val="tx1"/>
                          </a:solidFill>
                          <a:latin typeface="Courier New" panose="02070309020205020404" charset="0"/>
                          <a:cs typeface="Courier New" panose="02070309020205020404" charset="0"/>
                        </a:rPr>
                        <a:t>-16</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F1C7C7"/>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26" name="TextBox 36"/>
          <p:cNvSpPr txBox="1"/>
          <p:nvPr/>
        </p:nvSpPr>
        <p:spPr>
          <a:xfrm>
            <a:off x="2184715" y="5592445"/>
            <a:ext cx="954107" cy="400110"/>
          </a:xfrm>
          <a:prstGeom prst="rect">
            <a:avLst/>
          </a:prstGeom>
          <a:noFill/>
        </p:spPr>
        <p:txBody>
          <a:bodyPr wrap="none" rtlCol="0">
            <a:spAutoFit/>
          </a:bodyPr>
          <a:lstStyle/>
          <a:p>
            <a:r>
              <a:rPr lang="en-US" sz="2000" dirty="0" smtClean="0">
                <a:latin typeface="Courier New" panose="02070309020205020404" charset="0"/>
                <a:cs typeface="Courier New" panose="02070309020205020404" charset="0"/>
              </a:rPr>
              <a:t>-6 = </a:t>
            </a:r>
          </a:p>
        </p:txBody>
      </p:sp>
      <p:graphicFrame>
        <p:nvGraphicFramePr>
          <p:cNvPr id="27" name="Table 37"/>
          <p:cNvGraphicFramePr>
            <a:graphicFrameLocks noGrp="1"/>
          </p:cNvGraphicFramePr>
          <p:nvPr/>
        </p:nvGraphicFramePr>
        <p:xfrm>
          <a:off x="3118571" y="5211445"/>
          <a:ext cx="2884350" cy="767080"/>
        </p:xfrm>
        <a:graphic>
          <a:graphicData uri="http://schemas.openxmlformats.org/drawingml/2006/table">
            <a:tbl>
              <a:tblPr firstRow="1" bandRow="1">
                <a:tableStyleId>{5C22544A-7EE6-4342-B048-85BDC9FD1C3A}</a:tableStyleId>
              </a:tblPr>
              <a:tblGrid>
                <a:gridCol w="576870"/>
                <a:gridCol w="576870"/>
                <a:gridCol w="576870"/>
                <a:gridCol w="576870"/>
                <a:gridCol w="576870"/>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-8</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4</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2</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1600" b="1" dirty="0" smtClean="0">
                          <a:solidFill>
                            <a:schemeClr val="tx1"/>
                          </a:solidFill>
                          <a:latin typeface="Courier New" panose="02070309020205020404" charset="0"/>
                          <a:cs typeface="Courier New" panose="02070309020205020404" charset="0"/>
                        </a:rPr>
                        <a:t>1</a:t>
                      </a:r>
                      <a:endParaRPr lang="en-US" sz="16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rgbClr val="CDF1C5"/>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1</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c>
                  <a:txBody>
                    <a:bodyPr/>
                    <a:lstStyle/>
                    <a:p>
                      <a:pPr algn="ctr"/>
                      <a:r>
                        <a:rPr lang="en-US" sz="2000" b="1" dirty="0" smtClean="0">
                          <a:solidFill>
                            <a:schemeClr val="tx1"/>
                          </a:solidFill>
                          <a:latin typeface="Courier New" panose="02070309020205020404" charset="0"/>
                          <a:cs typeface="Courier New" panose="02070309020205020404" charset="0"/>
                        </a:rPr>
                        <a:t>0</a:t>
                      </a:r>
                      <a:endParaRPr lang="en-US" sz="2000" b="1" dirty="0">
                        <a:solidFill>
                          <a:schemeClr val="tx1"/>
                        </a:solidFill>
                        <a:latin typeface="Courier New" panose="02070309020205020404" charset="0"/>
                        <a:cs typeface="Courier New" panose="02070309020205020404" charset="0"/>
                      </a:endParaRPr>
                    </a:p>
                  </a:txBody>
                  <a:tcPr>
                    <a:solidFill>
                      <a:schemeClr val="bg1">
                        <a:lumMod val="95000"/>
                      </a:schemeClr>
                    </a:solidFill>
                  </a:tcPr>
                </a:tc>
              </a:tr>
            </a:tbl>
          </a:graphicData>
        </a:graphic>
      </p:graphicFrame>
      <p:sp>
        <p:nvSpPr>
          <p:cNvPr id="29" name="TextBox 38"/>
          <p:cNvSpPr txBox="1"/>
          <p:nvPr/>
        </p:nvSpPr>
        <p:spPr>
          <a:xfrm>
            <a:off x="2966171" y="868045"/>
            <a:ext cx="1325880" cy="368300"/>
          </a:xfrm>
          <a:prstGeom prst="rect">
            <a:avLst/>
          </a:prstGeom>
          <a:noFill/>
        </p:spPr>
        <p:txBody>
          <a:bodyPr wrap="none" rtlCol="0">
            <a:spAutoFit/>
          </a:bodyPr>
          <a:lstStyle/>
          <a:p>
            <a:r>
              <a:rPr lang="zh-CN" altLang="en-US" dirty="0" smtClean="0">
                <a:solidFill>
                  <a:schemeClr val="bg2">
                    <a:lumMod val="75000"/>
                  </a:schemeClr>
                </a:solidFill>
                <a:latin typeface="Calibri" panose="020F0502020204030204" pitchFamily="34" charset="0"/>
                <a:ea typeface="宋体" panose="02010600030101010101" pitchFamily="2" charset="-122"/>
              </a:rPr>
              <a:t>不改变符号</a:t>
            </a:r>
          </a:p>
        </p:txBody>
      </p:sp>
      <p:sp>
        <p:nvSpPr>
          <p:cNvPr id="43" name="TextBox 39"/>
          <p:cNvSpPr txBox="1"/>
          <p:nvPr/>
        </p:nvSpPr>
        <p:spPr>
          <a:xfrm>
            <a:off x="6590030" y="6049645"/>
            <a:ext cx="4134465" cy="338554"/>
          </a:xfrm>
          <a:prstGeom prst="rect">
            <a:avLst/>
          </a:prstGeom>
          <a:noFill/>
        </p:spPr>
        <p:txBody>
          <a:bodyPr wrap="none" rtlCol="0">
            <a:spAutoFit/>
          </a:bodyPr>
          <a:lstStyle/>
          <a:p>
            <a:r>
              <a:rPr lang="en-US" sz="1600" dirty="0" smtClean="0">
                <a:solidFill>
                  <a:schemeClr val="bg2">
                    <a:lumMod val="75000"/>
                  </a:schemeClr>
                </a:solidFill>
                <a:latin typeface="Courier New" panose="02070309020205020404" charset="0"/>
                <a:cs typeface="Courier New" panose="02070309020205020404" charset="0"/>
              </a:rPr>
              <a:t>-10 mod 16 = 22U mod 16 = 6U = 6</a:t>
            </a:r>
          </a:p>
        </p:txBody>
      </p:sp>
      <p:sp>
        <p:nvSpPr>
          <p:cNvPr id="44" name="TextBox 40"/>
          <p:cNvSpPr txBox="1"/>
          <p:nvPr/>
        </p:nvSpPr>
        <p:spPr>
          <a:xfrm>
            <a:off x="3628789" y="3352880"/>
            <a:ext cx="1665841" cy="338554"/>
          </a:xfrm>
          <a:prstGeom prst="rect">
            <a:avLst/>
          </a:prstGeom>
          <a:noFill/>
        </p:spPr>
        <p:txBody>
          <a:bodyPr wrap="none" rtlCol="0">
            <a:spAutoFit/>
          </a:bodyPr>
          <a:lstStyle/>
          <a:p>
            <a:r>
              <a:rPr lang="en-US" sz="1600" dirty="0" smtClean="0">
                <a:solidFill>
                  <a:schemeClr val="bg2">
                    <a:lumMod val="75000"/>
                  </a:schemeClr>
                </a:solidFill>
                <a:latin typeface="Courier New" panose="02070309020205020404" charset="0"/>
                <a:cs typeface="Courier New" panose="02070309020205020404" charset="0"/>
              </a:rPr>
              <a:t>2 mod 16 = 2</a:t>
            </a:r>
          </a:p>
        </p:txBody>
      </p:sp>
      <p:sp>
        <p:nvSpPr>
          <p:cNvPr id="45" name="TextBox 41"/>
          <p:cNvSpPr txBox="1"/>
          <p:nvPr/>
        </p:nvSpPr>
        <p:spPr>
          <a:xfrm>
            <a:off x="1941830" y="6049645"/>
            <a:ext cx="4257897" cy="338554"/>
          </a:xfrm>
          <a:prstGeom prst="rect">
            <a:avLst/>
          </a:prstGeom>
          <a:noFill/>
        </p:spPr>
        <p:txBody>
          <a:bodyPr wrap="none" rtlCol="0">
            <a:spAutoFit/>
          </a:bodyPr>
          <a:lstStyle/>
          <a:p>
            <a:r>
              <a:rPr lang="en-US" sz="1600" dirty="0" smtClean="0">
                <a:solidFill>
                  <a:schemeClr val="bg2">
                    <a:lumMod val="75000"/>
                  </a:schemeClr>
                </a:solidFill>
                <a:latin typeface="Courier New" panose="02070309020205020404" charset="0"/>
                <a:cs typeface="Courier New" panose="02070309020205020404" charset="0"/>
              </a:rPr>
              <a:t>-6 mod 16 = 26U mod 16 = 10U = -6</a:t>
            </a:r>
          </a:p>
        </p:txBody>
      </p:sp>
      <p:sp>
        <p:nvSpPr>
          <p:cNvPr id="46" name="TextBox 6"/>
          <p:cNvSpPr txBox="1"/>
          <p:nvPr/>
        </p:nvSpPr>
        <p:spPr>
          <a:xfrm>
            <a:off x="6734810" y="3352880"/>
            <a:ext cx="4257897" cy="338554"/>
          </a:xfrm>
          <a:prstGeom prst="rect">
            <a:avLst/>
          </a:prstGeom>
          <a:noFill/>
        </p:spPr>
        <p:txBody>
          <a:bodyPr wrap="none" rtlCol="0">
            <a:spAutoFit/>
          </a:bodyPr>
          <a:lstStyle/>
          <a:p>
            <a:r>
              <a:rPr lang="en-US" sz="1600" dirty="0" smtClean="0">
                <a:solidFill>
                  <a:schemeClr val="bg2">
                    <a:lumMod val="75000"/>
                  </a:schemeClr>
                </a:solidFill>
                <a:latin typeface="Courier New" panose="02070309020205020404" charset="0"/>
                <a:cs typeface="Courier New" panose="02070309020205020404" charset="0"/>
              </a:rPr>
              <a:t>10 mod 16 = 10U mod 16 = 10U = -6</a:t>
            </a:r>
          </a:p>
        </p:txBody>
      </p:sp>
      <p:sp>
        <p:nvSpPr>
          <p:cNvPr id="47" name="文本框 46"/>
          <p:cNvSpPr txBox="1"/>
          <p:nvPr/>
        </p:nvSpPr>
        <p:spPr>
          <a:xfrm>
            <a:off x="1376045" y="544830"/>
            <a:ext cx="2554605" cy="368300"/>
          </a:xfrm>
          <a:prstGeom prst="rect">
            <a:avLst/>
          </a:prstGeom>
          <a:noFill/>
        </p:spPr>
        <p:txBody>
          <a:bodyPr wrap="square" rtlCol="0">
            <a:spAutoFit/>
          </a:bodyPr>
          <a:lstStyle/>
          <a:p>
            <a:r>
              <a:rPr lang="zh-CN" altLang="en-US"/>
              <a:t>数字截断例子：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3" grpId="0"/>
      <p:bldP spid="16" grpId="0"/>
      <p:bldP spid="21" grpId="0"/>
      <p:bldP spid="26" grpId="0"/>
      <p:bldP spid="43" grpId="0"/>
      <p:bldP spid="44" grpId="0"/>
      <p:bldP spid="45"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781492" y="505539"/>
            <a:ext cx="8389937" cy="47720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726319" y="5404427"/>
            <a:ext cx="7218998" cy="1071570"/>
          </a:xfrm>
          <a:prstGeom prst="rect">
            <a:avLst/>
          </a:prstGeom>
          <a:noFill/>
          <a:ln w="9525">
            <a:noFill/>
            <a:miter lim="800000"/>
            <a:headEnd/>
            <a:tailEnd/>
          </a:ln>
          <a:effectLst/>
        </p:spPr>
      </p:pic>
    </p:spTree>
    <p:extLst>
      <p:ext uri="{BB962C8B-B14F-4D97-AF65-F5344CB8AC3E}">
        <p14:creationId xmlns:p14="http://schemas.microsoft.com/office/powerpoint/2010/main" val="39732840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333720" y="451486"/>
            <a:ext cx="7742618" cy="512063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403936" y="5641379"/>
            <a:ext cx="8788064" cy="785818"/>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333720" y="5641379"/>
            <a:ext cx="8072462" cy="8279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3262283" y="5712817"/>
            <a:ext cx="8228013" cy="704850"/>
          </a:xfrm>
          <a:prstGeom prst="rect">
            <a:avLst/>
          </a:prstGeom>
          <a:noFill/>
          <a:ln w="9525">
            <a:noFill/>
            <a:miter lim="800000"/>
            <a:headEnd/>
            <a:tailEnd/>
          </a:ln>
          <a:effectLst/>
        </p:spPr>
      </p:pic>
    </p:spTree>
    <p:extLst>
      <p:ext uri="{BB962C8B-B14F-4D97-AF65-F5344CB8AC3E}">
        <p14:creationId xmlns:p14="http://schemas.microsoft.com/office/powerpoint/2010/main" val="26942672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linds(horizont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blinds(horizontal)">
                                      <p:cBhvr>
                                        <p:cTn id="1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4579" name="矩形 10"/>
          <p:cNvSpPr>
            <a:spLocks noChangeArrowheads="1"/>
          </p:cNvSpPr>
          <p:nvPr/>
        </p:nvSpPr>
        <p:spPr bwMode="auto">
          <a:xfrm>
            <a:off x="3446586" y="854758"/>
            <a:ext cx="7807568"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以下代码</a:t>
            </a:r>
            <a:r>
              <a:rPr lang="zh-CN" altLang="en-US" sz="2000" dirty="0">
                <a:latin typeface="微软雅黑" panose="020B0503020204020204" pitchFamily="34" charset="-122"/>
                <a:ea typeface="微软雅黑" panose="020B0503020204020204" pitchFamily="34" charset="-122"/>
              </a:rPr>
              <a:t>段</a:t>
            </a:r>
            <a:r>
              <a:rPr lang="zh-CN" altLang="en-US" sz="2000" dirty="0" smtClean="0">
                <a:latin typeface="微软雅黑" panose="020B0503020204020204" pitchFamily="34" charset="-122"/>
                <a:ea typeface="微软雅黑" panose="020B0503020204020204" pitchFamily="34" charset="-122"/>
              </a:rPr>
              <a:t>等价吗？</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i</a:t>
            </a:r>
            <a:r>
              <a:rPr lang="en-US" altLang="zh-CN" sz="2000" b="1" dirty="0" smtClean="0">
                <a:solidFill>
                  <a:srgbClr val="C00000"/>
                </a:solidFill>
                <a:latin typeface="微软雅黑" panose="020B0503020204020204" pitchFamily="34" charset="-122"/>
                <a:ea typeface="微软雅黑" panose="020B0503020204020204" pitchFamily="34" charset="-122"/>
              </a:rPr>
              <a:t>f (x&lt;y) {</a:t>
            </a: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en-US" altLang="zh-CN" sz="2000" b="1" dirty="0" err="1" smtClean="0">
                <a:solidFill>
                  <a:srgbClr val="C00000"/>
                </a:solidFill>
                <a:latin typeface="微软雅黑" panose="020B0503020204020204" pitchFamily="34" charset="-122"/>
                <a:ea typeface="微软雅黑" panose="020B0503020204020204" pitchFamily="34" charset="-122"/>
              </a:rPr>
              <a:t>printf</a:t>
            </a: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我有个秘密，我很美，每个人都爱我</a:t>
            </a:r>
            <a:r>
              <a:rPr lang="en-US" altLang="zh-CN" sz="2000" b="1" dirty="0" smtClean="0">
                <a:solidFill>
                  <a:srgbClr val="C00000"/>
                </a:solidFill>
                <a:latin typeface="微软雅黑" panose="020B0503020204020204" pitchFamily="34" charset="-122"/>
                <a:ea typeface="微软雅黑" panose="020B0503020204020204" pitchFamily="34" charset="-122"/>
              </a:rPr>
              <a:t>.”);</a:t>
            </a:r>
          </a:p>
          <a:p>
            <a:pPr>
              <a:lnSpc>
                <a:spcPct val="150000"/>
              </a:lnSpc>
            </a:pPr>
            <a:r>
              <a:rPr lang="en-US" altLang="zh-CN" sz="2000" b="1" dirty="0" smtClean="0">
                <a:solidFill>
                  <a:srgbClr val="C00000"/>
                </a:solidFill>
                <a:latin typeface="微软雅黑" panose="020B0503020204020204" pitchFamily="34" charset="-122"/>
                <a:ea typeface="微软雅黑" panose="020B0503020204020204" pitchFamily="34" charset="-122"/>
              </a:rPr>
              <a:t>}</a:t>
            </a:r>
          </a:p>
          <a:p>
            <a:pPr>
              <a:lnSpc>
                <a:spcPct val="150000"/>
              </a:lnSpc>
            </a:pPr>
            <a:r>
              <a:rPr lang="en-US" altLang="zh-CN" sz="2000" dirty="0" smtClean="0">
                <a:latin typeface="微软雅黑" panose="020B0503020204020204" pitchFamily="34" charset="-122"/>
                <a:ea typeface="微软雅黑" panose="020B0503020204020204" pitchFamily="34" charset="-122"/>
              </a:rPr>
              <a:t>…</a:t>
            </a: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79A002"/>
                </a:solidFill>
                <a:latin typeface="微软雅黑" panose="020B0503020204020204" pitchFamily="34" charset="-122"/>
                <a:ea typeface="微软雅黑" panose="020B0503020204020204" pitchFamily="34" charset="-122"/>
              </a:rPr>
              <a:t>i</a:t>
            </a:r>
            <a:r>
              <a:rPr lang="en-US" altLang="zh-CN" sz="2000" b="1" dirty="0" smtClean="0">
                <a:solidFill>
                  <a:srgbClr val="79A002"/>
                </a:solidFill>
                <a:latin typeface="微软雅黑" panose="020B0503020204020204" pitchFamily="34" charset="-122"/>
                <a:ea typeface="微软雅黑" panose="020B0503020204020204" pitchFamily="34" charset="-122"/>
              </a:rPr>
              <a:t>f ( (x – y)&lt;0 ) {</a:t>
            </a:r>
          </a:p>
          <a:p>
            <a:pPr>
              <a:lnSpc>
                <a:spcPct val="150000"/>
              </a:lnSpc>
            </a:pPr>
            <a:r>
              <a:rPr lang="en-US" altLang="zh-CN" sz="2000" b="1" dirty="0" smtClean="0">
                <a:solidFill>
                  <a:srgbClr val="79A002"/>
                </a:solidFill>
                <a:latin typeface="微软雅黑" panose="020B0503020204020204" pitchFamily="34" charset="-122"/>
                <a:ea typeface="微软雅黑" panose="020B0503020204020204" pitchFamily="34" charset="-122"/>
              </a:rPr>
              <a:t>	</a:t>
            </a:r>
            <a:r>
              <a:rPr lang="en-US" altLang="zh-CN" sz="2000" b="1" dirty="0" err="1" smtClean="0">
                <a:solidFill>
                  <a:srgbClr val="79A002"/>
                </a:solidFill>
                <a:latin typeface="微软雅黑" panose="020B0503020204020204" pitchFamily="34" charset="-122"/>
                <a:ea typeface="微软雅黑" panose="020B0503020204020204" pitchFamily="34" charset="-122"/>
              </a:rPr>
              <a:t>printf</a:t>
            </a:r>
            <a:r>
              <a:rPr lang="en-US" altLang="zh-CN" sz="2000" b="1" dirty="0">
                <a:solidFill>
                  <a:srgbClr val="79A002"/>
                </a:solidFill>
                <a:latin typeface="微软雅黑" panose="020B0503020204020204" pitchFamily="34" charset="-122"/>
                <a:ea typeface="微软雅黑" panose="020B0503020204020204" pitchFamily="34" charset="-122"/>
              </a:rPr>
              <a:t>(“</a:t>
            </a:r>
            <a:r>
              <a:rPr lang="zh-CN" altLang="en-US" sz="2000" b="1" dirty="0">
                <a:solidFill>
                  <a:srgbClr val="79A002"/>
                </a:solidFill>
                <a:latin typeface="微软雅黑" panose="020B0503020204020204" pitchFamily="34" charset="-122"/>
                <a:ea typeface="微软雅黑" panose="020B0503020204020204" pitchFamily="34" charset="-122"/>
              </a:rPr>
              <a:t>我有个秘密，我很美，每个人都爱我</a:t>
            </a:r>
            <a:r>
              <a:rPr lang="en-US" altLang="zh-CN" sz="2000" b="1" dirty="0">
                <a:solidFill>
                  <a:srgbClr val="79A002"/>
                </a:solidFill>
                <a:latin typeface="微软雅黑" panose="020B0503020204020204" pitchFamily="34" charset="-122"/>
                <a:ea typeface="微软雅黑" panose="020B0503020204020204" pitchFamily="34" charset="-122"/>
              </a:rPr>
              <a:t>.”);</a:t>
            </a:r>
          </a:p>
          <a:p>
            <a:pPr>
              <a:lnSpc>
                <a:spcPct val="150000"/>
              </a:lnSpc>
            </a:pPr>
            <a:r>
              <a:rPr lang="en-US" altLang="zh-CN" sz="2000" b="1" dirty="0" smtClean="0">
                <a:solidFill>
                  <a:srgbClr val="79A002"/>
                </a:solidFill>
                <a:latin typeface="微软雅黑" panose="020B0503020204020204" pitchFamily="34" charset="-122"/>
                <a:ea typeface="微软雅黑" panose="020B0503020204020204" pitchFamily="34" charset="-122"/>
              </a:rPr>
              <a:t>}</a:t>
            </a:r>
          </a:p>
          <a:p>
            <a:pPr>
              <a:lnSpc>
                <a:spcPct val="150000"/>
              </a:lnSpc>
            </a:pPr>
            <a:r>
              <a:rPr lang="en-US" altLang="zh-CN" sz="2000" dirty="0" smtClean="0">
                <a:latin typeface="微软雅黑" panose="020B0503020204020204" pitchFamily="34" charset="-122"/>
                <a:ea typeface="微软雅黑" panose="020B0503020204020204" pitchFamily="34" charset="-122"/>
              </a:rPr>
              <a:t>…</a:t>
            </a:r>
          </a:p>
        </p:txBody>
      </p:sp>
      <p:sp>
        <p:nvSpPr>
          <p:cNvPr id="28678" name="矩形 12"/>
          <p:cNvSpPr>
            <a:spLocks noChangeArrowheads="1"/>
          </p:cNvSpPr>
          <p:nvPr/>
        </p:nvSpPr>
        <p:spPr bwMode="auto">
          <a:xfrm>
            <a:off x="1397000" y="2471738"/>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3366703777"/>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4579" name="矩形 10"/>
          <p:cNvSpPr>
            <a:spLocks noChangeArrowheads="1"/>
          </p:cNvSpPr>
          <p:nvPr/>
        </p:nvSpPr>
        <p:spPr bwMode="auto">
          <a:xfrm>
            <a:off x="4831080" y="3659505"/>
            <a:ext cx="577342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计算机运算的有限性可能使得两个</a:t>
            </a:r>
            <a:r>
              <a:rPr lang="zh-CN" altLang="en-US" dirty="0" smtClean="0">
                <a:latin typeface="微软雅黑" panose="020B0503020204020204" pitchFamily="34" charset="-122"/>
                <a:ea typeface="微软雅黑" panose="020B0503020204020204" pitchFamily="34" charset="-122"/>
              </a:rPr>
              <a:t>正数相加</a:t>
            </a:r>
            <a:r>
              <a:rPr lang="zh-CN" altLang="en-US" dirty="0">
                <a:latin typeface="微软雅黑" panose="020B0503020204020204" pitchFamily="34" charset="-122"/>
                <a:ea typeface="微软雅黑" panose="020B0503020204020204" pitchFamily="34" charset="-122"/>
              </a:rPr>
              <a:t>得到一个负数</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x&lt;y</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x-y&lt;0</a:t>
            </a:r>
            <a:r>
              <a:rPr lang="zh-CN" altLang="en-US" dirty="0" smtClean="0">
                <a:latin typeface="微软雅黑" panose="020B0503020204020204" pitchFamily="34" charset="-122"/>
                <a:ea typeface="微软雅黑" panose="020B0503020204020204" pitchFamily="34" charset="-122"/>
              </a:rPr>
              <a:t>）得到</a:t>
            </a:r>
            <a:r>
              <a:rPr lang="zh-CN" altLang="en-US" dirty="0">
                <a:latin typeface="微软雅黑" panose="020B0503020204020204" pitchFamily="34" charset="-122"/>
                <a:ea typeface="微软雅黑" panose="020B0503020204020204" pitchFamily="34" charset="-122"/>
              </a:rPr>
              <a:t>不同的结果。</a:t>
            </a:r>
          </a:p>
        </p:txBody>
      </p:sp>
      <p:cxnSp>
        <p:nvCxnSpPr>
          <p:cNvPr id="24580"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4581"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2.3</a:t>
            </a:r>
            <a:r>
              <a:rPr lang="zh-CN" altLang="en-US" sz="4000" b="1">
                <a:latin typeface="微软雅黑" panose="020B0503020204020204" pitchFamily="34" charset="-122"/>
                <a:ea typeface="微软雅黑" panose="020B0503020204020204" pitchFamily="34" charset="-122"/>
              </a:rPr>
              <a:t>整数运算</a:t>
            </a:r>
          </a:p>
        </p:txBody>
      </p:sp>
      <p:sp>
        <p:nvSpPr>
          <p:cNvPr id="28678" name="矩形 12"/>
          <p:cNvSpPr>
            <a:spLocks noChangeArrowheads="1"/>
          </p:cNvSpPr>
          <p:nvPr/>
        </p:nvSpPr>
        <p:spPr bwMode="auto">
          <a:xfrm>
            <a:off x="1397000" y="2471738"/>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p>
        </p:txBody>
      </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841625" cy="457200"/>
        </p:xfrm>
        <a:graphic>
          <a:graphicData uri="http://schemas.openxmlformats.org/drawingml/2006/table">
            <a:tbl>
              <a:tblPr firstRow="1" bandRow="1">
                <a:tableStyleId>{5C22544A-7EE6-4342-B048-85BDC9FD1C3A}</a:tableStyleId>
              </a:tblPr>
              <a:tblGrid>
                <a:gridCol w="2841625"/>
              </a:tblGrid>
              <a:tr h="457200">
                <a:tc>
                  <a:txBody>
                    <a:bodyPr/>
                    <a:lstStyle/>
                    <a:p>
                      <a:pPr>
                        <a:buNone/>
                      </a:pPr>
                      <a:r>
                        <a:rPr lang="en-US" altLang="zh-CN" sz="2400">
                          <a:solidFill>
                            <a:schemeClr val="bg1"/>
                          </a:solidFill>
                        </a:rPr>
                        <a:t>2.3.1  </a:t>
                      </a:r>
                      <a:r>
                        <a:rPr lang="zh-CN" altLang="en-US" sz="2400">
                          <a:solidFill>
                            <a:schemeClr val="bg1"/>
                          </a:solidFill>
                          <a:ea typeface="宋体" panose="02010600030101010101" pitchFamily="2" charset="-122"/>
                        </a:rPr>
                        <a:t>无符号加法</a:t>
                      </a:r>
                    </a:p>
                  </a:txBody>
                  <a:tcPr>
                    <a:solidFill>
                      <a:srgbClr val="52B6B1"/>
                    </a:solidFill>
                  </a:tcPr>
                </a:tc>
              </a:tr>
            </a:tbl>
          </a:graphicData>
        </a:graphic>
      </p:graphicFrame>
      <p:sp>
        <p:nvSpPr>
          <p:cNvPr id="2" name="文本框 1"/>
          <p:cNvSpPr txBox="1"/>
          <p:nvPr/>
        </p:nvSpPr>
        <p:spPr>
          <a:xfrm>
            <a:off x="1437005" y="1233805"/>
            <a:ext cx="10481310" cy="2178685"/>
          </a:xfrm>
          <a:prstGeom prst="rect">
            <a:avLst/>
          </a:prstGeom>
          <a:noFill/>
        </p:spPr>
        <p:txBody>
          <a:bodyPr wrap="square" rtlCol="0">
            <a:spAutoFit/>
          </a:bodyPr>
          <a:lstStyle/>
          <a:p>
            <a:pPr marL="342900" indent="-342900">
              <a:buFont typeface="Wingdings" panose="05000000000000000000" charset="0"/>
              <a:buChar char=""/>
            </a:pPr>
            <a:r>
              <a:rPr lang="zh-CN" altLang="en-US" sz="2400" dirty="0" smtClean="0">
                <a:sym typeface="+mn-ea"/>
              </a:rPr>
              <a:t>无符号整数加法</a:t>
            </a:r>
          </a:p>
          <a:p>
            <a:pPr marL="0" indent="0">
              <a:buFont typeface="Wingdings" panose="05000000000000000000" charset="0"/>
              <a:buNone/>
            </a:pPr>
            <a:r>
              <a:rPr lang="en-US" altLang="zh-CN" sz="2000" dirty="0" smtClean="0">
                <a:sym typeface="+mn-ea"/>
              </a:rPr>
              <a:t>	——</a:t>
            </a:r>
            <a:r>
              <a:rPr lang="zh-CN" altLang="en-US" sz="2000" dirty="0" smtClean="0">
                <a:sym typeface="+mn-ea"/>
              </a:rPr>
              <a:t>操作数范围：</a:t>
            </a:r>
            <a:r>
              <a:rPr lang="en-US" altLang="zh-CN" sz="2000" dirty="0" smtClean="0">
                <a:sym typeface="+mn-ea"/>
              </a:rPr>
              <a:t>0 </a:t>
            </a:r>
            <a:r>
              <a:rPr lang="en-US" altLang="zh-CN" sz="2000" dirty="0">
                <a:sym typeface="+mn-ea"/>
              </a:rPr>
              <a:t>≤ </a:t>
            </a:r>
            <a:r>
              <a:rPr lang="en-US" altLang="zh-CN" sz="2000" i="1" dirty="0">
                <a:sym typeface="+mn-ea"/>
              </a:rPr>
              <a:t>x, y </a:t>
            </a:r>
            <a:r>
              <a:rPr lang="en-US" altLang="zh-CN" sz="2000" dirty="0">
                <a:sym typeface="+mn-ea"/>
              </a:rPr>
              <a:t>≤ 2</a:t>
            </a:r>
            <a:r>
              <a:rPr lang="en-US" altLang="zh-CN" sz="2000" i="1" baseline="30000" dirty="0">
                <a:sym typeface="+mn-ea"/>
              </a:rPr>
              <a:t>w</a:t>
            </a:r>
            <a:r>
              <a:rPr lang="en-US" altLang="zh-CN" sz="2000" i="1" dirty="0">
                <a:sym typeface="+mn-ea"/>
              </a:rPr>
              <a:t> </a:t>
            </a:r>
            <a:r>
              <a:rPr lang="en-US" altLang="zh-CN" sz="2000" dirty="0">
                <a:sym typeface="+mn-ea"/>
              </a:rPr>
              <a:t>− </a:t>
            </a:r>
            <a:r>
              <a:rPr lang="en-US" altLang="zh-CN" sz="2000" dirty="0" smtClean="0">
                <a:sym typeface="+mn-ea"/>
              </a:rPr>
              <a:t>1</a:t>
            </a:r>
            <a:endParaRPr lang="en-US" altLang="zh-CN" sz="2000" dirty="0" smtClean="0"/>
          </a:p>
          <a:p>
            <a:pPr lvl="2"/>
            <a:r>
              <a:rPr lang="en-US" altLang="zh-CN" sz="2000" dirty="0">
                <a:sym typeface="+mn-ea"/>
              </a:rPr>
              <a:t>——</a:t>
            </a:r>
            <a:r>
              <a:rPr lang="zh-CN" altLang="en-US" sz="2000" dirty="0">
                <a:sym typeface="+mn-ea"/>
              </a:rPr>
              <a:t>和</a:t>
            </a:r>
            <a:r>
              <a:rPr lang="zh-CN" altLang="en-US" sz="2000" dirty="0" smtClean="0">
                <a:sym typeface="+mn-ea"/>
              </a:rPr>
              <a:t>的范围：</a:t>
            </a:r>
            <a:r>
              <a:rPr lang="en-US" altLang="zh-CN" sz="2000" dirty="0">
                <a:sym typeface="+mn-ea"/>
              </a:rPr>
              <a:t>0</a:t>
            </a:r>
            <a:r>
              <a:rPr lang="en-US" altLang="zh-CN" sz="2000" dirty="0" smtClean="0">
                <a:sym typeface="+mn-ea"/>
              </a:rPr>
              <a:t>≤ </a:t>
            </a:r>
            <a:r>
              <a:rPr lang="en-US" altLang="zh-CN" sz="2000" i="1" dirty="0">
                <a:sym typeface="+mn-ea"/>
              </a:rPr>
              <a:t>x </a:t>
            </a:r>
            <a:r>
              <a:rPr lang="en-US" altLang="zh-CN" sz="2000" dirty="0">
                <a:sym typeface="+mn-ea"/>
              </a:rPr>
              <a:t>+ </a:t>
            </a:r>
            <a:r>
              <a:rPr lang="en-US" altLang="zh-CN" sz="2000" i="1" dirty="0">
                <a:sym typeface="+mn-ea"/>
              </a:rPr>
              <a:t>y </a:t>
            </a:r>
            <a:r>
              <a:rPr lang="en-US" altLang="zh-CN" sz="2000" dirty="0">
                <a:sym typeface="+mn-ea"/>
              </a:rPr>
              <a:t>≤ 2</a:t>
            </a:r>
            <a:r>
              <a:rPr lang="en-US" altLang="zh-CN" sz="2000" i="1" baseline="30000" dirty="0">
                <a:sym typeface="+mn-ea"/>
              </a:rPr>
              <a:t>w</a:t>
            </a:r>
            <a:r>
              <a:rPr lang="en-US" altLang="zh-CN" sz="2000" baseline="30000" dirty="0">
                <a:sym typeface="+mn-ea"/>
              </a:rPr>
              <a:t>+1</a:t>
            </a:r>
            <a:r>
              <a:rPr lang="en-US" altLang="zh-CN" sz="2000" dirty="0">
                <a:sym typeface="+mn-ea"/>
              </a:rPr>
              <a:t> − </a:t>
            </a:r>
            <a:r>
              <a:rPr lang="en-US" altLang="zh-CN" sz="2000" dirty="0" smtClean="0">
                <a:sym typeface="+mn-ea"/>
              </a:rPr>
              <a:t>2</a:t>
            </a:r>
          </a:p>
          <a:p>
            <a:pPr lvl="2"/>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可表示范围：</a:t>
            </a:r>
            <a:r>
              <a:rPr lang="en-US" altLang="zh-CN" sz="2000" dirty="0">
                <a:ea typeface="宋体" panose="02010600030101010101" pitchFamily="2" charset="-122"/>
                <a:sym typeface="+mn-ea"/>
              </a:rPr>
              <a:t>w</a:t>
            </a:r>
            <a:r>
              <a:rPr lang="zh-CN" altLang="en-US" sz="2000" dirty="0">
                <a:ea typeface="宋体" panose="02010600030101010101" pitchFamily="2" charset="-122"/>
                <a:sym typeface="+mn-ea"/>
              </a:rPr>
              <a:t>位的加法操作和</a:t>
            </a:r>
          </a:p>
          <a:p>
            <a:pPr lvl="2"/>
            <a:r>
              <a:rPr lang="zh-CN" altLang="en-US" sz="2000" dirty="0">
                <a:ea typeface="宋体" panose="02010600030101010101" pitchFamily="2" charset="-122"/>
                <a:sym typeface="+mn-ea"/>
              </a:rPr>
              <a:t>可能需要</a:t>
            </a:r>
            <a:r>
              <a:rPr lang="en-US" altLang="zh-CN" sz="2000" dirty="0">
                <a:ea typeface="宋体" panose="02010600030101010101" pitchFamily="2" charset="-122"/>
                <a:sym typeface="+mn-ea"/>
              </a:rPr>
              <a:t>w+1</a:t>
            </a:r>
            <a:r>
              <a:rPr lang="zh-CN" altLang="en-US" sz="2000" dirty="0">
                <a:ea typeface="宋体" panose="02010600030101010101" pitchFamily="2" charset="-122"/>
                <a:sym typeface="+mn-ea"/>
              </a:rPr>
              <a:t>位来表示</a:t>
            </a:r>
          </a:p>
          <a:p>
            <a:pPr lvl="2"/>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对满足</a:t>
            </a:r>
            <a:r>
              <a:rPr lang="en-US" altLang="zh-CN" sz="2000" dirty="0">
                <a:ea typeface="宋体" panose="02010600030101010101" pitchFamily="2" charset="-122"/>
                <a:sym typeface="+mn-ea"/>
              </a:rPr>
              <a:t>0</a:t>
            </a:r>
            <a:r>
              <a:rPr lang="en-US" altLang="zh-CN" sz="2000" dirty="0">
                <a:latin typeface="Arial" panose="020B0604020202020204" pitchFamily="34" charset="0"/>
                <a:ea typeface="宋体" panose="02010600030101010101" pitchFamily="2" charset="-122"/>
                <a:sym typeface="+mn-ea"/>
              </a:rPr>
              <a:t>≤x</a:t>
            </a:r>
            <a:r>
              <a:rPr lang="zh-CN" altLang="en-US" sz="2000" dirty="0">
                <a:latin typeface="Arial" panose="020B0604020202020204" pitchFamily="34" charset="0"/>
                <a:ea typeface="宋体" panose="02010600030101010101" pitchFamily="2" charset="-122"/>
                <a:sym typeface="+mn-ea"/>
              </a:rPr>
              <a:t>，</a:t>
            </a:r>
            <a:r>
              <a:rPr lang="en-US" altLang="zh-CN" sz="2000" dirty="0">
                <a:latin typeface="Arial" panose="020B0604020202020204" pitchFamily="34" charset="0"/>
                <a:ea typeface="宋体" panose="02010600030101010101" pitchFamily="2" charset="-122"/>
                <a:sym typeface="+mn-ea"/>
              </a:rPr>
              <a:t>y&lt;2</a:t>
            </a:r>
            <a:r>
              <a:rPr lang="en-US" altLang="zh-CN" sz="2000" baseline="30000" dirty="0">
                <a:latin typeface="Arial" panose="020B0604020202020204" pitchFamily="34" charset="0"/>
                <a:ea typeface="宋体" panose="02010600030101010101" pitchFamily="2" charset="-122"/>
                <a:sym typeface="+mn-ea"/>
              </a:rPr>
              <a:t>w</a:t>
            </a:r>
            <a:r>
              <a:rPr lang="zh-CN" altLang="en-US" sz="2000" dirty="0">
                <a:latin typeface="Arial" panose="020B0604020202020204" pitchFamily="34" charset="0"/>
                <a:ea typeface="宋体" panose="02010600030101010101" pitchFamily="2" charset="-122"/>
                <a:sym typeface="+mn-ea"/>
              </a:rPr>
              <a:t>的</a:t>
            </a:r>
            <a:r>
              <a:rPr lang="en-US" altLang="zh-CN" sz="2000" dirty="0">
                <a:latin typeface="Arial" panose="020B0604020202020204" pitchFamily="34" charset="0"/>
                <a:ea typeface="宋体" panose="02010600030101010101" pitchFamily="2" charset="-122"/>
                <a:sym typeface="+mn-ea"/>
              </a:rPr>
              <a:t>x</a:t>
            </a:r>
            <a:r>
              <a:rPr lang="zh-CN" altLang="en-US" sz="2000" dirty="0">
                <a:latin typeface="Arial" panose="020B0604020202020204" pitchFamily="34" charset="0"/>
                <a:ea typeface="宋体" panose="02010600030101010101" pitchFamily="2" charset="-122"/>
                <a:sym typeface="+mn-ea"/>
              </a:rPr>
              <a:t>和</a:t>
            </a:r>
            <a:r>
              <a:rPr lang="en-US" altLang="zh-CN" sz="2000" dirty="0">
                <a:latin typeface="Arial" panose="020B0604020202020204" pitchFamily="34" charset="0"/>
                <a:ea typeface="宋体" panose="02010600030101010101" pitchFamily="2" charset="-122"/>
                <a:sym typeface="+mn-ea"/>
              </a:rPr>
              <a:t>y</a:t>
            </a:r>
            <a:r>
              <a:rPr lang="zh-CN" altLang="en-US" sz="2000" dirty="0">
                <a:latin typeface="Arial" panose="020B0604020202020204" pitchFamily="34" charset="0"/>
                <a:ea typeface="宋体" panose="02010600030101010101" pitchFamily="2" charset="-122"/>
                <a:sym typeface="+mn-ea"/>
              </a:rPr>
              <a:t>有：</a:t>
            </a:r>
          </a:p>
          <a:p>
            <a:pPr lvl="2"/>
            <a:endParaRPr lang="zh-CN" altLang="en-US" sz="1800" baseline="30000" dirty="0">
              <a:latin typeface="Arial" panose="020B0604020202020204" pitchFamily="34" charset="0"/>
              <a:ea typeface="宋体" panose="02010600030101010101" pitchFamily="2" charset="-122"/>
              <a:sym typeface="+mn-ea"/>
            </a:endParaRPr>
          </a:p>
        </p:txBody>
      </p:sp>
      <p:grpSp>
        <p:nvGrpSpPr>
          <p:cNvPr id="4" name="Group 5"/>
          <p:cNvGrpSpPr/>
          <p:nvPr/>
        </p:nvGrpSpPr>
        <p:grpSpPr bwMode="auto">
          <a:xfrm>
            <a:off x="8667750" y="1005205"/>
            <a:ext cx="2743200" cy="228600"/>
            <a:chOff x="2976" y="816"/>
            <a:chExt cx="1728" cy="144"/>
          </a:xfrm>
        </p:grpSpPr>
        <p:sp>
          <p:nvSpPr>
            <p:cNvPr id="7210" name="Rectangle 6"/>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1" name="Rectangle 7"/>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2" name="Rectangle 8"/>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3" name="Rectangle 9"/>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4" name="Rectangle 10"/>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5" name="Rectangle 11"/>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6" name="Rectangle 12"/>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5" name="Group 13"/>
          <p:cNvGrpSpPr/>
          <p:nvPr/>
        </p:nvGrpSpPr>
        <p:grpSpPr bwMode="auto">
          <a:xfrm>
            <a:off x="8667750" y="1462405"/>
            <a:ext cx="2743200" cy="228600"/>
            <a:chOff x="2976" y="1104"/>
            <a:chExt cx="1728" cy="144"/>
          </a:xfrm>
        </p:grpSpPr>
        <p:sp>
          <p:nvSpPr>
            <p:cNvPr id="7203" name="Rectangle 14"/>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4" name="Rectangle 15"/>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5" name="Rectangle 16"/>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6" name="Rectangle 17"/>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7" name="Rectangle 18"/>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8" name="Rectangle 19"/>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9" name="Rectangle 20"/>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75" name="Rectangle 21"/>
          <p:cNvSpPr>
            <a:spLocks noChangeArrowheads="1"/>
          </p:cNvSpPr>
          <p:nvPr/>
        </p:nvSpPr>
        <p:spPr bwMode="auto">
          <a:xfrm>
            <a:off x="8128000" y="852805"/>
            <a:ext cx="2984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u</a:t>
            </a:r>
          </a:p>
        </p:txBody>
      </p:sp>
      <p:sp>
        <p:nvSpPr>
          <p:cNvPr id="7176" name="Rectangle 22"/>
          <p:cNvSpPr>
            <a:spLocks noChangeArrowheads="1"/>
          </p:cNvSpPr>
          <p:nvPr/>
        </p:nvSpPr>
        <p:spPr bwMode="auto">
          <a:xfrm>
            <a:off x="8140700" y="1310005"/>
            <a:ext cx="2857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v</a:t>
            </a:r>
          </a:p>
        </p:txBody>
      </p:sp>
      <p:sp>
        <p:nvSpPr>
          <p:cNvPr id="7177" name="Line 23"/>
          <p:cNvSpPr>
            <a:spLocks noChangeShapeType="1"/>
          </p:cNvSpPr>
          <p:nvPr/>
        </p:nvSpPr>
        <p:spPr bwMode="auto">
          <a:xfrm>
            <a:off x="7677150" y="1767205"/>
            <a:ext cx="3886200" cy="0"/>
          </a:xfrm>
          <a:prstGeom prst="line">
            <a:avLst/>
          </a:prstGeom>
          <a:noFill/>
          <a:ln w="25400">
            <a:solidFill>
              <a:schemeClr val="tx1"/>
            </a:solidFill>
            <a:round/>
          </a:ln>
        </p:spPr>
        <p:txBody>
          <a:bodyPr wrap="none" anchor="ctr"/>
          <a:lstStyle/>
          <a:p>
            <a:endParaRPr lang="en-US"/>
          </a:p>
        </p:txBody>
      </p:sp>
      <p:sp>
        <p:nvSpPr>
          <p:cNvPr id="7178" name="Rectangle 24"/>
          <p:cNvSpPr>
            <a:spLocks noChangeArrowheads="1"/>
          </p:cNvSpPr>
          <p:nvPr/>
        </p:nvSpPr>
        <p:spPr bwMode="auto">
          <a:xfrm>
            <a:off x="7849467" y="1317365"/>
            <a:ext cx="357790" cy="461665"/>
          </a:xfrm>
          <a:prstGeom prst="rect">
            <a:avLst/>
          </a:prstGeom>
          <a:noFill/>
          <a:ln w="25400">
            <a:noFill/>
            <a:miter lim="800000"/>
          </a:ln>
        </p:spPr>
        <p:txBody>
          <a:bodyPr wrap="none">
            <a:spAutoFit/>
          </a:bodyPr>
          <a:lstStyle/>
          <a:p>
            <a:pPr>
              <a:lnSpc>
                <a:spcPct val="100000"/>
              </a:lnSpc>
            </a:pPr>
            <a:r>
              <a:rPr lang="en-US" b="0">
                <a:latin typeface="Times" pitchFamily="18" charset="0"/>
              </a:rPr>
              <a:t>+</a:t>
            </a:r>
          </a:p>
        </p:txBody>
      </p:sp>
      <p:grpSp>
        <p:nvGrpSpPr>
          <p:cNvPr id="6" name="Group 25"/>
          <p:cNvGrpSpPr/>
          <p:nvPr/>
        </p:nvGrpSpPr>
        <p:grpSpPr bwMode="auto">
          <a:xfrm>
            <a:off x="8439150" y="1919605"/>
            <a:ext cx="2971800" cy="228600"/>
            <a:chOff x="2832" y="1392"/>
            <a:chExt cx="1872" cy="144"/>
          </a:xfrm>
        </p:grpSpPr>
        <p:grpSp>
          <p:nvGrpSpPr>
            <p:cNvPr id="7" name="Group 26"/>
            <p:cNvGrpSpPr/>
            <p:nvPr/>
          </p:nvGrpSpPr>
          <p:grpSpPr bwMode="auto">
            <a:xfrm>
              <a:off x="2976" y="1392"/>
              <a:ext cx="1728" cy="144"/>
              <a:chOff x="2976" y="1392"/>
              <a:chExt cx="1728" cy="144"/>
            </a:xfrm>
          </p:grpSpPr>
          <p:sp>
            <p:nvSpPr>
              <p:cNvPr id="7196" name="Rectangle 2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7" name="Rectangle 2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8" name="Rectangle 2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9" name="Rectangle 3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0" name="Rectangle 3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1" name="Rectangle 3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2" name="Rectangle 3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95" name="Rectangle 34"/>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7180" name="Rectangle 35"/>
          <p:cNvSpPr>
            <a:spLocks noChangeArrowheads="1"/>
          </p:cNvSpPr>
          <p:nvPr/>
        </p:nvSpPr>
        <p:spPr bwMode="auto">
          <a:xfrm>
            <a:off x="7783512" y="1767205"/>
            <a:ext cx="642938"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u </a:t>
            </a:r>
            <a:r>
              <a:rPr lang="en-US" b="0">
                <a:latin typeface="Times" pitchFamily="18" charset="0"/>
              </a:rPr>
              <a:t>+ </a:t>
            </a:r>
            <a:r>
              <a:rPr lang="en-US" b="0" i="1">
                <a:latin typeface="Times" pitchFamily="18" charset="0"/>
              </a:rPr>
              <a:t>v</a:t>
            </a:r>
          </a:p>
        </p:txBody>
      </p:sp>
      <p:grpSp>
        <p:nvGrpSpPr>
          <p:cNvPr id="8" name="Group 36"/>
          <p:cNvGrpSpPr/>
          <p:nvPr/>
        </p:nvGrpSpPr>
        <p:grpSpPr bwMode="auto">
          <a:xfrm>
            <a:off x="8667750" y="2376805"/>
            <a:ext cx="2743200" cy="228600"/>
            <a:chOff x="2976" y="1392"/>
            <a:chExt cx="1728" cy="144"/>
          </a:xfrm>
        </p:grpSpPr>
        <p:sp>
          <p:nvSpPr>
            <p:cNvPr id="7187" name="Rectangle 3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8" name="Rectangle 3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9" name="Rectangle 3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0" name="Rectangle 4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1" name="Rectangle 4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2" name="Rectangle 4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3" name="Rectangle 4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82" name="Line 44"/>
          <p:cNvSpPr>
            <a:spLocks noChangeShapeType="1"/>
          </p:cNvSpPr>
          <p:nvPr/>
        </p:nvSpPr>
        <p:spPr bwMode="auto">
          <a:xfrm>
            <a:off x="7677150" y="2224405"/>
            <a:ext cx="3886200" cy="0"/>
          </a:xfrm>
          <a:prstGeom prst="line">
            <a:avLst/>
          </a:prstGeom>
          <a:noFill/>
          <a:ln w="25400">
            <a:solidFill>
              <a:schemeClr val="tx1"/>
            </a:solidFill>
            <a:round/>
          </a:ln>
        </p:spPr>
        <p:txBody>
          <a:bodyPr wrap="none" anchor="ctr"/>
          <a:lstStyle/>
          <a:p>
            <a:endParaRPr lang="en-US"/>
          </a:p>
        </p:txBody>
      </p:sp>
      <p:sp>
        <p:nvSpPr>
          <p:cNvPr id="7186" name="Rectangle 48"/>
          <p:cNvSpPr>
            <a:spLocks noChangeArrowheads="1"/>
          </p:cNvSpPr>
          <p:nvPr/>
        </p:nvSpPr>
        <p:spPr bwMode="auto">
          <a:xfrm>
            <a:off x="7139131" y="2224405"/>
            <a:ext cx="1384300" cy="366713"/>
          </a:xfrm>
          <a:prstGeom prst="rect">
            <a:avLst/>
          </a:prstGeom>
          <a:noFill/>
          <a:ln w="25400">
            <a:noFill/>
            <a:miter lim="800000"/>
          </a:ln>
        </p:spPr>
        <p:txBody>
          <a:bodyPr wrap="none">
            <a:spAutoFit/>
          </a:bodyPr>
          <a:lstStyle/>
          <a:p>
            <a:pPr algn="r">
              <a:lnSpc>
                <a:spcPct val="100000"/>
              </a:lnSpc>
            </a:pPr>
            <a:r>
              <a:rPr lang="en-US" b="0" dirty="0" err="1">
                <a:latin typeface="Times" pitchFamily="18" charset="0"/>
              </a:rPr>
              <a:t>UAdd</a:t>
            </a:r>
            <a:r>
              <a:rPr lang="en-US" b="0" i="1" baseline="-25000" dirty="0" err="1">
                <a:latin typeface="Times" pitchFamily="18" charset="0"/>
              </a:rPr>
              <a:t>w</a:t>
            </a:r>
            <a:r>
              <a:rPr lang="en-US" b="0" dirty="0">
                <a:latin typeface="Times" pitchFamily="18" charset="0"/>
              </a:rPr>
              <a:t>(</a:t>
            </a:r>
            <a:r>
              <a:rPr lang="en-US" b="0" i="1" dirty="0">
                <a:latin typeface="Times" pitchFamily="18" charset="0"/>
              </a:rPr>
              <a:t>u</a:t>
            </a:r>
            <a:r>
              <a:rPr lang="en-US" b="0" dirty="0">
                <a:latin typeface="Times" pitchFamily="18" charset="0"/>
              </a:rPr>
              <a:t> , </a:t>
            </a:r>
            <a:r>
              <a:rPr lang="en-US" b="0" i="1" dirty="0">
                <a:latin typeface="Times" pitchFamily="18" charset="0"/>
              </a:rPr>
              <a:t>v</a:t>
            </a:r>
            <a:r>
              <a:rPr lang="en-US" b="0" dirty="0">
                <a:latin typeface="Times" pitchFamily="18" charset="0"/>
              </a:rPr>
              <a:t>)</a:t>
            </a: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0490" r:id="rId3" imgW="914400" imgH="215900" progId="Equation.KSEE3">
                  <p:embed/>
                </p:oleObj>
              </mc:Choice>
              <mc:Fallback>
                <p:oleObj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10" name="图片 9"/>
          <p:cNvPicPr>
            <a:picLocks noChangeAspect="1"/>
          </p:cNvPicPr>
          <p:nvPr/>
        </p:nvPicPr>
        <p:blipFill>
          <a:blip r:embed="rId5"/>
          <a:stretch>
            <a:fillRect/>
          </a:stretch>
        </p:blipFill>
        <p:spPr>
          <a:xfrm>
            <a:off x="2506619" y="3347574"/>
            <a:ext cx="7105737" cy="760095"/>
          </a:xfrm>
          <a:prstGeom prst="rect">
            <a:avLst/>
          </a:prstGeom>
        </p:spPr>
      </p:pic>
      <p:sp>
        <p:nvSpPr>
          <p:cNvPr id="12" name="椭圆形标注 11"/>
          <p:cNvSpPr/>
          <p:nvPr/>
        </p:nvSpPr>
        <p:spPr>
          <a:xfrm>
            <a:off x="7005955" y="2846705"/>
            <a:ext cx="1030605" cy="428625"/>
          </a:xfrm>
          <a:prstGeom prst="wedgeEllipseCallout">
            <a:avLst>
              <a:gd name="adj1" fmla="val -57948"/>
              <a:gd name="adj2" fmla="val 69555"/>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正常</a:t>
            </a:r>
          </a:p>
        </p:txBody>
      </p:sp>
      <p:sp>
        <p:nvSpPr>
          <p:cNvPr id="13" name="椭圆形标注 12"/>
          <p:cNvSpPr/>
          <p:nvPr/>
        </p:nvSpPr>
        <p:spPr>
          <a:xfrm>
            <a:off x="8128000" y="3754120"/>
            <a:ext cx="1122045" cy="428625"/>
          </a:xfrm>
          <a:prstGeom prst="wedgeEllipseCallout">
            <a:avLst>
              <a:gd name="adj1" fmla="val -79485"/>
              <a:gd name="adj2" fmla="val -51629"/>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溢出</a:t>
            </a:r>
          </a:p>
        </p:txBody>
      </p:sp>
      <p:pic>
        <p:nvPicPr>
          <p:cNvPr id="14" name="图片 13"/>
          <p:cNvPicPr>
            <a:picLocks noChangeAspect="1"/>
          </p:cNvPicPr>
          <p:nvPr/>
        </p:nvPicPr>
        <p:blipFill>
          <a:blip r:embed="rId6"/>
          <a:stretch>
            <a:fillRect/>
          </a:stretch>
        </p:blipFill>
        <p:spPr>
          <a:xfrm>
            <a:off x="8953500" y="4335780"/>
            <a:ext cx="2228850" cy="1790700"/>
          </a:xfrm>
          <a:prstGeom prst="rect">
            <a:avLst/>
          </a:prstGeom>
        </p:spPr>
      </p:pic>
      <p:sp>
        <p:nvSpPr>
          <p:cNvPr id="15" name="文本框 14"/>
          <p:cNvSpPr txBox="1"/>
          <p:nvPr/>
        </p:nvSpPr>
        <p:spPr>
          <a:xfrm>
            <a:off x="1574800" y="4462145"/>
            <a:ext cx="5262245" cy="1537970"/>
          </a:xfrm>
          <a:prstGeom prst="rect">
            <a:avLst/>
          </a:prstGeom>
          <a:noFill/>
        </p:spPr>
        <p:txBody>
          <a:bodyPr wrap="square" rtlCol="0">
            <a:spAutoFit/>
          </a:bodyPr>
          <a:lstStyle/>
          <a:p>
            <a:pPr marL="285750" indent="-285750">
              <a:buFont typeface="Wingdings" panose="05000000000000000000" charset="0"/>
              <a:buChar char=""/>
            </a:pPr>
            <a:r>
              <a:rPr lang="zh-CN" altLang="en-US" sz="2000"/>
              <a:t>标准的加法函数：</a:t>
            </a:r>
          </a:p>
          <a:p>
            <a:pPr marL="0" indent="0">
              <a:buFont typeface="Wingdings" panose="05000000000000000000" charset="0"/>
              <a:buNone/>
            </a:pPr>
            <a:r>
              <a:rPr lang="en-US" altLang="zh-CN"/>
              <a:t>	——</a:t>
            </a:r>
            <a:r>
              <a:rPr lang="zh-CN" altLang="en-US">
                <a:ea typeface="宋体" panose="02010600030101010101" pitchFamily="2" charset="-122"/>
              </a:rPr>
              <a:t>忽略进位输出</a:t>
            </a:r>
          </a:p>
          <a:p>
            <a:pPr marL="0" indent="0">
              <a:buFont typeface="Wingdings" panose="05000000000000000000" charset="0"/>
              <a:buChar char=""/>
            </a:pPr>
            <a:r>
              <a:rPr lang="zh-CN" altLang="en-US" sz="2000">
                <a:ea typeface="宋体" panose="02010600030101010101" pitchFamily="2" charset="-122"/>
              </a:rPr>
              <a:t>实现模块化的算法</a:t>
            </a:r>
          </a:p>
          <a:p>
            <a:pPr marL="0" lvl="1" indent="0">
              <a:buFont typeface="Wingdings" panose="05000000000000000000" charset="0"/>
              <a:buNone/>
            </a:pPr>
            <a:r>
              <a:rPr lang="en-US" altLang="zh-CN">
                <a:ea typeface="宋体" panose="02010600030101010101" pitchFamily="2" charset="-122"/>
              </a:rPr>
              <a:t>	——</a:t>
            </a:r>
            <a:r>
              <a:rPr lang="en-US" i="1" dirty="0" smtClean="0">
                <a:sym typeface="+mn-ea"/>
              </a:rPr>
              <a:t>s</a:t>
            </a:r>
            <a:r>
              <a:rPr lang="en-US" dirty="0" smtClean="0">
                <a:sym typeface="+mn-ea"/>
              </a:rPr>
              <a:t>= </a:t>
            </a:r>
            <a:r>
              <a:rPr lang="en-US" dirty="0" err="1" smtClean="0">
                <a:sym typeface="+mn-ea"/>
              </a:rPr>
              <a:t>UAdd</a:t>
            </a:r>
            <a:r>
              <a:rPr lang="en-US" i="1" baseline="-25000" dirty="0" err="1" smtClean="0">
                <a:sym typeface="+mn-ea"/>
              </a:rPr>
              <a:t>w</a:t>
            </a:r>
            <a:r>
              <a:rPr lang="en-US" dirty="0" smtClean="0">
                <a:sym typeface="+mn-ea"/>
              </a:rPr>
              <a:t>(</a:t>
            </a:r>
            <a:r>
              <a:rPr lang="en-US" i="1" dirty="0" smtClean="0">
                <a:sym typeface="+mn-ea"/>
              </a:rPr>
              <a:t>u</a:t>
            </a:r>
            <a:r>
              <a:rPr lang="en-US" dirty="0" smtClean="0">
                <a:sym typeface="+mn-ea"/>
              </a:rPr>
              <a:t> , </a:t>
            </a:r>
            <a:r>
              <a:rPr lang="en-US" i="1" dirty="0" smtClean="0">
                <a:sym typeface="+mn-ea"/>
              </a:rPr>
              <a:t>v</a:t>
            </a:r>
            <a:r>
              <a:rPr lang="en-US" dirty="0" smtClean="0">
                <a:sym typeface="+mn-ea"/>
              </a:rPr>
              <a:t>)	=</a:t>
            </a:r>
            <a:r>
              <a:rPr lang="en-US" i="1" dirty="0" smtClean="0">
                <a:sym typeface="+mn-ea"/>
              </a:rPr>
              <a:t>u</a:t>
            </a:r>
            <a:r>
              <a:rPr lang="en-US" dirty="0" smtClean="0">
                <a:sym typeface="+mn-ea"/>
              </a:rPr>
              <a:t> + </a:t>
            </a:r>
            <a:r>
              <a:rPr lang="en-US" i="1" dirty="0" smtClean="0">
                <a:sym typeface="+mn-ea"/>
              </a:rPr>
              <a:t>v</a:t>
            </a:r>
            <a:r>
              <a:rPr lang="en-US" dirty="0" smtClean="0">
                <a:sym typeface="+mn-ea"/>
              </a:rPr>
              <a:t>  mod 2</a:t>
            </a:r>
            <a:r>
              <a:rPr lang="en-US" i="1" baseline="30000" dirty="0" smtClean="0">
                <a:sym typeface="+mn-ea"/>
              </a:rPr>
              <a:t>w</a:t>
            </a:r>
            <a:endParaRPr lang="en-US" b="0" i="1" baseline="30000" dirty="0" smtClean="0"/>
          </a:p>
          <a:p>
            <a:pPr marL="0" indent="0">
              <a:buFont typeface="Wingdings" panose="05000000000000000000" charset="0"/>
              <a:buNone/>
            </a:pPr>
            <a:endParaRPr lang="en-US" altLang="zh-CN">
              <a:ea typeface="宋体"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87670" y="703302"/>
            <a:ext cx="2091690" cy="369332"/>
          </a:xfrm>
          <a:prstGeom prst="rect">
            <a:avLst/>
          </a:prstGeom>
          <a:noFill/>
        </p:spPr>
        <p:txBody>
          <a:bodyPr wrap="square" rtlCol="0">
            <a:spAutoFit/>
          </a:bodyPr>
          <a:lstStyle/>
          <a:p>
            <a:r>
              <a:rPr lang="en-US" altLang="zh-CN" dirty="0" smtClean="0"/>
              <a:t>4-bit</a:t>
            </a:r>
            <a:r>
              <a:rPr lang="zh-CN" altLang="en-US" dirty="0" smtClean="0"/>
              <a:t>无符号加法</a:t>
            </a:r>
            <a:endParaRPr lang="zh-CN" altLang="en-US" dirty="0"/>
          </a:p>
        </p:txBody>
      </p:sp>
      <p:pic>
        <p:nvPicPr>
          <p:cNvPr id="3" name="图片 2"/>
          <p:cNvPicPr>
            <a:picLocks noChangeAspect="1"/>
          </p:cNvPicPr>
          <p:nvPr/>
        </p:nvPicPr>
        <p:blipFill>
          <a:blip r:embed="rId2"/>
          <a:stretch>
            <a:fillRect/>
          </a:stretch>
        </p:blipFill>
        <p:spPr>
          <a:xfrm>
            <a:off x="1543685" y="1598930"/>
            <a:ext cx="4680585" cy="3782060"/>
          </a:xfrm>
          <a:prstGeom prst="rect">
            <a:avLst/>
          </a:prstGeom>
        </p:spPr>
      </p:pic>
      <p:pic>
        <p:nvPicPr>
          <p:cNvPr id="5" name="图片 4"/>
          <p:cNvPicPr>
            <a:picLocks noChangeAspect="1"/>
          </p:cNvPicPr>
          <p:nvPr/>
        </p:nvPicPr>
        <p:blipFill>
          <a:blip r:embed="rId3"/>
          <a:stretch>
            <a:fillRect/>
          </a:stretch>
        </p:blipFill>
        <p:spPr>
          <a:xfrm>
            <a:off x="7192010" y="1507490"/>
            <a:ext cx="4572000" cy="3842385"/>
          </a:xfrm>
          <a:prstGeom prst="rect">
            <a:avLst/>
          </a:prstGeom>
        </p:spPr>
      </p:pic>
      <p:sp>
        <p:nvSpPr>
          <p:cNvPr id="6" name="文本框 5"/>
          <p:cNvSpPr txBox="1"/>
          <p:nvPr/>
        </p:nvSpPr>
        <p:spPr>
          <a:xfrm>
            <a:off x="2468245" y="5441077"/>
            <a:ext cx="2278380" cy="369332"/>
          </a:xfrm>
          <a:prstGeom prst="rect">
            <a:avLst/>
          </a:prstGeom>
          <a:noFill/>
        </p:spPr>
        <p:txBody>
          <a:bodyPr wrap="square" rtlCol="0">
            <a:spAutoFit/>
          </a:bodyPr>
          <a:lstStyle/>
          <a:p>
            <a:r>
              <a:rPr lang="en-US" altLang="zh-CN" dirty="0" smtClean="0"/>
              <a:t>4-bit</a:t>
            </a:r>
            <a:r>
              <a:rPr lang="zh-CN" altLang="en-US" dirty="0" smtClean="0"/>
              <a:t>无符号加法结果</a:t>
            </a:r>
            <a:endParaRPr lang="zh-CN" altLang="en-US" dirty="0"/>
          </a:p>
        </p:txBody>
      </p:sp>
      <p:sp>
        <p:nvSpPr>
          <p:cNvPr id="7" name="文本框 6"/>
          <p:cNvSpPr txBox="1"/>
          <p:nvPr/>
        </p:nvSpPr>
        <p:spPr>
          <a:xfrm>
            <a:off x="7579360" y="5441077"/>
            <a:ext cx="3509010" cy="369332"/>
          </a:xfrm>
          <a:prstGeom prst="rect">
            <a:avLst/>
          </a:prstGeom>
          <a:noFill/>
        </p:spPr>
        <p:txBody>
          <a:bodyPr wrap="square" rtlCol="0">
            <a:spAutoFit/>
          </a:bodyPr>
          <a:lstStyle/>
          <a:p>
            <a:r>
              <a:rPr lang="en-US" altLang="zh-CN" dirty="0" smtClean="0"/>
              <a:t>4-bit</a:t>
            </a:r>
            <a:r>
              <a:rPr lang="zh-CN" altLang="en-US" dirty="0" smtClean="0"/>
              <a:t>无符号加法“可表示”结果</a:t>
            </a:r>
            <a:endParaRPr lang="zh-CN" altLang="en-US" dirty="0"/>
          </a:p>
        </p:txBody>
      </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stretch>
            <a:fillRect/>
          </a:stretch>
        </p:blipFill>
        <p:spPr>
          <a:xfrm>
            <a:off x="2552700" y="5189220"/>
            <a:ext cx="8201025" cy="1207770"/>
          </a:xfrm>
          <a:prstGeom prst="rect">
            <a:avLst/>
          </a:prstGeom>
        </p:spPr>
      </p:pic>
      <p:graphicFrame>
        <p:nvGraphicFramePr>
          <p:cNvPr id="3" name="表格 2"/>
          <p:cNvGraphicFramePr/>
          <p:nvPr/>
        </p:nvGraphicFramePr>
        <p:xfrm>
          <a:off x="1264920" y="563880"/>
          <a:ext cx="3163570" cy="457200"/>
        </p:xfrm>
        <a:graphic>
          <a:graphicData uri="http://schemas.openxmlformats.org/drawingml/2006/table">
            <a:tbl>
              <a:tblPr firstRow="1" bandRow="1">
                <a:tableStyleId>{5C22544A-7EE6-4342-B048-85BDC9FD1C3A}</a:tableStyleId>
              </a:tblPr>
              <a:tblGrid>
                <a:gridCol w="3163570"/>
              </a:tblGrid>
              <a:tr h="457200">
                <a:tc>
                  <a:txBody>
                    <a:bodyPr/>
                    <a:lstStyle/>
                    <a:p>
                      <a:pPr>
                        <a:buNone/>
                      </a:pPr>
                      <a:r>
                        <a:rPr lang="en-US" altLang="zh-CN" sz="2400">
                          <a:solidFill>
                            <a:schemeClr val="bg1"/>
                          </a:solidFill>
                        </a:rPr>
                        <a:t>2.3.2  </a:t>
                      </a:r>
                      <a:r>
                        <a:rPr lang="zh-CN" altLang="en-US" sz="2400">
                          <a:solidFill>
                            <a:schemeClr val="bg1"/>
                          </a:solidFill>
                          <a:ea typeface="宋体" panose="02010600030101010101" pitchFamily="2" charset="-122"/>
                        </a:rPr>
                        <a:t>补码加法</a:t>
                      </a:r>
                    </a:p>
                  </a:txBody>
                  <a:tcPr>
                    <a:solidFill>
                      <a:srgbClr val="52B6B1"/>
                    </a:solidFill>
                  </a:tcPr>
                </a:tc>
              </a:tr>
            </a:tbl>
          </a:graphicData>
        </a:graphic>
      </p:graphicFrame>
      <p:sp>
        <p:nvSpPr>
          <p:cNvPr id="2" name="文本框 1"/>
          <p:cNvSpPr txBox="1"/>
          <p:nvPr/>
        </p:nvSpPr>
        <p:spPr>
          <a:xfrm>
            <a:off x="1519555" y="1021080"/>
            <a:ext cx="10267315" cy="4333240"/>
          </a:xfrm>
          <a:prstGeom prst="rect">
            <a:avLst/>
          </a:prstGeom>
          <a:noFill/>
        </p:spPr>
        <p:txBody>
          <a:bodyPr wrap="square" rtlCol="0">
            <a:spAutoFit/>
          </a:bodyPr>
          <a:lstStyle/>
          <a:p>
            <a:pPr marL="0" lvl="1" indent="-342900">
              <a:buFont typeface="Wingdings" panose="05000000000000000000" charset="0"/>
              <a:buChar char=""/>
            </a:pPr>
            <a:r>
              <a:rPr lang="zh-CN" altLang="en-US" sz="2400" dirty="0" smtClean="0">
                <a:sym typeface="+mn-ea"/>
              </a:rPr>
              <a:t>有符号整数（补码）加法</a:t>
            </a:r>
          </a:p>
          <a:p>
            <a:pPr marL="0" indent="0">
              <a:buFont typeface="Wingdings" panose="05000000000000000000" charset="0"/>
              <a:buNone/>
            </a:pPr>
            <a:r>
              <a:rPr lang="en-US" altLang="zh-CN" sz="2000" dirty="0" smtClean="0">
                <a:sym typeface="+mn-ea"/>
              </a:rPr>
              <a:t>	——</a:t>
            </a:r>
            <a:r>
              <a:rPr lang="zh-CN" altLang="en-US" sz="2000" dirty="0" smtClean="0">
                <a:sym typeface="+mn-ea"/>
              </a:rPr>
              <a:t>操作数范围：</a:t>
            </a:r>
            <a:r>
              <a:rPr lang="es-ES" altLang="zh-CN" sz="2000" dirty="0">
                <a:sym typeface="+mn-ea"/>
              </a:rPr>
              <a:t>−2</a:t>
            </a:r>
            <a:r>
              <a:rPr lang="es-ES" altLang="zh-CN" sz="2000" i="1" baseline="30000" dirty="0">
                <a:sym typeface="+mn-ea"/>
              </a:rPr>
              <a:t>w</a:t>
            </a:r>
            <a:r>
              <a:rPr lang="es-ES" altLang="zh-CN" sz="2000" baseline="30000" dirty="0">
                <a:sym typeface="+mn-ea"/>
              </a:rPr>
              <a:t>−1</a:t>
            </a:r>
            <a:r>
              <a:rPr lang="es-ES" altLang="zh-CN" sz="2000" dirty="0">
                <a:sym typeface="+mn-ea"/>
              </a:rPr>
              <a:t> ≤ </a:t>
            </a:r>
            <a:r>
              <a:rPr lang="es-ES" altLang="zh-CN" sz="2000" i="1" dirty="0">
                <a:sym typeface="+mn-ea"/>
              </a:rPr>
              <a:t>x, y </a:t>
            </a:r>
            <a:r>
              <a:rPr lang="es-ES" altLang="zh-CN" sz="2000" dirty="0">
                <a:sym typeface="+mn-ea"/>
              </a:rPr>
              <a:t>≤ 2</a:t>
            </a:r>
            <a:r>
              <a:rPr lang="es-ES" altLang="zh-CN" sz="2000" i="1" baseline="30000" dirty="0">
                <a:sym typeface="+mn-ea"/>
              </a:rPr>
              <a:t>w</a:t>
            </a:r>
            <a:r>
              <a:rPr lang="es-ES" altLang="zh-CN" sz="2000" baseline="30000" dirty="0">
                <a:sym typeface="+mn-ea"/>
              </a:rPr>
              <a:t>−1</a:t>
            </a:r>
            <a:r>
              <a:rPr lang="es-ES" altLang="zh-CN" sz="2000" dirty="0">
                <a:sym typeface="+mn-ea"/>
              </a:rPr>
              <a:t> − 1</a:t>
            </a:r>
          </a:p>
          <a:p>
            <a:pPr marL="0" indent="0">
              <a:buFont typeface="Wingdings" panose="05000000000000000000" charset="0"/>
              <a:buNone/>
            </a:pPr>
            <a:r>
              <a:rPr lang="en-US" altLang="es-ES" sz="2000" dirty="0">
                <a:sym typeface="+mn-ea"/>
              </a:rPr>
              <a:t>	</a:t>
            </a:r>
            <a:r>
              <a:rPr lang="en-US" altLang="zh-CN" sz="2000" dirty="0">
                <a:sym typeface="+mn-ea"/>
              </a:rPr>
              <a:t>——</a:t>
            </a:r>
            <a:r>
              <a:rPr lang="zh-CN" altLang="en-US" sz="2000" dirty="0">
                <a:sym typeface="+mn-ea"/>
              </a:rPr>
              <a:t>和</a:t>
            </a:r>
            <a:r>
              <a:rPr lang="zh-CN" altLang="en-US" sz="2000" dirty="0" smtClean="0">
                <a:sym typeface="+mn-ea"/>
              </a:rPr>
              <a:t>的范围：</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a:t>
            </a:r>
            <a:r>
              <a:rPr lang="pl-PL" altLang="zh-CN" sz="2000" i="1" dirty="0">
                <a:sym typeface="+mn-ea"/>
              </a:rPr>
              <a:t>x </a:t>
            </a:r>
            <a:r>
              <a:rPr lang="pl-PL" altLang="zh-CN" sz="2000" dirty="0">
                <a:sym typeface="+mn-ea"/>
              </a:rPr>
              <a:t>+ </a:t>
            </a:r>
            <a:r>
              <a:rPr lang="pl-PL" altLang="zh-CN" sz="2000" i="1" dirty="0">
                <a:sym typeface="+mn-ea"/>
              </a:rPr>
              <a:t>y </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− 2</a:t>
            </a:r>
            <a:endParaRPr lang="en-US" altLang="zh-CN" sz="2000" dirty="0" smtClean="0">
              <a:sym typeface="+mn-ea"/>
            </a:endParaRPr>
          </a:p>
          <a:p>
            <a:pPr lvl="2"/>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可表示范围：</a:t>
            </a:r>
            <a:r>
              <a:rPr lang="en-US" altLang="zh-CN" sz="2000" dirty="0">
                <a:ea typeface="宋体" panose="02010600030101010101" pitchFamily="2" charset="-122"/>
                <a:sym typeface="+mn-ea"/>
              </a:rPr>
              <a:t>w</a:t>
            </a:r>
            <a:r>
              <a:rPr lang="zh-CN" altLang="en-US" sz="2000" dirty="0">
                <a:ea typeface="宋体" panose="02010600030101010101" pitchFamily="2" charset="-122"/>
                <a:sym typeface="+mn-ea"/>
              </a:rPr>
              <a:t>位的加法操作和</a:t>
            </a:r>
          </a:p>
          <a:p>
            <a:pPr lvl="2"/>
            <a:r>
              <a:rPr lang="zh-CN" altLang="en-US" sz="2000" dirty="0">
                <a:ea typeface="宋体" panose="02010600030101010101" pitchFamily="2" charset="-122"/>
                <a:sym typeface="+mn-ea"/>
              </a:rPr>
              <a:t>可能需要</a:t>
            </a:r>
            <a:r>
              <a:rPr lang="en-US" altLang="zh-CN" sz="2000" dirty="0">
                <a:ea typeface="宋体" panose="02010600030101010101" pitchFamily="2" charset="-122"/>
                <a:sym typeface="+mn-ea"/>
              </a:rPr>
              <a:t>w+1</a:t>
            </a:r>
            <a:r>
              <a:rPr lang="zh-CN" altLang="en-US" sz="2000" dirty="0">
                <a:ea typeface="宋体" panose="02010600030101010101" pitchFamily="2" charset="-122"/>
                <a:sym typeface="+mn-ea"/>
              </a:rPr>
              <a:t>位来表示</a:t>
            </a:r>
          </a:p>
          <a:p>
            <a:pPr lvl="2"/>
            <a:r>
              <a:rPr lang="en-US" altLang="zh-CN" sz="2000" dirty="0">
                <a:ea typeface="宋体" panose="02010600030101010101" pitchFamily="2" charset="-122"/>
                <a:sym typeface="+mn-ea"/>
              </a:rPr>
              <a:t>——</a:t>
            </a:r>
            <a:r>
              <a:rPr lang="zh-CN" altLang="en-US" sz="2000" dirty="0" smtClean="0">
                <a:sym typeface="+mn-ea"/>
              </a:rPr>
              <a:t>也使用无</a:t>
            </a:r>
            <a:r>
              <a:rPr lang="zh-CN" altLang="en-US" sz="2000" dirty="0">
                <a:sym typeface="+mn-ea"/>
              </a:rPr>
              <a:t>符号</a:t>
            </a:r>
            <a:r>
              <a:rPr lang="zh-CN" altLang="en-US" sz="2000" dirty="0" smtClean="0">
                <a:sym typeface="+mn-ea"/>
              </a:rPr>
              <a:t>加法器：</a:t>
            </a:r>
            <a:endParaRPr lang="en-US" altLang="zh-CN" sz="2000" dirty="0"/>
          </a:p>
          <a:p>
            <a:pPr lvl="2"/>
            <a:r>
              <a:rPr lang="zh-CN" altLang="en-US" sz="2000" dirty="0" smtClean="0">
                <a:sym typeface="+mn-ea"/>
              </a:rPr>
              <a:t>        将</a:t>
            </a:r>
            <a:r>
              <a:rPr lang="en-US" altLang="zh-CN" sz="2000" dirty="0" smtClean="0">
                <a:sym typeface="+mn-ea"/>
              </a:rPr>
              <a:t>T2U</a:t>
            </a:r>
            <a:r>
              <a:rPr lang="en-US" altLang="zh-CN" sz="2000" baseline="30000" dirty="0" smtClean="0">
                <a:sym typeface="+mn-ea"/>
              </a:rPr>
              <a:t>w</a:t>
            </a:r>
            <a:r>
              <a:rPr lang="en-US" altLang="zh-CN" sz="2000" dirty="0" smtClean="0">
                <a:sym typeface="+mn-ea"/>
              </a:rPr>
              <a:t>(x</a:t>
            </a:r>
            <a:r>
              <a:rPr lang="en-US" altLang="zh-CN" sz="2000" dirty="0">
                <a:sym typeface="+mn-ea"/>
              </a:rPr>
              <a:t>)</a:t>
            </a:r>
            <a:r>
              <a:rPr lang="zh-CN" altLang="en-US" sz="2000" dirty="0" smtClean="0">
                <a:sym typeface="+mn-ea"/>
              </a:rPr>
              <a:t>写成</a:t>
            </a:r>
            <a:r>
              <a:rPr lang="en-US" altLang="zh-CN" sz="2000" dirty="0" smtClean="0">
                <a:sym typeface="+mn-ea"/>
              </a:rPr>
              <a:t>x</a:t>
            </a:r>
            <a:r>
              <a:rPr lang="en-US" altLang="zh-CN" sz="2000" baseline="-25000" dirty="0" smtClean="0">
                <a:sym typeface="+mn-ea"/>
              </a:rPr>
              <a:t>w</a:t>
            </a:r>
            <a:r>
              <a:rPr lang="en-US" altLang="zh-CN" sz="2000" baseline="-25000" dirty="0">
                <a:sym typeface="+mn-ea"/>
              </a:rPr>
              <a:t>−1</a:t>
            </a:r>
            <a:r>
              <a:rPr lang="en-US" altLang="zh-CN" sz="2000" dirty="0">
                <a:sym typeface="+mn-ea"/>
              </a:rPr>
              <a:t>2</a:t>
            </a:r>
            <a:r>
              <a:rPr lang="en-US" altLang="zh-CN" sz="2000" baseline="30000" dirty="0">
                <a:sym typeface="+mn-ea"/>
              </a:rPr>
              <a:t>w</a:t>
            </a:r>
            <a:r>
              <a:rPr lang="en-US" altLang="zh-CN" sz="2000" dirty="0">
                <a:sym typeface="+mn-ea"/>
              </a:rPr>
              <a:t> + x, </a:t>
            </a:r>
            <a:r>
              <a:rPr lang="zh-CN" altLang="en-US" sz="2000" dirty="0" smtClean="0">
                <a:sym typeface="+mn-ea"/>
              </a:rPr>
              <a:t>将</a:t>
            </a:r>
            <a:r>
              <a:rPr lang="en-US" altLang="zh-CN" sz="2000" dirty="0" smtClean="0">
                <a:sym typeface="+mn-ea"/>
              </a:rPr>
              <a:t>T2U</a:t>
            </a:r>
            <a:r>
              <a:rPr lang="en-US" altLang="zh-CN" sz="2000" baseline="-25000" dirty="0" smtClean="0">
                <a:sym typeface="+mn-ea"/>
              </a:rPr>
              <a:t>w</a:t>
            </a:r>
            <a:r>
              <a:rPr lang="en-US" altLang="zh-CN" sz="2000" dirty="0" smtClean="0">
                <a:sym typeface="+mn-ea"/>
              </a:rPr>
              <a:t>(y</a:t>
            </a:r>
            <a:r>
              <a:rPr lang="en-US" altLang="zh-CN" sz="2000" dirty="0">
                <a:sym typeface="+mn-ea"/>
              </a:rPr>
              <a:t>) </a:t>
            </a:r>
            <a:r>
              <a:rPr lang="zh-CN" altLang="en-US" sz="2000" dirty="0" smtClean="0">
                <a:sym typeface="+mn-ea"/>
              </a:rPr>
              <a:t>写成</a:t>
            </a:r>
            <a:r>
              <a:rPr lang="en-US" altLang="zh-CN" sz="2000" dirty="0" smtClean="0">
                <a:sym typeface="+mn-ea"/>
              </a:rPr>
              <a:t>y</a:t>
            </a:r>
            <a:r>
              <a:rPr lang="en-US" altLang="zh-CN" sz="2000" baseline="-25000" dirty="0" smtClean="0">
                <a:sym typeface="+mn-ea"/>
              </a:rPr>
              <a:t>w</a:t>
            </a:r>
            <a:r>
              <a:rPr lang="en-US" altLang="zh-CN" sz="2000" baseline="-25000" dirty="0">
                <a:sym typeface="+mn-ea"/>
              </a:rPr>
              <a:t>−1</a:t>
            </a:r>
            <a:r>
              <a:rPr lang="en-US" altLang="zh-CN" sz="2000" dirty="0">
                <a:sym typeface="+mn-ea"/>
              </a:rPr>
              <a:t>2</a:t>
            </a:r>
            <a:r>
              <a:rPr lang="en-US" altLang="zh-CN" sz="2000" baseline="30000" dirty="0">
                <a:sym typeface="+mn-ea"/>
              </a:rPr>
              <a:t>w</a:t>
            </a:r>
            <a:r>
              <a:rPr lang="en-US" altLang="zh-CN" sz="2000" dirty="0">
                <a:sym typeface="+mn-ea"/>
              </a:rPr>
              <a:t> </a:t>
            </a:r>
            <a:r>
              <a:rPr lang="en-US" altLang="zh-CN" sz="2000" dirty="0" smtClean="0">
                <a:sym typeface="+mn-ea"/>
              </a:rPr>
              <a:t>+y</a:t>
            </a:r>
            <a:r>
              <a:rPr lang="zh-CN" altLang="en-US" sz="2000" dirty="0" smtClean="0">
                <a:sym typeface="+mn-ea"/>
              </a:rPr>
              <a:t>，根据</a:t>
            </a:r>
            <a:r>
              <a:rPr lang="en-US" altLang="zh-CN" sz="2000" dirty="0" smtClean="0">
                <a:sym typeface="+mn-ea"/>
              </a:rPr>
              <a:t> +</a:t>
            </a:r>
            <a:r>
              <a:rPr lang="en-US" altLang="zh-CN" sz="2000" baseline="-25000" dirty="0" err="1">
                <a:sym typeface="+mn-ea"/>
              </a:rPr>
              <a:t>w</a:t>
            </a:r>
            <a:r>
              <a:rPr lang="en-US" altLang="zh-CN" sz="2000" baseline="30000" dirty="0" err="1" smtClean="0">
                <a:sym typeface="+mn-ea"/>
              </a:rPr>
              <a:t>u</a:t>
            </a:r>
            <a:r>
              <a:rPr lang="en-US" altLang="zh-CN" sz="2000" dirty="0" smtClean="0">
                <a:sym typeface="+mn-ea"/>
              </a:rPr>
              <a:t> </a:t>
            </a:r>
            <a:r>
              <a:rPr lang="zh-CN" altLang="en-US" sz="2000" dirty="0" smtClean="0">
                <a:sym typeface="+mn-ea"/>
              </a:rPr>
              <a:t>是模</a:t>
            </a:r>
            <a:r>
              <a:rPr lang="en-US" altLang="zh-CN" sz="2000" dirty="0" smtClean="0">
                <a:sym typeface="+mn-ea"/>
              </a:rPr>
              <a:t>2</a:t>
            </a:r>
            <a:r>
              <a:rPr lang="en-US" altLang="zh-CN" sz="2000" baseline="30000" dirty="0" smtClean="0">
                <a:sym typeface="+mn-ea"/>
              </a:rPr>
              <a:t>w</a:t>
            </a:r>
            <a:r>
              <a:rPr lang="zh-CN" altLang="en-US" sz="2000" dirty="0" smtClean="0">
                <a:sym typeface="+mn-ea"/>
              </a:rPr>
              <a:t>属性：</a:t>
            </a:r>
          </a:p>
          <a:p>
            <a:pPr lvl="2"/>
            <a:endParaRPr lang="en-US" altLang="zh-CN" sz="2000" dirty="0" smtClean="0"/>
          </a:p>
          <a:p>
            <a:pPr marL="1371600" lvl="3" indent="0">
              <a:buNone/>
            </a:pPr>
            <a:r>
              <a:rPr lang="pl-PL" altLang="zh-CN" sz="2000" dirty="0">
                <a:sym typeface="+mn-ea"/>
              </a:rPr>
              <a:t>x </a:t>
            </a:r>
            <a:r>
              <a:rPr lang="pl-PL" altLang="zh-CN" sz="2000" dirty="0" smtClean="0">
                <a:sym typeface="+mn-ea"/>
              </a:rPr>
              <a:t>+</a:t>
            </a:r>
            <a:r>
              <a:rPr lang="pl-PL" altLang="zh-CN" sz="2000" baseline="-25000" dirty="0">
                <a:sym typeface="+mn-ea"/>
              </a:rPr>
              <a:t>w</a:t>
            </a:r>
            <a:r>
              <a:rPr lang="pl-PL" altLang="zh-CN" sz="2000" baseline="30000" dirty="0" smtClean="0">
                <a:sym typeface="+mn-ea"/>
              </a:rPr>
              <a:t>t</a:t>
            </a:r>
            <a:r>
              <a:rPr lang="pl-PL" altLang="zh-CN" sz="2000" dirty="0" smtClean="0">
                <a:sym typeface="+mn-ea"/>
              </a:rPr>
              <a:t> </a:t>
            </a:r>
            <a:r>
              <a:rPr lang="pl-PL" altLang="zh-CN" sz="2000" dirty="0">
                <a:sym typeface="+mn-ea"/>
              </a:rPr>
              <a:t>y </a:t>
            </a:r>
            <a:r>
              <a:rPr lang="en-US" altLang="zh-CN" sz="2000" dirty="0" smtClean="0">
                <a:sym typeface="+mn-ea"/>
              </a:rPr>
              <a:t>	</a:t>
            </a:r>
            <a:r>
              <a:rPr lang="pl-PL" altLang="zh-CN" sz="2000" dirty="0" smtClean="0">
                <a:sym typeface="+mn-ea"/>
              </a:rPr>
              <a:t>= </a:t>
            </a:r>
            <a:r>
              <a:rPr lang="pl-PL" altLang="zh-CN" sz="2000" dirty="0">
                <a:sym typeface="+mn-ea"/>
              </a:rPr>
              <a:t>U2T</a:t>
            </a:r>
            <a:r>
              <a:rPr lang="pl-PL" altLang="zh-CN" sz="2000" baseline="-25000" dirty="0">
                <a:sym typeface="+mn-ea"/>
              </a:rPr>
              <a:t>w</a:t>
            </a:r>
            <a:r>
              <a:rPr lang="pl-PL" altLang="zh-CN" sz="2000" dirty="0">
                <a:sym typeface="+mn-ea"/>
              </a:rPr>
              <a:t>(T2U</a:t>
            </a:r>
            <a:r>
              <a:rPr lang="pl-PL" altLang="zh-CN" sz="2000" baseline="-25000" dirty="0">
                <a:sym typeface="+mn-ea"/>
              </a:rPr>
              <a:t>w</a:t>
            </a:r>
            <a:r>
              <a:rPr lang="pl-PL" altLang="zh-CN" sz="2000" dirty="0">
                <a:sym typeface="+mn-ea"/>
              </a:rPr>
              <a:t>(x) </a:t>
            </a:r>
            <a:r>
              <a:rPr lang="pl-PL" altLang="zh-CN" sz="2000" dirty="0" smtClean="0">
                <a:sym typeface="+mn-ea"/>
              </a:rPr>
              <a:t>+</a:t>
            </a:r>
            <a:r>
              <a:rPr lang="pl-PL" altLang="zh-CN" sz="2000" baseline="-25000" dirty="0">
                <a:sym typeface="+mn-ea"/>
              </a:rPr>
              <a:t>w</a:t>
            </a:r>
            <a:r>
              <a:rPr lang="pl-PL" altLang="zh-CN" sz="2000" baseline="30000" dirty="0" smtClean="0">
                <a:sym typeface="+mn-ea"/>
              </a:rPr>
              <a:t>u</a:t>
            </a:r>
            <a:r>
              <a:rPr lang="pl-PL" altLang="zh-CN" sz="2000" dirty="0" smtClean="0">
                <a:sym typeface="+mn-ea"/>
              </a:rPr>
              <a:t> </a:t>
            </a:r>
            <a:r>
              <a:rPr lang="pl-PL" altLang="zh-CN" sz="2000" dirty="0">
                <a:sym typeface="+mn-ea"/>
              </a:rPr>
              <a:t>T2U</a:t>
            </a:r>
            <a:r>
              <a:rPr lang="pl-PL" altLang="zh-CN" sz="2000" baseline="-25000" dirty="0">
                <a:sym typeface="+mn-ea"/>
              </a:rPr>
              <a:t>w</a:t>
            </a:r>
            <a:r>
              <a:rPr lang="pl-PL" altLang="zh-CN" sz="2000" dirty="0">
                <a:sym typeface="+mn-ea"/>
              </a:rPr>
              <a:t>(y))</a:t>
            </a:r>
            <a:endParaRPr lang="pl-PL" altLang="zh-CN" sz="2000" dirty="0"/>
          </a:p>
          <a:p>
            <a:pPr marL="1371600" lvl="3" indent="0">
              <a:buNone/>
            </a:pPr>
            <a:r>
              <a:rPr lang="en-US" altLang="zh-CN" sz="2000" dirty="0" smtClean="0">
                <a:sym typeface="+mn-ea"/>
              </a:rPr>
              <a:t>		</a:t>
            </a:r>
            <a:r>
              <a:rPr lang="pl-PL" altLang="zh-CN" sz="2000" dirty="0" smtClean="0">
                <a:sym typeface="+mn-ea"/>
              </a:rPr>
              <a:t>= </a:t>
            </a:r>
            <a:r>
              <a:rPr lang="pl-PL" altLang="zh-CN" sz="2000" dirty="0">
                <a:sym typeface="+mn-ea"/>
              </a:rPr>
              <a:t>U2T</a:t>
            </a:r>
            <a:r>
              <a:rPr lang="pl-PL" altLang="zh-CN" sz="2000" baseline="-25000" dirty="0">
                <a:sym typeface="+mn-ea"/>
              </a:rPr>
              <a:t>w</a:t>
            </a:r>
            <a:r>
              <a:rPr lang="pl-PL" altLang="zh-CN" sz="2000" dirty="0">
                <a:sym typeface="+mn-ea"/>
              </a:rPr>
              <a:t>[(x</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x + y</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y) mod 2</a:t>
            </a:r>
            <a:r>
              <a:rPr lang="pl-PL" altLang="zh-CN" sz="2000" baseline="30000" dirty="0">
                <a:sym typeface="+mn-ea"/>
              </a:rPr>
              <a:t>w</a:t>
            </a:r>
            <a:r>
              <a:rPr lang="pl-PL" altLang="zh-CN" sz="2000" dirty="0">
                <a:sym typeface="+mn-ea"/>
              </a:rPr>
              <a:t>]</a:t>
            </a:r>
            <a:endParaRPr lang="pl-PL" altLang="zh-CN" sz="2000" dirty="0"/>
          </a:p>
          <a:p>
            <a:pPr marL="1371600" lvl="3" indent="0">
              <a:buNone/>
            </a:pPr>
            <a:r>
              <a:rPr lang="en-US" altLang="zh-CN" sz="2000" dirty="0" smtClean="0">
                <a:sym typeface="+mn-ea"/>
              </a:rPr>
              <a:t>		</a:t>
            </a:r>
            <a:r>
              <a:rPr lang="pl-PL" altLang="zh-CN" sz="2000" dirty="0" smtClean="0">
                <a:sym typeface="+mn-ea"/>
              </a:rPr>
              <a:t>= </a:t>
            </a:r>
            <a:r>
              <a:rPr lang="pl-PL" altLang="zh-CN" sz="2000" dirty="0">
                <a:sym typeface="+mn-ea"/>
              </a:rPr>
              <a:t>U2T</a:t>
            </a:r>
            <a:r>
              <a:rPr lang="pl-PL" altLang="zh-CN" sz="2000" baseline="-25000" dirty="0">
                <a:sym typeface="+mn-ea"/>
              </a:rPr>
              <a:t>w</a:t>
            </a:r>
            <a:r>
              <a:rPr lang="pl-PL" altLang="zh-CN" sz="2000" dirty="0">
                <a:sym typeface="+mn-ea"/>
              </a:rPr>
              <a:t>[(x + y) mod 2</a:t>
            </a:r>
            <a:r>
              <a:rPr lang="pl-PL" altLang="zh-CN" sz="2000" baseline="30000" dirty="0">
                <a:sym typeface="+mn-ea"/>
              </a:rPr>
              <a:t>w</a:t>
            </a:r>
            <a:r>
              <a:rPr lang="pl-PL" altLang="zh-CN" sz="2000" dirty="0">
                <a:sym typeface="+mn-ea"/>
              </a:rPr>
              <a:t>]</a:t>
            </a:r>
            <a:endParaRPr lang="en-US" altLang="zh-CN" sz="2000" dirty="0"/>
          </a:p>
          <a:p>
            <a:pPr lvl="2"/>
            <a:endParaRPr lang="en-US" altLang="zh-CN" sz="2000" dirty="0">
              <a:ea typeface="宋体" panose="02010600030101010101" pitchFamily="2" charset="-122"/>
              <a:sym typeface="+mn-ea"/>
            </a:endParaRPr>
          </a:p>
          <a:p>
            <a:pPr lvl="2"/>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对满足</a:t>
            </a:r>
            <a:r>
              <a:rPr lang="en-US" altLang="zh-CN" sz="2000" dirty="0">
                <a:ea typeface="宋体" panose="02010600030101010101" pitchFamily="2" charset="-122"/>
                <a:sym typeface="+mn-ea"/>
              </a:rPr>
              <a:t>-2</a:t>
            </a:r>
            <a:r>
              <a:rPr lang="pl-PL" altLang="zh-CN" sz="2000" i="1" baseline="30000" dirty="0">
                <a:sym typeface="+mn-ea"/>
              </a:rPr>
              <a:t>w</a:t>
            </a:r>
            <a:r>
              <a:rPr lang="en-US" altLang="pl-PL" sz="2000" i="1" baseline="30000" dirty="0">
                <a:sym typeface="+mn-ea"/>
              </a:rPr>
              <a:t>-1</a:t>
            </a:r>
            <a:r>
              <a:rPr lang="en-US" altLang="zh-CN" sz="2000" dirty="0">
                <a:latin typeface="Arial" panose="020B0604020202020204" pitchFamily="34" charset="0"/>
                <a:ea typeface="宋体" panose="02010600030101010101" pitchFamily="2" charset="-122"/>
                <a:sym typeface="+mn-ea"/>
              </a:rPr>
              <a:t>≤x</a:t>
            </a:r>
            <a:r>
              <a:rPr lang="zh-CN" altLang="en-US" sz="2000" dirty="0">
                <a:latin typeface="Arial" panose="020B0604020202020204" pitchFamily="34" charset="0"/>
                <a:ea typeface="宋体" panose="02010600030101010101" pitchFamily="2" charset="-122"/>
                <a:sym typeface="+mn-ea"/>
              </a:rPr>
              <a:t>，</a:t>
            </a:r>
            <a:r>
              <a:rPr lang="en-US" altLang="zh-CN" sz="2000" dirty="0">
                <a:latin typeface="Arial" panose="020B0604020202020204" pitchFamily="34" charset="0"/>
                <a:ea typeface="宋体" panose="02010600030101010101" pitchFamily="2" charset="-122"/>
                <a:sym typeface="+mn-ea"/>
              </a:rPr>
              <a:t>y≤2</a:t>
            </a:r>
            <a:r>
              <a:rPr lang="en-US" altLang="zh-CN" sz="2000" baseline="30000" dirty="0">
                <a:latin typeface="Arial" panose="020B0604020202020204" pitchFamily="34" charset="0"/>
                <a:ea typeface="宋体" panose="02010600030101010101" pitchFamily="2" charset="-122"/>
                <a:sym typeface="+mn-ea"/>
              </a:rPr>
              <a:t>w-1</a:t>
            </a:r>
            <a:r>
              <a:rPr lang="en-US" altLang="zh-CN" sz="2000" dirty="0">
                <a:latin typeface="Arial" panose="020B0604020202020204" pitchFamily="34" charset="0"/>
                <a:ea typeface="宋体" panose="02010600030101010101" pitchFamily="2" charset="-122"/>
                <a:sym typeface="+mn-ea"/>
              </a:rPr>
              <a:t>-1</a:t>
            </a:r>
            <a:r>
              <a:rPr lang="zh-CN" altLang="en-US" sz="2000" dirty="0">
                <a:latin typeface="Arial" panose="020B0604020202020204" pitchFamily="34" charset="0"/>
                <a:ea typeface="宋体" panose="02010600030101010101" pitchFamily="2" charset="-122"/>
                <a:sym typeface="+mn-ea"/>
              </a:rPr>
              <a:t>的整数</a:t>
            </a:r>
            <a:r>
              <a:rPr lang="en-US" altLang="zh-CN" sz="2000" dirty="0">
                <a:latin typeface="Arial" panose="020B0604020202020204" pitchFamily="34" charset="0"/>
                <a:ea typeface="宋体" panose="02010600030101010101" pitchFamily="2" charset="-122"/>
                <a:sym typeface="+mn-ea"/>
              </a:rPr>
              <a:t>x</a:t>
            </a:r>
            <a:r>
              <a:rPr lang="zh-CN" altLang="en-US" sz="2000" dirty="0">
                <a:latin typeface="Arial" panose="020B0604020202020204" pitchFamily="34" charset="0"/>
                <a:ea typeface="宋体" panose="02010600030101010101" pitchFamily="2" charset="-122"/>
                <a:sym typeface="+mn-ea"/>
              </a:rPr>
              <a:t>和</a:t>
            </a:r>
            <a:r>
              <a:rPr lang="en-US" altLang="zh-CN" sz="2000" dirty="0">
                <a:latin typeface="Arial" panose="020B0604020202020204" pitchFamily="34" charset="0"/>
                <a:ea typeface="宋体" panose="02010600030101010101" pitchFamily="2" charset="-122"/>
                <a:sym typeface="+mn-ea"/>
              </a:rPr>
              <a:t>y</a:t>
            </a:r>
            <a:r>
              <a:rPr lang="zh-CN" altLang="en-US" sz="2000" dirty="0">
                <a:latin typeface="Arial" panose="020B0604020202020204" pitchFamily="34" charset="0"/>
                <a:ea typeface="宋体" panose="02010600030101010101" pitchFamily="2" charset="-122"/>
                <a:sym typeface="+mn-ea"/>
              </a:rPr>
              <a:t>有：</a:t>
            </a:r>
          </a:p>
          <a:p>
            <a:pPr lvl="2"/>
            <a:endParaRPr lang="zh-CN" altLang="en-US" sz="1800" baseline="30000" dirty="0">
              <a:latin typeface="Arial" panose="020B0604020202020204" pitchFamily="34" charset="0"/>
              <a:ea typeface="宋体" panose="02010600030101010101" pitchFamily="2" charset="-122"/>
              <a:sym typeface="+mn-ea"/>
            </a:endParaRP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1514" r:id="rId4" imgW="914400" imgH="215900" progId="Equation.KSEE3">
                  <p:embed/>
                </p:oleObj>
              </mc:Choice>
              <mc:Fallback>
                <p:oleObj r:id="rId4" imgW="914400" imgH="215900" progId="Equation.KSEE3">
                  <p:embed/>
                  <p:pic>
                    <p:nvPicPr>
                      <p:cNvPr id="0" name="图片 1024"/>
                      <p:cNvPicPr/>
                      <p:nvPr/>
                    </p:nvPicPr>
                    <p:blipFill>
                      <a:blip r:embed="rId5"/>
                      <a:stretch>
                        <a:fillRect/>
                      </a:stretch>
                    </p:blipFill>
                    <p:spPr>
                      <a:xfrm>
                        <a:off x="5638800" y="3321050"/>
                        <a:ext cx="914400" cy="215900"/>
                      </a:xfrm>
                      <a:prstGeom prst="rect">
                        <a:avLst/>
                      </a:prstGeom>
                    </p:spPr>
                  </p:pic>
                </p:oleObj>
              </mc:Fallback>
            </mc:AlternateContent>
          </a:graphicData>
        </a:graphic>
      </p:graphicFrame>
      <p:grpSp>
        <p:nvGrpSpPr>
          <p:cNvPr id="20" name="Group 4"/>
          <p:cNvGrpSpPr/>
          <p:nvPr/>
        </p:nvGrpSpPr>
        <p:grpSpPr bwMode="auto">
          <a:xfrm>
            <a:off x="8696249" y="1020906"/>
            <a:ext cx="2743200" cy="228600"/>
            <a:chOff x="2976" y="816"/>
            <a:chExt cx="1728" cy="144"/>
          </a:xfrm>
        </p:grpSpPr>
        <p:sp>
          <p:nvSpPr>
            <p:cNvPr id="2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8" name="Group 12"/>
          <p:cNvGrpSpPr/>
          <p:nvPr/>
        </p:nvGrpSpPr>
        <p:grpSpPr bwMode="auto">
          <a:xfrm>
            <a:off x="8696249" y="1478106"/>
            <a:ext cx="2743200" cy="228600"/>
            <a:chOff x="2976" y="1104"/>
            <a:chExt cx="1728" cy="144"/>
          </a:xfrm>
        </p:grpSpPr>
        <p:sp>
          <p:nvSpPr>
            <p:cNvPr id="29"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0"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1"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2"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3"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 name="Rectangle 20"/>
          <p:cNvSpPr>
            <a:spLocks noChangeArrowheads="1"/>
          </p:cNvSpPr>
          <p:nvPr/>
        </p:nvSpPr>
        <p:spPr bwMode="auto">
          <a:xfrm>
            <a:off x="8086649" y="944706"/>
            <a:ext cx="2984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u</a:t>
            </a:r>
          </a:p>
        </p:txBody>
      </p:sp>
      <p:sp>
        <p:nvSpPr>
          <p:cNvPr id="37" name="Rectangle 21"/>
          <p:cNvSpPr>
            <a:spLocks noChangeArrowheads="1"/>
          </p:cNvSpPr>
          <p:nvPr/>
        </p:nvSpPr>
        <p:spPr bwMode="auto">
          <a:xfrm>
            <a:off x="8086649" y="1401906"/>
            <a:ext cx="2857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v</a:t>
            </a:r>
          </a:p>
        </p:txBody>
      </p:sp>
      <p:sp>
        <p:nvSpPr>
          <p:cNvPr id="38" name="Line 22"/>
          <p:cNvSpPr>
            <a:spLocks noChangeShapeType="1"/>
          </p:cNvSpPr>
          <p:nvPr/>
        </p:nvSpPr>
        <p:spPr bwMode="auto">
          <a:xfrm>
            <a:off x="7705649" y="1782906"/>
            <a:ext cx="3886200" cy="0"/>
          </a:xfrm>
          <a:prstGeom prst="line">
            <a:avLst/>
          </a:prstGeom>
          <a:noFill/>
          <a:ln w="25400">
            <a:solidFill>
              <a:schemeClr val="tx1"/>
            </a:solidFill>
            <a:round/>
          </a:ln>
        </p:spPr>
        <p:txBody>
          <a:bodyPr wrap="none" anchor="ctr"/>
          <a:lstStyle/>
          <a:p>
            <a:endParaRPr lang="en-US"/>
          </a:p>
        </p:txBody>
      </p:sp>
      <p:sp>
        <p:nvSpPr>
          <p:cNvPr id="39" name="Rectangle 23"/>
          <p:cNvSpPr>
            <a:spLocks noChangeArrowheads="1"/>
          </p:cNvSpPr>
          <p:nvPr/>
        </p:nvSpPr>
        <p:spPr bwMode="auto">
          <a:xfrm>
            <a:off x="7705649" y="1401906"/>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40" name="Group 24"/>
          <p:cNvGrpSpPr/>
          <p:nvPr/>
        </p:nvGrpSpPr>
        <p:grpSpPr bwMode="auto">
          <a:xfrm>
            <a:off x="8467649" y="1935306"/>
            <a:ext cx="2971800" cy="228600"/>
            <a:chOff x="2832" y="1392"/>
            <a:chExt cx="1872" cy="144"/>
          </a:xfrm>
        </p:grpSpPr>
        <p:grpSp>
          <p:nvGrpSpPr>
            <p:cNvPr id="41" name="Group 25"/>
            <p:cNvGrpSpPr/>
            <p:nvPr/>
          </p:nvGrpSpPr>
          <p:grpSpPr bwMode="auto">
            <a:xfrm>
              <a:off x="2976" y="1392"/>
              <a:ext cx="1728" cy="144"/>
              <a:chOff x="2976" y="1392"/>
              <a:chExt cx="1728" cy="144"/>
            </a:xfrm>
          </p:grpSpPr>
          <p:sp>
            <p:nvSpPr>
              <p:cNvPr id="42" name="Rectangle 2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2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2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2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3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Rectangle 33"/>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50" name="Rectangle 34"/>
          <p:cNvSpPr>
            <a:spLocks noChangeArrowheads="1"/>
          </p:cNvSpPr>
          <p:nvPr/>
        </p:nvSpPr>
        <p:spPr bwMode="auto">
          <a:xfrm>
            <a:off x="7705649" y="1782906"/>
            <a:ext cx="642938"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u </a:t>
            </a:r>
            <a:r>
              <a:rPr lang="en-US" b="0">
                <a:latin typeface="Times" pitchFamily="18" charset="0"/>
              </a:rPr>
              <a:t>+ </a:t>
            </a:r>
            <a:r>
              <a:rPr lang="en-US" b="0" i="1">
                <a:latin typeface="Times" pitchFamily="18" charset="0"/>
              </a:rPr>
              <a:t>v</a:t>
            </a:r>
          </a:p>
        </p:txBody>
      </p:sp>
      <p:grpSp>
        <p:nvGrpSpPr>
          <p:cNvPr id="51" name="Group 35"/>
          <p:cNvGrpSpPr/>
          <p:nvPr/>
        </p:nvGrpSpPr>
        <p:grpSpPr bwMode="auto">
          <a:xfrm>
            <a:off x="8696249" y="2392506"/>
            <a:ext cx="2743200" cy="228600"/>
            <a:chOff x="2976" y="1392"/>
            <a:chExt cx="1728" cy="144"/>
          </a:xfrm>
        </p:grpSpPr>
        <p:sp>
          <p:nvSpPr>
            <p:cNvPr id="52" name="Rectangle 3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3" name="Rectangle 3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4" name="Rectangle 3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5" name="Rectangle 3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6" name="Rectangle 4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7" name="Rectangle 4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8" name="Rectangle 4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59" name="Line 43"/>
          <p:cNvSpPr>
            <a:spLocks noChangeShapeType="1"/>
          </p:cNvSpPr>
          <p:nvPr/>
        </p:nvSpPr>
        <p:spPr bwMode="auto">
          <a:xfrm>
            <a:off x="7705649" y="2240106"/>
            <a:ext cx="3886200" cy="0"/>
          </a:xfrm>
          <a:prstGeom prst="line">
            <a:avLst/>
          </a:prstGeom>
          <a:noFill/>
          <a:ln w="25400">
            <a:solidFill>
              <a:schemeClr val="tx1"/>
            </a:solidFill>
            <a:round/>
          </a:ln>
        </p:spPr>
        <p:txBody>
          <a:bodyPr wrap="none" anchor="ctr"/>
          <a:lstStyle/>
          <a:p>
            <a:endParaRPr lang="en-US"/>
          </a:p>
        </p:txBody>
      </p:sp>
      <p:sp>
        <p:nvSpPr>
          <p:cNvPr id="60" name="Rectangle 47"/>
          <p:cNvSpPr>
            <a:spLocks noChangeArrowheads="1"/>
          </p:cNvSpPr>
          <p:nvPr/>
        </p:nvSpPr>
        <p:spPr bwMode="auto">
          <a:xfrm>
            <a:off x="7117715" y="2297196"/>
            <a:ext cx="1502334" cy="400110"/>
          </a:xfrm>
          <a:prstGeom prst="rect">
            <a:avLst/>
          </a:prstGeom>
          <a:noFill/>
          <a:ln w="25400">
            <a:noFill/>
            <a:miter lim="800000"/>
          </a:ln>
        </p:spPr>
        <p:txBody>
          <a:bodyPr wrap="none">
            <a:spAutoFit/>
          </a:bodyPr>
          <a:lstStyle/>
          <a:p>
            <a:pPr algn="r">
              <a:lnSpc>
                <a:spcPct val="100000"/>
              </a:lnSpc>
            </a:pPr>
            <a:r>
              <a:rPr lang="en-US" sz="2000" b="0">
                <a:latin typeface="Times" pitchFamily="18" charset="0"/>
              </a:rPr>
              <a:t>TAdd</a:t>
            </a:r>
            <a:r>
              <a:rPr lang="en-US" sz="2000" b="0" i="1" baseline="-25000">
                <a:latin typeface="Times" pitchFamily="18" charset="0"/>
              </a:rPr>
              <a:t>w</a:t>
            </a:r>
            <a:r>
              <a:rPr lang="en-US" sz="2000" b="0">
                <a:latin typeface="Times" pitchFamily="18" charset="0"/>
              </a:rPr>
              <a:t>(</a:t>
            </a:r>
            <a:r>
              <a:rPr lang="en-US" sz="2000" b="0" i="1">
                <a:latin typeface="Times" pitchFamily="18" charset="0"/>
              </a:rPr>
              <a:t>u</a:t>
            </a:r>
            <a:r>
              <a:rPr lang="en-US" sz="2000" b="0">
                <a:latin typeface="Times" pitchFamily="18" charset="0"/>
              </a:rPr>
              <a:t> , </a:t>
            </a:r>
            <a:r>
              <a:rPr lang="en-US" sz="2000" b="0" i="1">
                <a:latin typeface="Times" pitchFamily="18" charset="0"/>
              </a:rPr>
              <a:t>v</a:t>
            </a:r>
            <a:r>
              <a:rPr lang="en-US" sz="2000" b="0">
                <a:latin typeface="Times" pitchFamily="18" charset="0"/>
              </a:rPr>
              <a:t>)</a:t>
            </a:r>
          </a:p>
        </p:txBody>
      </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8445" y="667385"/>
            <a:ext cx="7891145" cy="2614930"/>
          </a:xfrm>
          <a:prstGeom prst="rect">
            <a:avLst/>
          </a:prstGeom>
          <a:noFill/>
        </p:spPr>
        <p:txBody>
          <a:bodyPr wrap="square" rtlCol="0">
            <a:spAutoFit/>
          </a:bodyPr>
          <a:lstStyle/>
          <a:p>
            <a:pPr marL="342900" indent="-342900" eaLnBrk="1" hangingPunct="1">
              <a:buFont typeface="Wingdings" panose="05000000000000000000" charset="0"/>
              <a:buChar char=""/>
              <a:tabLst>
                <a:tab pos="1371600" algn="l"/>
                <a:tab pos="1892300" algn="l"/>
                <a:tab pos="2349500" algn="l"/>
              </a:tabLst>
              <a:defRPr/>
            </a:pPr>
            <a:r>
              <a:rPr lang="zh-CN" altLang="en-US" sz="2400" dirty="0" smtClean="0">
                <a:ea typeface="宋体" panose="02010600030101010101" pitchFamily="2" charset="-122"/>
                <a:sym typeface="+mn-ea"/>
              </a:rPr>
              <a:t>有符号加法和无符号加法</a:t>
            </a:r>
            <a:r>
              <a:rPr lang="en-US" sz="2400" dirty="0" err="1" smtClean="0">
                <a:sym typeface="+mn-ea"/>
              </a:rPr>
              <a:t>有相同的位级的行为</a:t>
            </a:r>
            <a:endParaRPr lang="en-US" sz="2400" dirty="0" smtClean="0">
              <a:sym typeface="+mn-ea"/>
            </a:endParaRPr>
          </a:p>
          <a:p>
            <a:pPr marL="0" indent="0" eaLnBrk="1" hangingPunct="1">
              <a:buFont typeface="Wingdings" panose="05000000000000000000" charset="0"/>
              <a:buNone/>
              <a:tabLst>
                <a:tab pos="1371600" algn="l"/>
                <a:tab pos="1892300" algn="l"/>
                <a:tab pos="2349500" algn="l"/>
              </a:tabLst>
              <a:defRPr/>
            </a:pPr>
            <a:r>
              <a:rPr lang="en-US" altLang="zh-CN" sz="2000" dirty="0" smtClean="0">
                <a:ea typeface="宋体" panose="02010600030101010101" pitchFamily="2" charset="-122"/>
              </a:rPr>
              <a:t>——</a:t>
            </a:r>
            <a:r>
              <a:rPr lang="zh-CN" altLang="en-US" sz="2000" dirty="0" smtClean="0">
                <a:ea typeface="宋体" panose="02010600030101010101" pitchFamily="2" charset="-122"/>
              </a:rPr>
              <a:t>以下代码运行得到的结果为：</a:t>
            </a:r>
            <a:r>
              <a:rPr lang="en-US" sz="2000" dirty="0" smtClean="0">
                <a:latin typeface="Courier New" panose="02070309020205020404" charset="0"/>
                <a:sym typeface="+mn-ea"/>
              </a:rPr>
              <a:t> </a:t>
            </a:r>
            <a:r>
              <a:rPr lang="en-US" sz="2000" b="1" dirty="0" smtClean="0">
                <a:latin typeface="Courier New" panose="02070309020205020404" charset="0"/>
                <a:sym typeface="+mn-ea"/>
              </a:rPr>
              <a:t>s == t</a:t>
            </a:r>
          </a:p>
          <a:p>
            <a:pPr marL="0" indent="0" eaLnBrk="1" hangingPunct="1">
              <a:buFont typeface="Wingdings" panose="05000000000000000000" charset="0"/>
              <a:buNone/>
              <a:tabLst>
                <a:tab pos="1371600" algn="l"/>
                <a:tab pos="1892300" algn="l"/>
                <a:tab pos="2349500" algn="l"/>
              </a:tabLst>
              <a:defRPr/>
            </a:pPr>
            <a:r>
              <a:rPr lang="en-US" sz="2000" b="1" dirty="0" smtClean="0">
                <a:latin typeface="Courier New" panose="02070309020205020404" charset="0"/>
                <a:sym typeface="+mn-ea"/>
              </a:rPr>
              <a:t>	</a:t>
            </a:r>
            <a:r>
              <a:rPr lang="en-US" sz="2000" b="1" dirty="0" err="1" smtClean="0">
                <a:latin typeface="Courier New" panose="02070309020205020404" charset="0"/>
                <a:sym typeface="+mn-ea"/>
              </a:rPr>
              <a:t>int</a:t>
            </a:r>
            <a:r>
              <a:rPr lang="en-US" sz="2000" b="1" dirty="0" smtClean="0">
                <a:latin typeface="Courier New" panose="02070309020205020404" charset="0"/>
                <a:sym typeface="+mn-ea"/>
              </a:rPr>
              <a:t> s, t, u, v;</a:t>
            </a:r>
            <a:endParaRPr lang="en-US" sz="2000" b="1" dirty="0" smtClean="0">
              <a:latin typeface="Courier New" panose="02070309020205020404" charset="0"/>
            </a:endParaRPr>
          </a:p>
          <a:p>
            <a:pPr lvl="1" eaLnBrk="1" hangingPunct="1">
              <a:buFont typeface="Wingdings" panose="05000000000000000000" pitchFamily="2" charset="2"/>
              <a:buNone/>
              <a:tabLst>
                <a:tab pos="1371600" algn="l"/>
                <a:tab pos="1892300" algn="l"/>
                <a:tab pos="2349500" algn="l"/>
              </a:tabLst>
              <a:defRPr/>
            </a:pPr>
            <a:r>
              <a:rPr lang="en-US" sz="2000" b="1" dirty="0" smtClean="0">
                <a:latin typeface="Courier New" panose="02070309020205020404" charset="0"/>
                <a:sym typeface="+mn-ea"/>
              </a:rPr>
              <a:t>	s = (</a:t>
            </a:r>
            <a:r>
              <a:rPr lang="en-US" sz="2000" b="1" dirty="0" err="1" smtClean="0">
                <a:latin typeface="Courier New" panose="02070309020205020404" charset="0"/>
                <a:sym typeface="+mn-ea"/>
              </a:rPr>
              <a:t>int</a:t>
            </a:r>
            <a:r>
              <a:rPr lang="en-US" sz="2000" b="1" dirty="0" smtClean="0">
                <a:latin typeface="Courier New" panose="02070309020205020404" charset="0"/>
                <a:sym typeface="+mn-ea"/>
              </a:rPr>
              <a:t>) ((unsigned) u + (unsigned) v);</a:t>
            </a:r>
            <a:endParaRPr lang="en-US" sz="2000" b="1" dirty="0" smtClean="0">
              <a:latin typeface="Courier New" panose="02070309020205020404" charset="0"/>
            </a:endParaRPr>
          </a:p>
          <a:p>
            <a:pPr lvl="1" eaLnBrk="1" hangingPunct="1">
              <a:buFont typeface="Wingdings" panose="05000000000000000000" pitchFamily="2" charset="2"/>
              <a:buNone/>
              <a:tabLst>
                <a:tab pos="1371600" algn="l"/>
                <a:tab pos="1892300" algn="l"/>
                <a:tab pos="2349500" algn="l"/>
              </a:tabLst>
              <a:defRPr/>
            </a:pPr>
            <a:r>
              <a:rPr lang="en-US" sz="2000" b="1" dirty="0" smtClean="0">
                <a:latin typeface="Courier New" panose="02070309020205020404" charset="0"/>
                <a:sym typeface="+mn-ea"/>
              </a:rPr>
              <a:t> 	t = u + v</a:t>
            </a:r>
          </a:p>
          <a:p>
            <a:pPr lvl="1" eaLnBrk="1" hangingPunct="1">
              <a:buFont typeface="Wingdings" panose="05000000000000000000" pitchFamily="2" charset="2"/>
              <a:buNone/>
              <a:tabLst>
                <a:tab pos="1371600" algn="l"/>
                <a:tab pos="1892300" algn="l"/>
                <a:tab pos="2349500" algn="l"/>
              </a:tabLst>
              <a:defRPr/>
            </a:pPr>
            <a:endParaRPr lang="zh-CN" altLang="en-US" sz="2000" dirty="0"/>
          </a:p>
          <a:p>
            <a:pPr lvl="1" eaLnBrk="1" hangingPunct="1">
              <a:buFont typeface="Wingdings" panose="05000000000000000000" pitchFamily="2" charset="2"/>
              <a:buNone/>
              <a:tabLst>
                <a:tab pos="1371600" algn="l"/>
                <a:tab pos="1892300" algn="l"/>
                <a:tab pos="2349500" algn="l"/>
              </a:tabLst>
              <a:defRPr/>
            </a:pPr>
            <a:endParaRPr lang="zh-CN" altLang="en-US" sz="2000" dirty="0"/>
          </a:p>
          <a:p>
            <a:pPr lvl="1" eaLnBrk="1" hangingPunct="1">
              <a:buFont typeface="Wingdings" panose="05000000000000000000" pitchFamily="2" charset="2"/>
              <a:buNone/>
              <a:tabLst>
                <a:tab pos="1371600" algn="l"/>
                <a:tab pos="1892300" algn="l"/>
                <a:tab pos="2349500" algn="l"/>
              </a:tabLst>
              <a:defRPr/>
            </a:pPr>
            <a:endParaRPr lang="zh-CN" altLang="en-US" sz="2000" dirty="0"/>
          </a:p>
        </p:txBody>
      </p:sp>
      <p:pic>
        <p:nvPicPr>
          <p:cNvPr id="6" name="图片 5"/>
          <p:cNvPicPr>
            <a:picLocks noChangeAspect="1"/>
          </p:cNvPicPr>
          <p:nvPr/>
        </p:nvPicPr>
        <p:blipFill>
          <a:blip r:embed="rId3"/>
          <a:stretch>
            <a:fillRect/>
          </a:stretch>
        </p:blipFill>
        <p:spPr>
          <a:xfrm>
            <a:off x="6691630" y="2774950"/>
            <a:ext cx="4751070" cy="3451225"/>
          </a:xfrm>
          <a:prstGeom prst="rect">
            <a:avLst/>
          </a:prstGeom>
        </p:spPr>
      </p:pic>
      <p:sp>
        <p:nvSpPr>
          <p:cNvPr id="4" name="文本框 3"/>
          <p:cNvSpPr txBox="1"/>
          <p:nvPr/>
        </p:nvSpPr>
        <p:spPr>
          <a:xfrm>
            <a:off x="1544320" y="3060700"/>
            <a:ext cx="4865370" cy="1383665"/>
          </a:xfrm>
          <a:prstGeom prst="rect">
            <a:avLst/>
          </a:prstGeom>
          <a:noFill/>
        </p:spPr>
        <p:txBody>
          <a:bodyPr wrap="square" rtlCol="0">
            <a:spAutoFit/>
          </a:bodyPr>
          <a:lstStyle/>
          <a:p>
            <a:pPr marL="342900" indent="-342900">
              <a:buFont typeface="Wingdings" panose="05000000000000000000" charset="0"/>
              <a:buChar char=""/>
            </a:pPr>
            <a:r>
              <a:rPr lang="zh-CN" altLang="en-US" sz="2400"/>
              <a:t>右图为补码加法的一些实例：</a:t>
            </a:r>
          </a:p>
          <a:p>
            <a:pPr marL="0" indent="0">
              <a:buFont typeface="Wingdings" panose="05000000000000000000" charset="0"/>
              <a:buNone/>
            </a:pPr>
            <a:r>
              <a:rPr lang="en-US" altLang="zh-CN" sz="2000"/>
              <a:t>——</a:t>
            </a:r>
            <a:r>
              <a:rPr lang="zh-CN" altLang="en-US" sz="2000">
                <a:ea typeface="宋体" panose="02010600030101010101" pitchFamily="2" charset="-122"/>
              </a:rPr>
              <a:t>通过执行运算数的二进制加法并将结果截断到</a:t>
            </a:r>
            <a:r>
              <a:rPr lang="en-US" altLang="zh-CN" sz="2000">
                <a:ea typeface="宋体" panose="02010600030101010101" pitchFamily="2" charset="-122"/>
              </a:rPr>
              <a:t>4</a:t>
            </a:r>
            <a:r>
              <a:rPr lang="zh-CN" altLang="en-US" sz="2000">
                <a:ea typeface="宋体" panose="02010600030101010101" pitchFamily="2" charset="-122"/>
              </a:rPr>
              <a:t>位，可以获得</a:t>
            </a:r>
            <a:r>
              <a:rPr lang="en-US" altLang="zh-CN" sz="2000">
                <a:ea typeface="宋体" panose="02010600030101010101" pitchFamily="2" charset="-122"/>
              </a:rPr>
              <a:t>4</a:t>
            </a:r>
            <a:r>
              <a:rPr lang="zh-CN" altLang="en-US" sz="2000">
                <a:ea typeface="宋体" panose="02010600030101010101" pitchFamily="2" charset="-122"/>
              </a:rPr>
              <a:t>位补码和的位级表示。</a:t>
            </a:r>
          </a:p>
        </p:txBody>
      </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25065" y="2680970"/>
            <a:ext cx="4092575" cy="3338195"/>
          </a:xfrm>
          <a:prstGeom prst="rect">
            <a:avLst/>
          </a:prstGeom>
        </p:spPr>
      </p:pic>
      <p:cxnSp>
        <p:nvCxnSpPr>
          <p:cNvPr id="6" name="直接连接符 5"/>
          <p:cNvCxnSpPr/>
          <p:nvPr/>
        </p:nvCxnSpPr>
        <p:spPr>
          <a:xfrm>
            <a:off x="2631440" y="4438015"/>
            <a:ext cx="1666240" cy="5505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297680" y="3825875"/>
            <a:ext cx="2080895" cy="11823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31440" y="3458845"/>
            <a:ext cx="2232660" cy="9791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864100" y="3437890"/>
            <a:ext cx="1544955" cy="3727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297680" y="3413125"/>
            <a:ext cx="566420" cy="1606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76045" y="545465"/>
            <a:ext cx="4329430" cy="1445260"/>
          </a:xfrm>
          <a:prstGeom prst="rect">
            <a:avLst/>
          </a:prstGeom>
          <a:noFill/>
        </p:spPr>
        <p:txBody>
          <a:bodyPr wrap="square" rtlCol="0">
            <a:spAutoFit/>
          </a:bodyPr>
          <a:lstStyle/>
          <a:p>
            <a:r>
              <a:rPr lang="zh-CN" altLang="en-US" sz="2400"/>
              <a:t>补码加法中的溢出：</a:t>
            </a:r>
          </a:p>
          <a:p>
            <a:endParaRPr lang="en-US" altLang="zh-CN" sz="2400"/>
          </a:p>
          <a:p>
            <a:r>
              <a:rPr lang="en-US" altLang="zh-CN" sz="2000"/>
              <a:t>——</a:t>
            </a:r>
            <a:r>
              <a:rPr lang="zh-CN" altLang="en-US" sz="2000">
                <a:ea typeface="宋体" panose="02010600030101010101" pitchFamily="2" charset="-122"/>
              </a:rPr>
              <a:t>正溢出：如果</a:t>
            </a:r>
            <a:r>
              <a:rPr lang="en-US" altLang="zh-CN" sz="2000">
                <a:ea typeface="宋体" panose="02010600030101010101" pitchFamily="2" charset="-122"/>
              </a:rPr>
              <a:t>x&gt;0</a:t>
            </a:r>
            <a:r>
              <a:rPr lang="zh-CN" altLang="en-US" sz="2000">
                <a:ea typeface="宋体" panose="02010600030101010101" pitchFamily="2" charset="-122"/>
              </a:rPr>
              <a:t>，</a:t>
            </a:r>
            <a:r>
              <a:rPr lang="en-US" altLang="zh-CN" sz="2000">
                <a:ea typeface="宋体" panose="02010600030101010101" pitchFamily="2" charset="-122"/>
              </a:rPr>
              <a:t>y&gt;0</a:t>
            </a:r>
            <a:r>
              <a:rPr lang="zh-CN" altLang="en-US" sz="2000">
                <a:ea typeface="宋体" panose="02010600030101010101" pitchFamily="2" charset="-122"/>
              </a:rPr>
              <a:t>，而</a:t>
            </a:r>
            <a:r>
              <a:rPr lang="en-US" altLang="zh-CN" sz="2000">
                <a:ea typeface="宋体" panose="02010600030101010101" pitchFamily="2" charset="-122"/>
              </a:rPr>
              <a:t>s</a:t>
            </a:r>
            <a:r>
              <a:rPr lang="en-US" altLang="zh-CN" sz="2000">
                <a:latin typeface="Arial" panose="020B0604020202020204" pitchFamily="34" charset="0"/>
                <a:ea typeface="宋体" panose="02010600030101010101" pitchFamily="2" charset="-122"/>
              </a:rPr>
              <a:t>≤0</a:t>
            </a:r>
          </a:p>
          <a:p>
            <a:r>
              <a:rPr lang="en-US" altLang="zh-CN" sz="2000">
                <a:sym typeface="+mn-ea"/>
              </a:rPr>
              <a:t>——</a:t>
            </a:r>
            <a:r>
              <a:rPr lang="zh-CN" altLang="en-US" sz="2000">
                <a:ea typeface="宋体" panose="02010600030101010101" pitchFamily="2" charset="-122"/>
                <a:sym typeface="+mn-ea"/>
              </a:rPr>
              <a:t>负溢出：如果</a:t>
            </a:r>
            <a:r>
              <a:rPr lang="en-US" altLang="zh-CN" sz="2000">
                <a:ea typeface="宋体" panose="02010600030101010101" pitchFamily="2" charset="-122"/>
                <a:sym typeface="+mn-ea"/>
              </a:rPr>
              <a:t>x&lt;0</a:t>
            </a:r>
            <a:r>
              <a:rPr lang="zh-CN" altLang="en-US" sz="2000">
                <a:ea typeface="宋体" panose="02010600030101010101" pitchFamily="2" charset="-122"/>
                <a:sym typeface="+mn-ea"/>
              </a:rPr>
              <a:t>，</a:t>
            </a:r>
            <a:r>
              <a:rPr lang="en-US" altLang="zh-CN" sz="2000">
                <a:ea typeface="宋体" panose="02010600030101010101" pitchFamily="2" charset="-122"/>
                <a:sym typeface="+mn-ea"/>
              </a:rPr>
              <a:t>y&lt;0</a:t>
            </a:r>
            <a:r>
              <a:rPr lang="zh-CN" altLang="en-US" sz="2000">
                <a:ea typeface="宋体" panose="02010600030101010101" pitchFamily="2" charset="-122"/>
                <a:sym typeface="+mn-ea"/>
              </a:rPr>
              <a:t>，而</a:t>
            </a:r>
            <a:r>
              <a:rPr lang="en-US" altLang="zh-CN" sz="2000">
                <a:ea typeface="宋体" panose="02010600030101010101" pitchFamily="2" charset="-122"/>
                <a:sym typeface="+mn-ea"/>
              </a:rPr>
              <a:t>s</a:t>
            </a:r>
            <a:r>
              <a:rPr lang="en-US" altLang="zh-CN" sz="2000">
                <a:latin typeface="Arial" panose="020B0604020202020204" pitchFamily="34" charset="0"/>
                <a:ea typeface="宋体" panose="02010600030101010101" pitchFamily="2" charset="-122"/>
                <a:sym typeface="+mn-ea"/>
              </a:rPr>
              <a:t>≥0</a:t>
            </a:r>
          </a:p>
        </p:txBody>
      </p:sp>
      <p:sp>
        <p:nvSpPr>
          <p:cNvPr id="5" name="Rectangle 5"/>
          <p:cNvSpPr>
            <a:spLocks noChangeArrowheads="1"/>
          </p:cNvSpPr>
          <p:nvPr/>
        </p:nvSpPr>
        <p:spPr bwMode="auto">
          <a:xfrm>
            <a:off x="8768605" y="4796302"/>
            <a:ext cx="714137" cy="366767"/>
          </a:xfrm>
          <a:prstGeom prst="rect">
            <a:avLst/>
          </a:prstGeom>
          <a:noFill/>
          <a:ln w="25400">
            <a:noFill/>
            <a:miter lim="800000"/>
          </a:ln>
        </p:spPr>
        <p:txBody>
          <a:bodyPr wrap="none" lIns="90487" tIns="44450" rIns="90487" bIns="44450">
            <a:spAutoFit/>
          </a:bodyPr>
          <a:lstStyle/>
          <a:p>
            <a:pPr algn="r">
              <a:lnSpc>
                <a:spcPct val="100000"/>
              </a:lnSpc>
            </a:pPr>
            <a:r>
              <a:rPr lang="en-US" sz="1800" b="0" dirty="0">
                <a:latin typeface="Calibri" panose="020F0502020204030204" pitchFamily="34" charset="0"/>
              </a:rPr>
              <a:t>–2</a:t>
            </a:r>
            <a:r>
              <a:rPr lang="en-US" sz="1800" b="0" i="1" baseline="30000" dirty="0">
                <a:latin typeface="Calibri" panose="020F0502020204030204" pitchFamily="34" charset="0"/>
              </a:rPr>
              <a:t>w </a:t>
            </a:r>
            <a:r>
              <a:rPr lang="en-US" sz="1800" b="0" baseline="30000" dirty="0">
                <a:latin typeface="Calibri" panose="020F0502020204030204" pitchFamily="34" charset="0"/>
              </a:rPr>
              <a:t>–</a:t>
            </a:r>
            <a:r>
              <a:rPr lang="en-US" sz="1800" b="0" baseline="30000" dirty="0" smtClean="0">
                <a:latin typeface="Calibri" panose="020F0502020204030204" pitchFamily="34" charset="0"/>
              </a:rPr>
              <a:t>1</a:t>
            </a:r>
            <a:endParaRPr lang="en-US" sz="1800" b="0" dirty="0">
              <a:latin typeface="Calibri" panose="020F0502020204030204" pitchFamily="34" charset="0"/>
            </a:endParaRPr>
          </a:p>
        </p:txBody>
      </p:sp>
      <p:sp>
        <p:nvSpPr>
          <p:cNvPr id="34821" name="Rectangle 6"/>
          <p:cNvSpPr>
            <a:spLocks noChangeArrowheads="1"/>
          </p:cNvSpPr>
          <p:nvPr/>
        </p:nvSpPr>
        <p:spPr bwMode="auto">
          <a:xfrm>
            <a:off x="8956958" y="5481726"/>
            <a:ext cx="525784" cy="366767"/>
          </a:xfrm>
          <a:prstGeom prst="rect">
            <a:avLst/>
          </a:prstGeom>
          <a:noFill/>
          <a:ln w="25400">
            <a:noFill/>
            <a:miter lim="800000"/>
          </a:ln>
        </p:spPr>
        <p:txBody>
          <a:bodyPr wrap="none" lIns="90487" tIns="44450" rIns="90487" bIns="44450">
            <a:spAutoFit/>
          </a:bodyPr>
          <a:lstStyle/>
          <a:p>
            <a:pPr algn="r">
              <a:lnSpc>
                <a:spcPct val="100000"/>
              </a:lnSpc>
            </a:pPr>
            <a:r>
              <a:rPr lang="en-US" sz="1800" b="0" dirty="0">
                <a:latin typeface="Calibri" panose="020F0502020204030204" pitchFamily="34" charset="0"/>
              </a:rPr>
              <a:t>–2</a:t>
            </a:r>
            <a:r>
              <a:rPr lang="en-US" sz="1800" b="0" i="1" baseline="30000" dirty="0">
                <a:latin typeface="Calibri" panose="020F0502020204030204" pitchFamily="34" charset="0"/>
              </a:rPr>
              <a:t>w</a:t>
            </a:r>
          </a:p>
        </p:txBody>
      </p:sp>
      <p:sp>
        <p:nvSpPr>
          <p:cNvPr id="7" name="Line 8"/>
          <p:cNvSpPr>
            <a:spLocks noChangeShapeType="1"/>
          </p:cNvSpPr>
          <p:nvPr/>
        </p:nvSpPr>
        <p:spPr bwMode="auto">
          <a:xfrm>
            <a:off x="9628276" y="2931477"/>
            <a:ext cx="0" cy="1346200"/>
          </a:xfrm>
          <a:prstGeom prst="line">
            <a:avLst/>
          </a:prstGeom>
          <a:noFill/>
          <a:ln w="25400">
            <a:solidFill>
              <a:schemeClr val="tx1"/>
            </a:solidFill>
            <a:round/>
          </a:ln>
        </p:spPr>
        <p:txBody>
          <a:bodyPr wrap="none" anchor="ctr"/>
          <a:lstStyle/>
          <a:p>
            <a:endParaRPr lang="en-US"/>
          </a:p>
        </p:txBody>
      </p:sp>
      <p:sp>
        <p:nvSpPr>
          <p:cNvPr id="9" name="Line 9"/>
          <p:cNvSpPr>
            <a:spLocks noChangeShapeType="1"/>
          </p:cNvSpPr>
          <p:nvPr/>
        </p:nvSpPr>
        <p:spPr bwMode="auto">
          <a:xfrm>
            <a:off x="9564061" y="4290377"/>
            <a:ext cx="127000" cy="0"/>
          </a:xfrm>
          <a:prstGeom prst="line">
            <a:avLst/>
          </a:prstGeom>
          <a:noFill/>
          <a:ln w="25400">
            <a:solidFill>
              <a:schemeClr val="tx1"/>
            </a:solidFill>
            <a:round/>
          </a:ln>
        </p:spPr>
        <p:txBody>
          <a:bodyPr wrap="none" anchor="ctr"/>
          <a:lstStyle/>
          <a:p>
            <a:endParaRPr lang="en-US"/>
          </a:p>
        </p:txBody>
      </p:sp>
      <p:sp>
        <p:nvSpPr>
          <p:cNvPr id="10" name="Line 10"/>
          <p:cNvSpPr>
            <a:spLocks noChangeShapeType="1"/>
          </p:cNvSpPr>
          <p:nvPr/>
        </p:nvSpPr>
        <p:spPr bwMode="auto">
          <a:xfrm>
            <a:off x="9564061" y="3604577"/>
            <a:ext cx="127000" cy="0"/>
          </a:xfrm>
          <a:prstGeom prst="line">
            <a:avLst/>
          </a:prstGeom>
          <a:noFill/>
          <a:ln w="25400">
            <a:solidFill>
              <a:schemeClr val="tx1"/>
            </a:solidFill>
            <a:round/>
          </a:ln>
        </p:spPr>
        <p:txBody>
          <a:bodyPr wrap="none" anchor="ctr"/>
          <a:lstStyle/>
          <a:p>
            <a:endParaRPr lang="en-US"/>
          </a:p>
        </p:txBody>
      </p:sp>
      <p:sp>
        <p:nvSpPr>
          <p:cNvPr id="11" name="Line 11"/>
          <p:cNvSpPr>
            <a:spLocks noChangeShapeType="1"/>
          </p:cNvSpPr>
          <p:nvPr/>
        </p:nvSpPr>
        <p:spPr bwMode="auto">
          <a:xfrm>
            <a:off x="9564061" y="2918777"/>
            <a:ext cx="127000" cy="0"/>
          </a:xfrm>
          <a:prstGeom prst="line">
            <a:avLst/>
          </a:prstGeom>
          <a:noFill/>
          <a:ln w="25400">
            <a:solidFill>
              <a:schemeClr val="tx1"/>
            </a:solidFill>
            <a:round/>
          </a:ln>
        </p:spPr>
        <p:txBody>
          <a:bodyPr wrap="none" anchor="ctr"/>
          <a:lstStyle/>
          <a:p>
            <a:endParaRPr lang="en-US"/>
          </a:p>
        </p:txBody>
      </p:sp>
      <p:sp>
        <p:nvSpPr>
          <p:cNvPr id="13" name="Line 12"/>
          <p:cNvSpPr>
            <a:spLocks noChangeShapeType="1"/>
          </p:cNvSpPr>
          <p:nvPr/>
        </p:nvSpPr>
        <p:spPr bwMode="auto">
          <a:xfrm>
            <a:off x="10922963" y="3617277"/>
            <a:ext cx="0" cy="660400"/>
          </a:xfrm>
          <a:prstGeom prst="line">
            <a:avLst/>
          </a:prstGeom>
          <a:noFill/>
          <a:ln w="25400">
            <a:solidFill>
              <a:schemeClr val="tx1"/>
            </a:solidFill>
            <a:round/>
          </a:ln>
        </p:spPr>
        <p:txBody>
          <a:bodyPr wrap="none" anchor="ctr"/>
          <a:lstStyle/>
          <a:p>
            <a:endParaRPr lang="en-US"/>
          </a:p>
        </p:txBody>
      </p:sp>
      <p:sp>
        <p:nvSpPr>
          <p:cNvPr id="14" name="Line 13"/>
          <p:cNvSpPr>
            <a:spLocks noChangeShapeType="1"/>
          </p:cNvSpPr>
          <p:nvPr/>
        </p:nvSpPr>
        <p:spPr bwMode="auto">
          <a:xfrm>
            <a:off x="10859463" y="4290377"/>
            <a:ext cx="127000" cy="0"/>
          </a:xfrm>
          <a:prstGeom prst="line">
            <a:avLst/>
          </a:prstGeom>
          <a:noFill/>
          <a:ln w="25400">
            <a:solidFill>
              <a:schemeClr val="tx1"/>
            </a:solidFill>
            <a:round/>
          </a:ln>
        </p:spPr>
        <p:txBody>
          <a:bodyPr wrap="none" anchor="ctr"/>
          <a:lstStyle/>
          <a:p>
            <a:endParaRPr lang="en-US"/>
          </a:p>
        </p:txBody>
      </p:sp>
      <p:sp>
        <p:nvSpPr>
          <p:cNvPr id="15" name="Line 14"/>
          <p:cNvSpPr>
            <a:spLocks noChangeShapeType="1"/>
          </p:cNvSpPr>
          <p:nvPr/>
        </p:nvSpPr>
        <p:spPr bwMode="auto">
          <a:xfrm>
            <a:off x="10859463" y="3604577"/>
            <a:ext cx="127000" cy="0"/>
          </a:xfrm>
          <a:prstGeom prst="line">
            <a:avLst/>
          </a:prstGeom>
          <a:noFill/>
          <a:ln w="25400">
            <a:solidFill>
              <a:schemeClr val="tx1"/>
            </a:solidFill>
            <a:round/>
          </a:ln>
        </p:spPr>
        <p:txBody>
          <a:bodyPr wrap="none" anchor="ctr"/>
          <a:lstStyle/>
          <a:p>
            <a:endParaRPr lang="en-US"/>
          </a:p>
        </p:txBody>
      </p:sp>
      <p:sp>
        <p:nvSpPr>
          <p:cNvPr id="17" name="Line 15"/>
          <p:cNvSpPr>
            <a:spLocks noChangeShapeType="1"/>
          </p:cNvSpPr>
          <p:nvPr/>
        </p:nvSpPr>
        <p:spPr bwMode="auto">
          <a:xfrm>
            <a:off x="9792661" y="3833177"/>
            <a:ext cx="965201" cy="0"/>
          </a:xfrm>
          <a:prstGeom prst="line">
            <a:avLst/>
          </a:prstGeom>
          <a:noFill/>
          <a:ln w="76200">
            <a:solidFill>
              <a:schemeClr val="accent2">
                <a:lumMod val="75000"/>
              </a:schemeClr>
            </a:solidFill>
            <a:round/>
            <a:tailEnd type="triangle" w="med" len="med"/>
          </a:ln>
        </p:spPr>
        <p:txBody>
          <a:bodyPr wrap="none" anchor="ctr"/>
          <a:lstStyle/>
          <a:p>
            <a:endParaRPr lang="en-US"/>
          </a:p>
        </p:txBody>
      </p:sp>
      <p:sp>
        <p:nvSpPr>
          <p:cNvPr id="19" name="Freeform 16"/>
          <p:cNvSpPr/>
          <p:nvPr/>
        </p:nvSpPr>
        <p:spPr bwMode="auto">
          <a:xfrm>
            <a:off x="9779961" y="3299777"/>
            <a:ext cx="992189" cy="1296988"/>
          </a:xfrm>
          <a:custGeom>
            <a:avLst/>
            <a:gdLst>
              <a:gd name="T0" fmla="*/ 0 w 625"/>
              <a:gd name="T1" fmla="*/ 0 h 817"/>
              <a:gd name="T2" fmla="*/ 240 w 625"/>
              <a:gd name="T3" fmla="*/ 0 h 817"/>
              <a:gd name="T4" fmla="*/ 384 w 625"/>
              <a:gd name="T5" fmla="*/ 816 h 817"/>
              <a:gd name="T6" fmla="*/ 624 w 625"/>
              <a:gd name="T7" fmla="*/ 816 h 817"/>
              <a:gd name="T8" fmla="*/ 0 60000 65536"/>
              <a:gd name="T9" fmla="*/ 0 60000 65536"/>
              <a:gd name="T10" fmla="*/ 0 60000 65536"/>
              <a:gd name="T11" fmla="*/ 0 60000 65536"/>
              <a:gd name="T12" fmla="*/ 0 w 625"/>
              <a:gd name="T13" fmla="*/ 0 h 817"/>
              <a:gd name="T14" fmla="*/ 625 w 625"/>
              <a:gd name="T15" fmla="*/ 817 h 817"/>
            </a:gdLst>
            <a:ahLst/>
            <a:cxnLst>
              <a:cxn ang="T8">
                <a:pos x="T0" y="T1"/>
              </a:cxn>
              <a:cxn ang="T9">
                <a:pos x="T2" y="T3"/>
              </a:cxn>
              <a:cxn ang="T10">
                <a:pos x="T4" y="T5"/>
              </a:cxn>
              <a:cxn ang="T11">
                <a:pos x="T6" y="T7"/>
              </a:cxn>
            </a:cxnLst>
            <a:rect l="T12" t="T13" r="T14" b="T15"/>
            <a:pathLst>
              <a:path w="625" h="817">
                <a:moveTo>
                  <a:pt x="0" y="0"/>
                </a:moveTo>
                <a:lnTo>
                  <a:pt x="240" y="0"/>
                </a:lnTo>
                <a:lnTo>
                  <a:pt x="384" y="816"/>
                </a:lnTo>
                <a:lnTo>
                  <a:pt x="624" y="816"/>
                </a:lnTo>
              </a:path>
            </a:pathLst>
          </a:custGeom>
          <a:noFill/>
          <a:ln w="25400" cap="rnd">
            <a:solidFill>
              <a:srgbClr val="C00000"/>
            </a:solidFill>
            <a:round/>
            <a:tailEnd type="triangle" w="med" len="med"/>
          </a:ln>
        </p:spPr>
        <p:txBody>
          <a:bodyPr/>
          <a:lstStyle/>
          <a:p>
            <a:endParaRPr lang="en-US"/>
          </a:p>
        </p:txBody>
      </p:sp>
      <p:sp>
        <p:nvSpPr>
          <p:cNvPr id="20" name="Rectangle 17"/>
          <p:cNvSpPr>
            <a:spLocks noChangeArrowheads="1"/>
          </p:cNvSpPr>
          <p:nvPr/>
        </p:nvSpPr>
        <p:spPr bwMode="auto">
          <a:xfrm>
            <a:off x="9182981" y="4103196"/>
            <a:ext cx="299761" cy="366767"/>
          </a:xfrm>
          <a:prstGeom prst="rect">
            <a:avLst/>
          </a:prstGeom>
          <a:noFill/>
          <a:ln w="25400">
            <a:noFill/>
            <a:miter lim="800000"/>
          </a:ln>
        </p:spPr>
        <p:txBody>
          <a:bodyPr wrap="none" lIns="90487" tIns="44450" rIns="90487" bIns="44450">
            <a:spAutoFit/>
          </a:bodyPr>
          <a:lstStyle/>
          <a:p>
            <a:pPr>
              <a:lnSpc>
                <a:spcPct val="100000"/>
              </a:lnSpc>
            </a:pPr>
            <a:r>
              <a:rPr lang="en-US" sz="1800" b="0" dirty="0">
                <a:latin typeface="Calibri" panose="020F0502020204030204" pitchFamily="34" charset="0"/>
              </a:rPr>
              <a:t>0</a:t>
            </a:r>
          </a:p>
        </p:txBody>
      </p:sp>
      <p:sp>
        <p:nvSpPr>
          <p:cNvPr id="21" name="Rectangle 18"/>
          <p:cNvSpPr>
            <a:spLocks noChangeArrowheads="1"/>
          </p:cNvSpPr>
          <p:nvPr/>
        </p:nvSpPr>
        <p:spPr bwMode="auto">
          <a:xfrm>
            <a:off x="8768605" y="3424702"/>
            <a:ext cx="944143" cy="366767"/>
          </a:xfrm>
          <a:prstGeom prst="rect">
            <a:avLst/>
          </a:prstGeom>
          <a:noFill/>
          <a:ln w="25400">
            <a:noFill/>
            <a:miter lim="800000"/>
          </a:ln>
        </p:spPr>
        <p:txBody>
          <a:bodyPr wrap="square" lIns="90487" tIns="44450" rIns="90487" bIns="44450">
            <a:spAutoFit/>
          </a:bodyPr>
          <a:lstStyle/>
          <a:p>
            <a:pPr>
              <a:lnSpc>
                <a:spcPct val="100000"/>
              </a:lnSpc>
            </a:pPr>
            <a:r>
              <a:rPr lang="en-US" sz="1800" b="0" dirty="0">
                <a:latin typeface="Calibri" panose="020F0502020204030204" pitchFamily="34" charset="0"/>
              </a:rPr>
              <a:t>2</a:t>
            </a:r>
            <a:r>
              <a:rPr lang="en-US" sz="1800" b="0" i="1" baseline="30000" dirty="0">
                <a:latin typeface="Calibri" panose="020F0502020204030204" pitchFamily="34" charset="0"/>
              </a:rPr>
              <a:t>w </a:t>
            </a:r>
            <a:r>
              <a:rPr lang="en-US" sz="1800" b="0" baseline="30000" dirty="0">
                <a:latin typeface="Calibri" panose="020F0502020204030204" pitchFamily="34" charset="0"/>
              </a:rPr>
              <a:t>–</a:t>
            </a:r>
            <a:r>
              <a:rPr lang="en-US" sz="1800" b="0" baseline="30000" dirty="0" smtClean="0">
                <a:latin typeface="Calibri" panose="020F0502020204030204" pitchFamily="34" charset="0"/>
              </a:rPr>
              <a:t>1</a:t>
            </a:r>
            <a:r>
              <a:rPr lang="en-US" sz="1800" b="0" dirty="0" smtClean="0">
                <a:latin typeface="Calibri" panose="020F0502020204030204" pitchFamily="34" charset="0"/>
              </a:rPr>
              <a:t>–1</a:t>
            </a:r>
            <a:endParaRPr lang="en-US" sz="1800" b="0" dirty="0">
              <a:latin typeface="Calibri" panose="020F0502020204030204" pitchFamily="34" charset="0"/>
            </a:endParaRPr>
          </a:p>
        </p:txBody>
      </p:sp>
      <p:sp>
        <p:nvSpPr>
          <p:cNvPr id="22" name="Rectangle 19"/>
          <p:cNvSpPr>
            <a:spLocks noChangeArrowheads="1"/>
          </p:cNvSpPr>
          <p:nvPr/>
        </p:nvSpPr>
        <p:spPr bwMode="auto">
          <a:xfrm>
            <a:off x="8839938" y="2731596"/>
            <a:ext cx="642804" cy="366767"/>
          </a:xfrm>
          <a:prstGeom prst="rect">
            <a:avLst/>
          </a:prstGeom>
          <a:noFill/>
          <a:ln w="25400">
            <a:noFill/>
            <a:miter lim="800000"/>
          </a:ln>
        </p:spPr>
        <p:txBody>
          <a:bodyPr wrap="none" lIns="90487" tIns="44450" rIns="90487" bIns="44450">
            <a:spAutoFit/>
          </a:bodyPr>
          <a:lstStyle/>
          <a:p>
            <a:pPr>
              <a:lnSpc>
                <a:spcPct val="100000"/>
              </a:lnSpc>
            </a:pPr>
            <a:r>
              <a:rPr lang="en-US" sz="1800" b="0" dirty="0">
                <a:latin typeface="Calibri" panose="020F0502020204030204" pitchFamily="34" charset="0"/>
              </a:rPr>
              <a:t>2</a:t>
            </a:r>
            <a:r>
              <a:rPr lang="en-US" sz="1800" b="0" i="1" baseline="30000" dirty="0">
                <a:latin typeface="Calibri" panose="020F0502020204030204" pitchFamily="34" charset="0"/>
              </a:rPr>
              <a:t>w</a:t>
            </a:r>
            <a:r>
              <a:rPr lang="en-US" sz="1800" b="0" dirty="0">
                <a:latin typeface="Calibri" panose="020F0502020204030204" pitchFamily="34" charset="0"/>
              </a:rPr>
              <a:t>–1</a:t>
            </a:r>
          </a:p>
        </p:txBody>
      </p:sp>
      <p:sp>
        <p:nvSpPr>
          <p:cNvPr id="23" name="Line 20"/>
          <p:cNvSpPr>
            <a:spLocks noChangeShapeType="1"/>
          </p:cNvSpPr>
          <p:nvPr/>
        </p:nvSpPr>
        <p:spPr bwMode="auto">
          <a:xfrm>
            <a:off x="9627561" y="4303077"/>
            <a:ext cx="0" cy="1346200"/>
          </a:xfrm>
          <a:prstGeom prst="line">
            <a:avLst/>
          </a:prstGeom>
          <a:noFill/>
          <a:ln w="25400">
            <a:solidFill>
              <a:schemeClr val="tx1"/>
            </a:solidFill>
            <a:round/>
          </a:ln>
        </p:spPr>
        <p:txBody>
          <a:bodyPr wrap="none" anchor="ctr"/>
          <a:lstStyle/>
          <a:p>
            <a:endParaRPr lang="en-US"/>
          </a:p>
        </p:txBody>
      </p:sp>
      <p:sp>
        <p:nvSpPr>
          <p:cNvPr id="24" name="Line 21"/>
          <p:cNvSpPr>
            <a:spLocks noChangeShapeType="1"/>
          </p:cNvSpPr>
          <p:nvPr/>
        </p:nvSpPr>
        <p:spPr bwMode="auto">
          <a:xfrm>
            <a:off x="9564061" y="5661977"/>
            <a:ext cx="127000" cy="0"/>
          </a:xfrm>
          <a:prstGeom prst="line">
            <a:avLst/>
          </a:prstGeom>
          <a:noFill/>
          <a:ln w="25400">
            <a:solidFill>
              <a:schemeClr val="tx1"/>
            </a:solidFill>
            <a:round/>
          </a:ln>
        </p:spPr>
        <p:txBody>
          <a:bodyPr wrap="none" anchor="ctr"/>
          <a:lstStyle/>
          <a:p>
            <a:endParaRPr lang="en-US"/>
          </a:p>
        </p:txBody>
      </p:sp>
      <p:sp>
        <p:nvSpPr>
          <p:cNvPr id="25" name="Line 22"/>
          <p:cNvSpPr>
            <a:spLocks noChangeShapeType="1"/>
          </p:cNvSpPr>
          <p:nvPr/>
        </p:nvSpPr>
        <p:spPr bwMode="auto">
          <a:xfrm>
            <a:off x="9564061" y="4976177"/>
            <a:ext cx="127000" cy="0"/>
          </a:xfrm>
          <a:prstGeom prst="line">
            <a:avLst/>
          </a:prstGeom>
          <a:noFill/>
          <a:ln w="25400">
            <a:solidFill>
              <a:schemeClr val="tx1"/>
            </a:solidFill>
            <a:round/>
          </a:ln>
        </p:spPr>
        <p:txBody>
          <a:bodyPr wrap="none" anchor="ctr"/>
          <a:lstStyle/>
          <a:p>
            <a:endParaRPr lang="en-US"/>
          </a:p>
        </p:txBody>
      </p:sp>
      <p:sp>
        <p:nvSpPr>
          <p:cNvPr id="26" name="Line 23"/>
          <p:cNvSpPr>
            <a:spLocks noChangeShapeType="1"/>
          </p:cNvSpPr>
          <p:nvPr/>
        </p:nvSpPr>
        <p:spPr bwMode="auto">
          <a:xfrm>
            <a:off x="9691061" y="4417377"/>
            <a:ext cx="127000" cy="0"/>
          </a:xfrm>
          <a:prstGeom prst="line">
            <a:avLst/>
          </a:prstGeom>
          <a:noFill/>
          <a:ln w="25400">
            <a:solidFill>
              <a:schemeClr val="tx1"/>
            </a:solidFill>
            <a:round/>
          </a:ln>
        </p:spPr>
        <p:txBody>
          <a:bodyPr wrap="none" anchor="ctr"/>
          <a:lstStyle/>
          <a:p>
            <a:endParaRPr lang="en-US"/>
          </a:p>
        </p:txBody>
      </p:sp>
      <p:sp>
        <p:nvSpPr>
          <p:cNvPr id="29" name="Line 24"/>
          <p:cNvSpPr>
            <a:spLocks noChangeShapeType="1"/>
          </p:cNvSpPr>
          <p:nvPr/>
        </p:nvSpPr>
        <p:spPr bwMode="auto">
          <a:xfrm>
            <a:off x="10922963" y="4303077"/>
            <a:ext cx="0" cy="660400"/>
          </a:xfrm>
          <a:prstGeom prst="line">
            <a:avLst/>
          </a:prstGeom>
          <a:noFill/>
          <a:ln w="25400">
            <a:solidFill>
              <a:schemeClr val="tx1"/>
            </a:solidFill>
            <a:round/>
          </a:ln>
        </p:spPr>
        <p:txBody>
          <a:bodyPr wrap="none" anchor="ctr"/>
          <a:lstStyle/>
          <a:p>
            <a:endParaRPr lang="en-US"/>
          </a:p>
        </p:txBody>
      </p:sp>
      <p:sp>
        <p:nvSpPr>
          <p:cNvPr id="30" name="Line 25"/>
          <p:cNvSpPr>
            <a:spLocks noChangeShapeType="1"/>
          </p:cNvSpPr>
          <p:nvPr/>
        </p:nvSpPr>
        <p:spPr bwMode="auto">
          <a:xfrm>
            <a:off x="10859463" y="4976177"/>
            <a:ext cx="127000" cy="0"/>
          </a:xfrm>
          <a:prstGeom prst="line">
            <a:avLst/>
          </a:prstGeom>
          <a:noFill/>
          <a:ln w="25400">
            <a:solidFill>
              <a:schemeClr val="tx1"/>
            </a:solidFill>
            <a:round/>
          </a:ln>
        </p:spPr>
        <p:txBody>
          <a:bodyPr wrap="none" anchor="ctr"/>
          <a:lstStyle/>
          <a:p>
            <a:endParaRPr lang="en-US"/>
          </a:p>
        </p:txBody>
      </p:sp>
      <p:sp>
        <p:nvSpPr>
          <p:cNvPr id="31" name="Line 26"/>
          <p:cNvSpPr>
            <a:spLocks noChangeShapeType="1"/>
          </p:cNvSpPr>
          <p:nvPr/>
        </p:nvSpPr>
        <p:spPr bwMode="auto">
          <a:xfrm>
            <a:off x="10986463" y="4417377"/>
            <a:ext cx="127000" cy="0"/>
          </a:xfrm>
          <a:prstGeom prst="line">
            <a:avLst/>
          </a:prstGeom>
          <a:noFill/>
          <a:ln w="25400">
            <a:solidFill>
              <a:schemeClr val="tx1"/>
            </a:solidFill>
            <a:round/>
          </a:ln>
        </p:spPr>
        <p:txBody>
          <a:bodyPr wrap="none" anchor="ctr"/>
          <a:lstStyle/>
          <a:p>
            <a:endParaRPr lang="en-US"/>
          </a:p>
        </p:txBody>
      </p:sp>
      <p:sp>
        <p:nvSpPr>
          <p:cNvPr id="32" name="Line 27"/>
          <p:cNvSpPr>
            <a:spLocks noChangeShapeType="1"/>
          </p:cNvSpPr>
          <p:nvPr/>
        </p:nvSpPr>
        <p:spPr bwMode="auto">
          <a:xfrm>
            <a:off x="9792661" y="4747577"/>
            <a:ext cx="965201" cy="0"/>
          </a:xfrm>
          <a:prstGeom prst="line">
            <a:avLst/>
          </a:prstGeom>
          <a:noFill/>
          <a:ln w="76200">
            <a:solidFill>
              <a:schemeClr val="accent2">
                <a:lumMod val="75000"/>
              </a:schemeClr>
            </a:solidFill>
            <a:round/>
            <a:tailEnd type="triangle" w="med" len="med"/>
          </a:ln>
        </p:spPr>
        <p:txBody>
          <a:bodyPr wrap="none" anchor="ctr"/>
          <a:lstStyle/>
          <a:p>
            <a:endParaRPr lang="en-US"/>
          </a:p>
        </p:txBody>
      </p:sp>
      <p:sp>
        <p:nvSpPr>
          <p:cNvPr id="33" name="Freeform 28"/>
          <p:cNvSpPr/>
          <p:nvPr/>
        </p:nvSpPr>
        <p:spPr bwMode="auto">
          <a:xfrm>
            <a:off x="9779961" y="4061777"/>
            <a:ext cx="992189" cy="1296988"/>
          </a:xfrm>
          <a:custGeom>
            <a:avLst/>
            <a:gdLst>
              <a:gd name="T0" fmla="*/ 0 w 625"/>
              <a:gd name="T1" fmla="*/ 816 h 817"/>
              <a:gd name="T2" fmla="*/ 240 w 625"/>
              <a:gd name="T3" fmla="*/ 816 h 817"/>
              <a:gd name="T4" fmla="*/ 384 w 625"/>
              <a:gd name="T5" fmla="*/ 0 h 817"/>
              <a:gd name="T6" fmla="*/ 624 w 625"/>
              <a:gd name="T7" fmla="*/ 0 h 817"/>
              <a:gd name="T8" fmla="*/ 0 60000 65536"/>
              <a:gd name="T9" fmla="*/ 0 60000 65536"/>
              <a:gd name="T10" fmla="*/ 0 60000 65536"/>
              <a:gd name="T11" fmla="*/ 0 60000 65536"/>
              <a:gd name="T12" fmla="*/ 0 w 625"/>
              <a:gd name="T13" fmla="*/ 0 h 817"/>
              <a:gd name="T14" fmla="*/ 625 w 625"/>
              <a:gd name="T15" fmla="*/ 817 h 817"/>
            </a:gdLst>
            <a:ahLst/>
            <a:cxnLst>
              <a:cxn ang="T8">
                <a:pos x="T0" y="T1"/>
              </a:cxn>
              <a:cxn ang="T9">
                <a:pos x="T2" y="T3"/>
              </a:cxn>
              <a:cxn ang="T10">
                <a:pos x="T4" y="T5"/>
              </a:cxn>
              <a:cxn ang="T11">
                <a:pos x="T6" y="T7"/>
              </a:cxn>
            </a:cxnLst>
            <a:rect l="T12" t="T13" r="T14" b="T15"/>
            <a:pathLst>
              <a:path w="625" h="817">
                <a:moveTo>
                  <a:pt x="0" y="816"/>
                </a:moveTo>
                <a:lnTo>
                  <a:pt x="240" y="816"/>
                </a:lnTo>
                <a:lnTo>
                  <a:pt x="384" y="0"/>
                </a:lnTo>
                <a:lnTo>
                  <a:pt x="624" y="0"/>
                </a:lnTo>
              </a:path>
            </a:pathLst>
          </a:custGeom>
          <a:noFill/>
          <a:ln w="25400" cap="rnd">
            <a:solidFill>
              <a:srgbClr val="C00000"/>
            </a:solidFill>
            <a:round/>
            <a:tailEnd type="triangle" w="med" len="med"/>
          </a:ln>
        </p:spPr>
        <p:txBody>
          <a:bodyPr/>
          <a:lstStyle/>
          <a:p>
            <a:endParaRPr lang="en-US"/>
          </a:p>
        </p:txBody>
      </p:sp>
      <p:sp>
        <p:nvSpPr>
          <p:cNvPr id="35" name="Rectangle 31"/>
          <p:cNvSpPr>
            <a:spLocks noChangeArrowheads="1"/>
          </p:cNvSpPr>
          <p:nvPr/>
        </p:nvSpPr>
        <p:spPr bwMode="auto">
          <a:xfrm>
            <a:off x="7695565" y="5457190"/>
            <a:ext cx="803104" cy="305212"/>
          </a:xfrm>
          <a:prstGeom prst="rect">
            <a:avLst/>
          </a:prstGeom>
          <a:noFill/>
          <a:ln w="25400">
            <a:noFill/>
            <a:miter lim="800000"/>
          </a:ln>
        </p:spPr>
        <p:txBody>
          <a:bodyPr wrap="none" lIns="90487" tIns="44450" rIns="90487" bIns="44450">
            <a:spAutoFit/>
          </a:bodyPr>
          <a:lstStyle/>
          <a:p>
            <a:pPr>
              <a:lnSpc>
                <a:spcPct val="100000"/>
              </a:lnSpc>
            </a:pPr>
            <a:r>
              <a:rPr lang="en-US" sz="1400" dirty="0">
                <a:latin typeface="Calibri" panose="020F0502020204030204" pitchFamily="34" charset="0"/>
              </a:rPr>
              <a:t>1</a:t>
            </a:r>
            <a:r>
              <a:rPr lang="en-US" sz="1400" b="0" dirty="0">
                <a:latin typeface="Calibri" panose="020F0502020204030204" pitchFamily="34" charset="0"/>
              </a:rPr>
              <a:t> 000…0</a:t>
            </a:r>
          </a:p>
        </p:txBody>
      </p:sp>
      <p:sp>
        <p:nvSpPr>
          <p:cNvPr id="36" name="Rectangle 32"/>
          <p:cNvSpPr>
            <a:spLocks noChangeArrowheads="1"/>
          </p:cNvSpPr>
          <p:nvPr/>
        </p:nvSpPr>
        <p:spPr bwMode="auto">
          <a:xfrm>
            <a:off x="7695565" y="4771390"/>
            <a:ext cx="803104" cy="305212"/>
          </a:xfrm>
          <a:prstGeom prst="rect">
            <a:avLst/>
          </a:prstGeom>
          <a:noFill/>
          <a:ln w="25400">
            <a:noFill/>
            <a:miter lim="800000"/>
          </a:ln>
        </p:spPr>
        <p:txBody>
          <a:bodyPr wrap="none" lIns="90487" tIns="44450" rIns="90487" bIns="44450">
            <a:spAutoFit/>
          </a:bodyPr>
          <a:lstStyle/>
          <a:p>
            <a:pPr>
              <a:lnSpc>
                <a:spcPct val="100000"/>
              </a:lnSpc>
            </a:pPr>
            <a:r>
              <a:rPr lang="en-US" sz="1400" dirty="0">
                <a:latin typeface="Calibri" panose="020F0502020204030204" pitchFamily="34" charset="0"/>
              </a:rPr>
              <a:t>1</a:t>
            </a:r>
            <a:r>
              <a:rPr lang="en-US" sz="1400" b="0" dirty="0">
                <a:latin typeface="Calibri" panose="020F0502020204030204" pitchFamily="34" charset="0"/>
              </a:rPr>
              <a:t> 011…1</a:t>
            </a:r>
          </a:p>
        </p:txBody>
      </p:sp>
      <p:sp>
        <p:nvSpPr>
          <p:cNvPr id="37" name="Rectangle 33"/>
          <p:cNvSpPr>
            <a:spLocks noChangeArrowheads="1"/>
          </p:cNvSpPr>
          <p:nvPr/>
        </p:nvSpPr>
        <p:spPr bwMode="auto">
          <a:xfrm>
            <a:off x="7695565" y="4085590"/>
            <a:ext cx="803104" cy="305212"/>
          </a:xfrm>
          <a:prstGeom prst="rect">
            <a:avLst/>
          </a:prstGeom>
          <a:noFill/>
          <a:ln w="25400">
            <a:noFill/>
            <a:miter lim="800000"/>
          </a:ln>
        </p:spPr>
        <p:txBody>
          <a:bodyPr wrap="none" lIns="90487" tIns="44450" rIns="90487" bIns="44450">
            <a:spAutoFit/>
          </a:bodyPr>
          <a:lstStyle/>
          <a:p>
            <a:pPr>
              <a:lnSpc>
                <a:spcPct val="100000"/>
              </a:lnSpc>
            </a:pPr>
            <a:r>
              <a:rPr lang="en-US" sz="1400" dirty="0">
                <a:latin typeface="Calibri" panose="020F0502020204030204" pitchFamily="34" charset="0"/>
              </a:rPr>
              <a:t>0</a:t>
            </a:r>
            <a:r>
              <a:rPr lang="en-US" sz="1400" b="0" dirty="0">
                <a:latin typeface="Calibri" panose="020F0502020204030204" pitchFamily="34" charset="0"/>
              </a:rPr>
              <a:t> 000…0</a:t>
            </a:r>
          </a:p>
        </p:txBody>
      </p:sp>
      <p:sp>
        <p:nvSpPr>
          <p:cNvPr id="38" name="Rectangle 34"/>
          <p:cNvSpPr>
            <a:spLocks noChangeArrowheads="1"/>
          </p:cNvSpPr>
          <p:nvPr/>
        </p:nvSpPr>
        <p:spPr bwMode="auto">
          <a:xfrm>
            <a:off x="7695565" y="3399790"/>
            <a:ext cx="803104" cy="305212"/>
          </a:xfrm>
          <a:prstGeom prst="rect">
            <a:avLst/>
          </a:prstGeom>
          <a:noFill/>
          <a:ln w="25400">
            <a:noFill/>
            <a:miter lim="800000"/>
          </a:ln>
        </p:spPr>
        <p:txBody>
          <a:bodyPr wrap="none" lIns="90487" tIns="44450" rIns="90487" bIns="44450">
            <a:spAutoFit/>
          </a:bodyPr>
          <a:lstStyle/>
          <a:p>
            <a:pPr>
              <a:lnSpc>
                <a:spcPct val="100000"/>
              </a:lnSpc>
            </a:pPr>
            <a:r>
              <a:rPr lang="en-US" sz="1400" dirty="0">
                <a:latin typeface="Calibri" panose="020F0502020204030204" pitchFamily="34" charset="0"/>
              </a:rPr>
              <a:t>0</a:t>
            </a:r>
            <a:r>
              <a:rPr lang="en-US" sz="1400" b="0" dirty="0">
                <a:latin typeface="Calibri" panose="020F0502020204030204" pitchFamily="34" charset="0"/>
              </a:rPr>
              <a:t> 100…0</a:t>
            </a:r>
          </a:p>
        </p:txBody>
      </p:sp>
      <p:sp>
        <p:nvSpPr>
          <p:cNvPr id="39" name="Rectangle 35"/>
          <p:cNvSpPr>
            <a:spLocks noChangeArrowheads="1"/>
          </p:cNvSpPr>
          <p:nvPr/>
        </p:nvSpPr>
        <p:spPr bwMode="auto">
          <a:xfrm>
            <a:off x="7695565" y="2713990"/>
            <a:ext cx="803104" cy="305212"/>
          </a:xfrm>
          <a:prstGeom prst="rect">
            <a:avLst/>
          </a:prstGeom>
          <a:noFill/>
          <a:ln w="25400">
            <a:noFill/>
            <a:miter lim="800000"/>
          </a:ln>
        </p:spPr>
        <p:txBody>
          <a:bodyPr wrap="none" lIns="90487" tIns="44450" rIns="90487" bIns="44450">
            <a:spAutoFit/>
          </a:bodyPr>
          <a:lstStyle/>
          <a:p>
            <a:pPr>
              <a:lnSpc>
                <a:spcPct val="100000"/>
              </a:lnSpc>
            </a:pPr>
            <a:r>
              <a:rPr lang="en-US" sz="1400" dirty="0">
                <a:latin typeface="Calibri" panose="020F0502020204030204" pitchFamily="34" charset="0"/>
              </a:rPr>
              <a:t>0</a:t>
            </a:r>
            <a:r>
              <a:rPr lang="en-US" sz="1400" b="0" dirty="0">
                <a:latin typeface="Calibri" panose="020F0502020204030204" pitchFamily="34" charset="0"/>
              </a:rPr>
              <a:t> 111…1</a:t>
            </a:r>
          </a:p>
        </p:txBody>
      </p:sp>
      <p:sp>
        <p:nvSpPr>
          <p:cNvPr id="40" name="Rectangle 36"/>
          <p:cNvSpPr>
            <a:spLocks noChangeArrowheads="1"/>
          </p:cNvSpPr>
          <p:nvPr/>
        </p:nvSpPr>
        <p:spPr bwMode="auto">
          <a:xfrm>
            <a:off x="11200765" y="4847590"/>
            <a:ext cx="671658" cy="305212"/>
          </a:xfrm>
          <a:prstGeom prst="rect">
            <a:avLst/>
          </a:prstGeom>
          <a:noFill/>
          <a:ln w="25400">
            <a:noFill/>
            <a:miter lim="800000"/>
          </a:ln>
        </p:spPr>
        <p:txBody>
          <a:bodyPr wrap="none" lIns="90487" tIns="44450" rIns="90487" bIns="44450">
            <a:spAutoFit/>
          </a:bodyPr>
          <a:lstStyle/>
          <a:p>
            <a:pPr>
              <a:lnSpc>
                <a:spcPct val="100000"/>
              </a:lnSpc>
            </a:pPr>
            <a:r>
              <a:rPr lang="en-US" sz="1400" b="0" dirty="0">
                <a:latin typeface="Calibri" panose="020F0502020204030204" pitchFamily="34" charset="0"/>
              </a:rPr>
              <a:t>100…0</a:t>
            </a:r>
          </a:p>
        </p:txBody>
      </p:sp>
      <p:sp>
        <p:nvSpPr>
          <p:cNvPr id="41" name="Rectangle 37"/>
          <p:cNvSpPr>
            <a:spLocks noChangeArrowheads="1"/>
          </p:cNvSpPr>
          <p:nvPr/>
        </p:nvSpPr>
        <p:spPr bwMode="auto">
          <a:xfrm>
            <a:off x="11200765" y="4161790"/>
            <a:ext cx="671658" cy="305212"/>
          </a:xfrm>
          <a:prstGeom prst="rect">
            <a:avLst/>
          </a:prstGeom>
          <a:noFill/>
          <a:ln w="25400">
            <a:noFill/>
            <a:miter lim="800000"/>
          </a:ln>
        </p:spPr>
        <p:txBody>
          <a:bodyPr wrap="none" lIns="90487" tIns="44450" rIns="90487" bIns="44450">
            <a:spAutoFit/>
          </a:bodyPr>
          <a:lstStyle/>
          <a:p>
            <a:pPr>
              <a:lnSpc>
                <a:spcPct val="100000"/>
              </a:lnSpc>
            </a:pPr>
            <a:r>
              <a:rPr lang="en-US" sz="1400" b="0" dirty="0">
                <a:latin typeface="Calibri" panose="020F0502020204030204" pitchFamily="34" charset="0"/>
              </a:rPr>
              <a:t>000…0</a:t>
            </a:r>
          </a:p>
        </p:txBody>
      </p:sp>
      <p:sp>
        <p:nvSpPr>
          <p:cNvPr id="42" name="Rectangle 38"/>
          <p:cNvSpPr>
            <a:spLocks noChangeArrowheads="1"/>
          </p:cNvSpPr>
          <p:nvPr/>
        </p:nvSpPr>
        <p:spPr bwMode="auto">
          <a:xfrm>
            <a:off x="11200765" y="3475990"/>
            <a:ext cx="671658" cy="305212"/>
          </a:xfrm>
          <a:prstGeom prst="rect">
            <a:avLst/>
          </a:prstGeom>
          <a:noFill/>
          <a:ln w="25400">
            <a:noFill/>
            <a:miter lim="800000"/>
          </a:ln>
        </p:spPr>
        <p:txBody>
          <a:bodyPr wrap="none" lIns="90487" tIns="44450" rIns="90487" bIns="44450">
            <a:spAutoFit/>
          </a:bodyPr>
          <a:lstStyle/>
          <a:p>
            <a:pPr>
              <a:lnSpc>
                <a:spcPct val="100000"/>
              </a:lnSpc>
            </a:pPr>
            <a:r>
              <a:rPr lang="en-US" sz="1400" b="0" dirty="0">
                <a:latin typeface="Calibri" panose="020F0502020204030204" pitchFamily="34" charset="0"/>
              </a:rPr>
              <a:t>011…1</a:t>
            </a:r>
          </a:p>
        </p:txBody>
      </p:sp>
      <p:sp>
        <p:nvSpPr>
          <p:cNvPr id="43" name="Text Box 39"/>
          <p:cNvSpPr txBox="1">
            <a:spLocks noChangeArrowheads="1"/>
          </p:cNvSpPr>
          <p:nvPr/>
        </p:nvSpPr>
        <p:spPr bwMode="auto">
          <a:xfrm>
            <a:off x="9676765" y="2972752"/>
            <a:ext cx="790088" cy="307777"/>
          </a:xfrm>
          <a:prstGeom prst="rect">
            <a:avLst/>
          </a:prstGeom>
          <a:noFill/>
          <a:ln w="25400">
            <a:noFill/>
            <a:miter lim="800000"/>
          </a:ln>
        </p:spPr>
        <p:txBody>
          <a:bodyPr wrap="none">
            <a:spAutoFit/>
          </a:bodyPr>
          <a:lstStyle/>
          <a:p>
            <a:pPr>
              <a:lnSpc>
                <a:spcPct val="100000"/>
              </a:lnSpc>
            </a:pPr>
            <a:r>
              <a:rPr lang="en-US" sz="1400" b="0" dirty="0" err="1">
                <a:latin typeface="Calibri" panose="020F0502020204030204" pitchFamily="34" charset="0"/>
              </a:rPr>
              <a:t>PosOver</a:t>
            </a:r>
            <a:endParaRPr lang="en-US" sz="1400" b="0" dirty="0">
              <a:latin typeface="Calibri" panose="020F0502020204030204" pitchFamily="34" charset="0"/>
            </a:endParaRPr>
          </a:p>
        </p:txBody>
      </p:sp>
      <p:sp>
        <p:nvSpPr>
          <p:cNvPr id="44" name="Text Box 40"/>
          <p:cNvSpPr txBox="1">
            <a:spLocks noChangeArrowheads="1"/>
          </p:cNvSpPr>
          <p:nvPr/>
        </p:nvSpPr>
        <p:spPr bwMode="auto">
          <a:xfrm>
            <a:off x="9752965" y="5411152"/>
            <a:ext cx="825739" cy="307777"/>
          </a:xfrm>
          <a:prstGeom prst="rect">
            <a:avLst/>
          </a:prstGeom>
          <a:noFill/>
          <a:ln w="25400">
            <a:noFill/>
            <a:miter lim="800000"/>
          </a:ln>
        </p:spPr>
        <p:txBody>
          <a:bodyPr wrap="none">
            <a:spAutoFit/>
          </a:bodyPr>
          <a:lstStyle/>
          <a:p>
            <a:pPr>
              <a:lnSpc>
                <a:spcPct val="100000"/>
              </a:lnSpc>
            </a:pPr>
            <a:r>
              <a:rPr lang="en-US" sz="1400" b="0" dirty="0" err="1">
                <a:latin typeface="Calibri" panose="020F0502020204030204" pitchFamily="34" charset="0"/>
              </a:rPr>
              <a:t>NegOver</a:t>
            </a:r>
            <a:endParaRPr lang="en-US" sz="1400" b="0" dirty="0">
              <a:latin typeface="Calibri" panose="020F0502020204030204" pitchFamily="34" charset="0"/>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8683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181100" lvl="3" eaLnBrk="1" hangingPunct="1">
              <a:buFont typeface="Arial" panose="020B0604020202020204" pitchFamily="34" charset="0"/>
              <a:buNone/>
            </a:pPr>
            <a:endParaRPr lang="zh-CN" altLang="en-US" sz="1600" b="1" dirty="0" smtClean="0">
              <a:ea typeface="宋体" panose="02010600030101010101"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12293" name="AutoShape 6"/>
          <p:cNvSpPr/>
          <p:nvPr/>
        </p:nvSpPr>
        <p:spPr bwMode="auto">
          <a:xfrm>
            <a:off x="17240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3243581" y="768032"/>
            <a:ext cx="8626475" cy="2954655"/>
          </a:xfrm>
          <a:prstGeom prst="rect">
            <a:avLst/>
          </a:prstGeom>
          <a:noFill/>
        </p:spPr>
        <p:txBody>
          <a:bodyPr wrap="square" rtlCol="0">
            <a:spAutoFit/>
          </a:bodyPr>
          <a:lstStyle/>
          <a:p>
            <a:pPr marL="0" indent="0" eaLnBrk="1" hangingPunct="1">
              <a:buNone/>
            </a:pPr>
            <a:r>
              <a:rPr lang="en-US" altLang="zh-CN" dirty="0" smtClean="0">
                <a:ea typeface="宋体" panose="02010600030101010101" pitchFamily="2" charset="-122"/>
                <a:sym typeface="+mn-ea"/>
              </a:rPr>
              <a:t>          </a:t>
            </a:r>
            <a:endParaRPr lang="en-US" altLang="zh-CN" dirty="0" smtClean="0">
              <a:ea typeface="宋体" panose="02010600030101010101" pitchFamily="2" charset="-122"/>
            </a:endParaRPr>
          </a:p>
          <a:p>
            <a:pPr marL="0" indent="0" eaLnBrk="1" hangingPunct="1">
              <a:buNone/>
            </a:pPr>
            <a:r>
              <a:rPr lang="zh-CN" altLang="en-US" sz="2400" dirty="0" smtClean="0">
                <a:ea typeface="宋体" panose="02010600030101010101" pitchFamily="2" charset="-122"/>
                <a:sym typeface="+mn-ea"/>
              </a:rPr>
              <a:t> </a:t>
            </a:r>
            <a:r>
              <a:rPr lang="zh-CN" altLang="en-US" sz="2400" b="1" dirty="0" smtClean="0">
                <a:solidFill>
                  <a:schemeClr val="accent1">
                    <a:lumMod val="75000"/>
                  </a:schemeClr>
                </a:solidFill>
                <a:ea typeface="宋体" panose="02010600030101010101" pitchFamily="2" charset="-122"/>
                <a:sym typeface="+mn-ea"/>
              </a:rPr>
              <a:t>十六进制转换为二进制</a:t>
            </a:r>
            <a:r>
              <a:rPr lang="zh-CN" altLang="en-US" sz="2400" dirty="0" smtClean="0">
                <a:ea typeface="宋体" panose="02010600030101010101" pitchFamily="2" charset="-122"/>
                <a:sym typeface="+mn-ea"/>
              </a:rPr>
              <a:t>：</a:t>
            </a:r>
          </a:p>
          <a:p>
            <a:pPr marL="0" indent="0" eaLnBrk="1" hangingPunct="1">
              <a:buNone/>
            </a:pPr>
            <a:r>
              <a:rPr lang="zh-CN" altLang="en-US" sz="2400" dirty="0" smtClean="0">
                <a:ea typeface="宋体" panose="02010600030101010101" pitchFamily="2" charset="-122"/>
                <a:sym typeface="+mn-ea"/>
              </a:rPr>
              <a:t>通过展开每个十六 进制数字，将其转换为二进制格式</a:t>
            </a:r>
          </a:p>
          <a:p>
            <a:pPr marL="0" indent="0" eaLnBrk="1" hangingPunct="1">
              <a:buNone/>
            </a:pPr>
            <a:endParaRPr lang="zh-CN" altLang="en-US" sz="2400" dirty="0" smtClean="0">
              <a:ea typeface="宋体" panose="02010600030101010101" pitchFamily="2" charset="-122"/>
              <a:sym typeface="+mn-ea"/>
            </a:endParaRPr>
          </a:p>
          <a:p>
            <a:pPr marL="0" indent="0" eaLnBrk="1" hangingPunct="1">
              <a:buNone/>
            </a:pPr>
            <a:r>
              <a:rPr lang="zh-CN" altLang="en-US" sz="2400" dirty="0" smtClean="0">
                <a:ea typeface="宋体" panose="02010600030101010101" pitchFamily="2" charset="-122"/>
                <a:sym typeface="+mn-ea"/>
              </a:rPr>
              <a:t>十六进制数</a:t>
            </a:r>
            <a:r>
              <a:rPr lang="en-US" altLang="zh-CN" sz="2400" dirty="0" smtClean="0">
                <a:ea typeface="宋体" panose="02010600030101010101" pitchFamily="2" charset="-122"/>
                <a:sym typeface="+mn-ea"/>
              </a:rPr>
              <a:t>0x173A4C</a:t>
            </a:r>
          </a:p>
          <a:p>
            <a:pPr marL="266700" lvl="1" indent="0" eaLnBrk="1" hangingPunct="1">
              <a:buNone/>
            </a:pPr>
            <a:endParaRPr lang="zh-CN" altLang="en-US" dirty="0" smtClean="0">
              <a:ea typeface="宋体" panose="02010600030101010101" pitchFamily="2" charset="-122"/>
              <a:sym typeface="+mn-ea"/>
            </a:endParaRPr>
          </a:p>
          <a:p>
            <a:pPr marL="552450" lvl="1" eaLnBrk="1" hangingPunct="1"/>
            <a:endParaRPr lang="zh-CN" altLang="en-US" dirty="0" smtClean="0">
              <a:ea typeface="宋体" panose="02010600030101010101" pitchFamily="2" charset="-122"/>
              <a:sym typeface="+mn-ea"/>
            </a:endParaRPr>
          </a:p>
          <a:p>
            <a:pPr marL="1181100" lvl="3" eaLnBrk="1" hangingPunct="1">
              <a:buFont typeface="Arial" panose="020B0604020202020204" pitchFamily="34" charset="0"/>
              <a:buNone/>
            </a:pPr>
            <a:endParaRPr lang="zh-CN" altLang="en-US" dirty="0" smtClean="0">
              <a:ea typeface="宋体" panose="02010600030101010101" pitchFamily="2" charset="-122"/>
              <a:sym typeface="+mn-ea"/>
            </a:endParaRPr>
          </a:p>
          <a:p>
            <a:endParaRPr lang="zh-CN" altLang="en-US" dirty="0"/>
          </a:p>
        </p:txBody>
      </p:sp>
      <p:sp>
        <p:nvSpPr>
          <p:cNvPr id="7" name="文本框 6"/>
          <p:cNvSpPr txBox="1"/>
          <p:nvPr/>
        </p:nvSpPr>
        <p:spPr>
          <a:xfrm>
            <a:off x="2110105" y="1524000"/>
            <a:ext cx="367665" cy="368300"/>
          </a:xfrm>
          <a:prstGeom prst="rect">
            <a:avLst/>
          </a:prstGeom>
          <a:noFill/>
        </p:spPr>
        <p:txBody>
          <a:bodyPr wrap="square" rtlCol="0">
            <a:spAutoFit/>
          </a:bodyPr>
          <a:lstStyle/>
          <a:p>
            <a:r>
              <a:rPr lang="zh-CN" altLang="en-US" b="1"/>
              <a:t>一</a:t>
            </a:r>
          </a:p>
        </p:txBody>
      </p:sp>
      <p:sp>
        <p:nvSpPr>
          <p:cNvPr id="8" name="AutoShape 6"/>
          <p:cNvSpPr/>
          <p:nvPr/>
        </p:nvSpPr>
        <p:spPr bwMode="auto">
          <a:xfrm>
            <a:off x="1702435" y="393573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2110105" y="3797935"/>
            <a:ext cx="367665" cy="368300"/>
          </a:xfrm>
          <a:prstGeom prst="rect">
            <a:avLst/>
          </a:prstGeom>
          <a:noFill/>
        </p:spPr>
        <p:txBody>
          <a:bodyPr wrap="square" rtlCol="0">
            <a:spAutoFit/>
          </a:bodyPr>
          <a:lstStyle/>
          <a:p>
            <a:r>
              <a:rPr lang="zh-CN" altLang="en-US" b="1"/>
              <a:t>二</a:t>
            </a:r>
          </a:p>
        </p:txBody>
      </p:sp>
      <p:graphicFrame>
        <p:nvGraphicFramePr>
          <p:cNvPr id="10" name="表格 9"/>
          <p:cNvGraphicFramePr/>
          <p:nvPr>
            <p:extLst/>
          </p:nvPr>
        </p:nvGraphicFramePr>
        <p:xfrm>
          <a:off x="3227071" y="2609374"/>
          <a:ext cx="8530590" cy="914400"/>
        </p:xfrm>
        <a:graphic>
          <a:graphicData uri="http://schemas.openxmlformats.org/drawingml/2006/table">
            <a:tbl>
              <a:tblPr firstRow="1" bandRow="1">
                <a:tableStyleId>{5C22544A-7EE6-4342-B048-85BDC9FD1C3A}</a:tableStyleId>
              </a:tblPr>
              <a:tblGrid>
                <a:gridCol w="1421765"/>
                <a:gridCol w="1421765"/>
                <a:gridCol w="1421765"/>
                <a:gridCol w="1421765"/>
                <a:gridCol w="1421765"/>
                <a:gridCol w="1421765"/>
              </a:tblGrid>
              <a:tr h="381000">
                <a:tc>
                  <a:txBody>
                    <a:bodyPr/>
                    <a:lstStyle/>
                    <a:p>
                      <a:pPr algn="ctr">
                        <a:buNone/>
                      </a:pPr>
                      <a:r>
                        <a:rPr lang="en-US" altLang="zh-CN" sz="2400"/>
                        <a:t>1</a:t>
                      </a:r>
                    </a:p>
                  </a:txBody>
                  <a:tcPr/>
                </a:tc>
                <a:tc>
                  <a:txBody>
                    <a:bodyPr/>
                    <a:lstStyle/>
                    <a:p>
                      <a:pPr algn="ctr">
                        <a:buNone/>
                      </a:pPr>
                      <a:r>
                        <a:rPr lang="en-US" altLang="zh-CN" sz="2400"/>
                        <a:t>7</a:t>
                      </a:r>
                    </a:p>
                  </a:txBody>
                  <a:tcPr/>
                </a:tc>
                <a:tc>
                  <a:txBody>
                    <a:bodyPr/>
                    <a:lstStyle/>
                    <a:p>
                      <a:pPr algn="ctr">
                        <a:buNone/>
                      </a:pPr>
                      <a:r>
                        <a:rPr lang="en-US" altLang="zh-CN" sz="2400"/>
                        <a:t>3</a:t>
                      </a:r>
                    </a:p>
                  </a:txBody>
                  <a:tcPr/>
                </a:tc>
                <a:tc>
                  <a:txBody>
                    <a:bodyPr/>
                    <a:lstStyle/>
                    <a:p>
                      <a:pPr algn="ctr">
                        <a:buNone/>
                      </a:pPr>
                      <a:r>
                        <a:rPr lang="en-US" altLang="zh-CN" sz="2400"/>
                        <a:t>A</a:t>
                      </a:r>
                    </a:p>
                  </a:txBody>
                  <a:tcPr/>
                </a:tc>
                <a:tc>
                  <a:txBody>
                    <a:bodyPr/>
                    <a:lstStyle/>
                    <a:p>
                      <a:pPr algn="ctr">
                        <a:buNone/>
                      </a:pPr>
                      <a:r>
                        <a:rPr lang="en-US" altLang="zh-CN" sz="2400"/>
                        <a:t>4</a:t>
                      </a:r>
                    </a:p>
                  </a:txBody>
                  <a:tcPr/>
                </a:tc>
                <a:tc>
                  <a:txBody>
                    <a:bodyPr/>
                    <a:lstStyle/>
                    <a:p>
                      <a:pPr algn="ctr">
                        <a:buNone/>
                      </a:pPr>
                      <a:r>
                        <a:rPr lang="en-US" altLang="zh-CN" sz="2400"/>
                        <a:t>C</a:t>
                      </a:r>
                    </a:p>
                  </a:txBody>
                  <a:tcPr/>
                </a:tc>
              </a:tr>
              <a:tr h="381000">
                <a:tc>
                  <a:txBody>
                    <a:bodyPr/>
                    <a:lstStyle/>
                    <a:p>
                      <a:pPr algn="ctr">
                        <a:buNone/>
                      </a:pPr>
                      <a:r>
                        <a:rPr lang="en-US" altLang="zh-CN" sz="2400"/>
                        <a:t>0001</a:t>
                      </a:r>
                    </a:p>
                  </a:txBody>
                  <a:tcPr/>
                </a:tc>
                <a:tc>
                  <a:txBody>
                    <a:bodyPr/>
                    <a:lstStyle/>
                    <a:p>
                      <a:pPr algn="ctr">
                        <a:buNone/>
                      </a:pPr>
                      <a:r>
                        <a:rPr lang="en-US" altLang="zh-CN" sz="2400"/>
                        <a:t>0111</a:t>
                      </a:r>
                    </a:p>
                  </a:txBody>
                  <a:tcPr/>
                </a:tc>
                <a:tc>
                  <a:txBody>
                    <a:bodyPr/>
                    <a:lstStyle/>
                    <a:p>
                      <a:pPr algn="ctr">
                        <a:buNone/>
                      </a:pPr>
                      <a:r>
                        <a:rPr lang="en-US" altLang="zh-CN" sz="2400"/>
                        <a:t>0011</a:t>
                      </a:r>
                    </a:p>
                  </a:txBody>
                  <a:tcPr/>
                </a:tc>
                <a:tc>
                  <a:txBody>
                    <a:bodyPr/>
                    <a:lstStyle/>
                    <a:p>
                      <a:pPr algn="ctr">
                        <a:buNone/>
                      </a:pPr>
                      <a:r>
                        <a:rPr lang="en-US" altLang="zh-CN" sz="2400"/>
                        <a:t>1010</a:t>
                      </a:r>
                    </a:p>
                  </a:txBody>
                  <a:tcPr/>
                </a:tc>
                <a:tc>
                  <a:txBody>
                    <a:bodyPr/>
                    <a:lstStyle/>
                    <a:p>
                      <a:pPr algn="ctr">
                        <a:buNone/>
                      </a:pPr>
                      <a:r>
                        <a:rPr lang="en-US" altLang="zh-CN" sz="2400"/>
                        <a:t>0100</a:t>
                      </a:r>
                    </a:p>
                  </a:txBody>
                  <a:tcPr/>
                </a:tc>
                <a:tc>
                  <a:txBody>
                    <a:bodyPr/>
                    <a:lstStyle/>
                    <a:p>
                      <a:pPr algn="ctr">
                        <a:buNone/>
                      </a:pPr>
                      <a:r>
                        <a:rPr lang="en-US" altLang="zh-CN" sz="2400" dirty="0"/>
                        <a:t>1100</a:t>
                      </a:r>
                    </a:p>
                  </a:txBody>
                  <a:tcPr/>
                </a:tc>
              </a:tr>
            </a:tbl>
          </a:graphicData>
        </a:graphic>
      </p:graphicFrame>
      <p:sp>
        <p:nvSpPr>
          <p:cNvPr id="11" name="文本框 10"/>
          <p:cNvSpPr txBox="1"/>
          <p:nvPr/>
        </p:nvSpPr>
        <p:spPr>
          <a:xfrm>
            <a:off x="3227071" y="3599418"/>
            <a:ext cx="8642985" cy="2215991"/>
          </a:xfrm>
          <a:prstGeom prst="rect">
            <a:avLst/>
          </a:prstGeom>
          <a:noFill/>
        </p:spPr>
        <p:txBody>
          <a:bodyPr wrap="square" rtlCol="0">
            <a:spAutoFit/>
          </a:bodyPr>
          <a:lstStyle/>
          <a:p>
            <a:r>
              <a:rPr lang="zh-CN" altLang="en-US" sz="2400" b="1" dirty="0">
                <a:solidFill>
                  <a:schemeClr val="accent1">
                    <a:lumMod val="75000"/>
                  </a:schemeClr>
                </a:solidFill>
                <a:ea typeface="宋体" panose="02010600030101010101" pitchFamily="2" charset="-122"/>
              </a:rPr>
              <a:t>二进制转换为十六进制</a:t>
            </a:r>
            <a:r>
              <a:rPr lang="zh-CN" altLang="en-US" sz="2400" dirty="0">
                <a:latin typeface="宋体" panose="02010600030101010101" pitchFamily="2" charset="-122"/>
                <a:ea typeface="宋体" panose="02010600030101010101" pitchFamily="2" charset="-122"/>
              </a:rPr>
              <a:t>：</a:t>
            </a:r>
          </a:p>
          <a:p>
            <a:r>
              <a:rPr lang="zh-CN" altLang="en-US" sz="2400" dirty="0">
                <a:latin typeface="宋体" panose="02010600030101010101" pitchFamily="2" charset="-122"/>
                <a:ea typeface="宋体" panose="02010600030101010101" pitchFamily="2" charset="-122"/>
              </a:rPr>
              <a:t>首先将二进制数字分为每</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位一组来转换为十六进制。如果位总数不是</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的倍数，最左边的一组可以少于</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位，前面用</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补足。</a:t>
            </a:r>
          </a:p>
          <a:p>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二进制数</a:t>
            </a:r>
            <a:r>
              <a:rPr lang="en-US" altLang="zh-CN" sz="2400" dirty="0" smtClean="0">
                <a:latin typeface="宋体" panose="02010600030101010101" pitchFamily="2" charset="-122"/>
                <a:ea typeface="宋体" panose="02010600030101010101" pitchFamily="2" charset="-122"/>
              </a:rPr>
              <a:t>11 1100 1010 1101 1011 0011</a:t>
            </a:r>
            <a:endParaRPr lang="en-US" altLang="zh-CN" sz="2400" dirty="0">
              <a:latin typeface="宋体" panose="02010600030101010101" pitchFamily="2" charset="-122"/>
              <a:ea typeface="宋体" panose="02010600030101010101" pitchFamily="2" charset="-122"/>
            </a:endParaRPr>
          </a:p>
          <a:p>
            <a:endParaRPr lang="en-US" altLang="zh-CN" dirty="0">
              <a:ea typeface="宋体" panose="02010600030101010101" pitchFamily="2" charset="-122"/>
            </a:endParaRPr>
          </a:p>
        </p:txBody>
      </p:sp>
      <p:graphicFrame>
        <p:nvGraphicFramePr>
          <p:cNvPr id="12" name="表格 11"/>
          <p:cNvGraphicFramePr/>
          <p:nvPr>
            <p:extLst/>
          </p:nvPr>
        </p:nvGraphicFramePr>
        <p:xfrm>
          <a:off x="3243581" y="5545455"/>
          <a:ext cx="8530590" cy="914400"/>
        </p:xfrm>
        <a:graphic>
          <a:graphicData uri="http://schemas.openxmlformats.org/drawingml/2006/table">
            <a:tbl>
              <a:tblPr firstRow="1" bandRow="1">
                <a:tableStyleId>{5C22544A-7EE6-4342-B048-85BDC9FD1C3A}</a:tableStyleId>
              </a:tblPr>
              <a:tblGrid>
                <a:gridCol w="1421765"/>
                <a:gridCol w="1421765"/>
                <a:gridCol w="1421765"/>
                <a:gridCol w="1421765"/>
                <a:gridCol w="1421765"/>
                <a:gridCol w="1421765"/>
              </a:tblGrid>
              <a:tr h="381000">
                <a:tc>
                  <a:txBody>
                    <a:bodyPr/>
                    <a:lstStyle/>
                    <a:p>
                      <a:pPr algn="ctr">
                        <a:buNone/>
                      </a:pPr>
                      <a:r>
                        <a:rPr lang="en-US" altLang="zh-CN" sz="2400" dirty="0">
                          <a:solidFill>
                            <a:srgbClr val="FF0000"/>
                          </a:solidFill>
                        </a:rPr>
                        <a:t>00</a:t>
                      </a:r>
                      <a:r>
                        <a:rPr lang="en-US" altLang="zh-CN" sz="2400" dirty="0"/>
                        <a:t>11</a:t>
                      </a:r>
                    </a:p>
                  </a:txBody>
                  <a:tcPr/>
                </a:tc>
                <a:tc>
                  <a:txBody>
                    <a:bodyPr/>
                    <a:lstStyle/>
                    <a:p>
                      <a:pPr algn="ctr">
                        <a:buNone/>
                      </a:pPr>
                      <a:r>
                        <a:rPr lang="en-US" altLang="zh-CN" sz="2400"/>
                        <a:t>1100</a:t>
                      </a:r>
                    </a:p>
                  </a:txBody>
                  <a:tcPr/>
                </a:tc>
                <a:tc>
                  <a:txBody>
                    <a:bodyPr/>
                    <a:lstStyle/>
                    <a:p>
                      <a:pPr algn="ctr">
                        <a:buNone/>
                      </a:pPr>
                      <a:r>
                        <a:rPr lang="en-US" altLang="zh-CN" sz="2400" dirty="0"/>
                        <a:t>1010</a:t>
                      </a:r>
                    </a:p>
                  </a:txBody>
                  <a:tcPr/>
                </a:tc>
                <a:tc>
                  <a:txBody>
                    <a:bodyPr/>
                    <a:lstStyle/>
                    <a:p>
                      <a:pPr algn="ctr">
                        <a:buNone/>
                      </a:pPr>
                      <a:r>
                        <a:rPr lang="en-US" altLang="zh-CN" sz="2400"/>
                        <a:t>1101</a:t>
                      </a:r>
                    </a:p>
                  </a:txBody>
                  <a:tcPr/>
                </a:tc>
                <a:tc>
                  <a:txBody>
                    <a:bodyPr/>
                    <a:lstStyle/>
                    <a:p>
                      <a:pPr algn="ctr">
                        <a:buNone/>
                      </a:pPr>
                      <a:r>
                        <a:rPr lang="en-US" altLang="zh-CN" sz="2400"/>
                        <a:t>1011</a:t>
                      </a:r>
                    </a:p>
                  </a:txBody>
                  <a:tcPr/>
                </a:tc>
                <a:tc>
                  <a:txBody>
                    <a:bodyPr/>
                    <a:lstStyle/>
                    <a:p>
                      <a:pPr algn="ctr">
                        <a:buNone/>
                      </a:pPr>
                      <a:r>
                        <a:rPr lang="en-US" altLang="zh-CN" sz="2400"/>
                        <a:t>0011</a:t>
                      </a:r>
                    </a:p>
                  </a:txBody>
                  <a:tcPr/>
                </a:tc>
              </a:tr>
              <a:tr h="381000">
                <a:tc>
                  <a:txBody>
                    <a:bodyPr/>
                    <a:lstStyle/>
                    <a:p>
                      <a:pPr algn="ctr">
                        <a:buNone/>
                      </a:pPr>
                      <a:r>
                        <a:rPr lang="en-US" altLang="zh-CN" sz="2400"/>
                        <a:t>3</a:t>
                      </a:r>
                    </a:p>
                  </a:txBody>
                  <a:tcPr/>
                </a:tc>
                <a:tc>
                  <a:txBody>
                    <a:bodyPr/>
                    <a:lstStyle/>
                    <a:p>
                      <a:pPr algn="ctr">
                        <a:buNone/>
                      </a:pPr>
                      <a:r>
                        <a:rPr lang="en-US" altLang="zh-CN" sz="2400"/>
                        <a:t>C</a:t>
                      </a:r>
                    </a:p>
                  </a:txBody>
                  <a:tcPr/>
                </a:tc>
                <a:tc>
                  <a:txBody>
                    <a:bodyPr/>
                    <a:lstStyle/>
                    <a:p>
                      <a:pPr algn="ctr">
                        <a:buNone/>
                      </a:pPr>
                      <a:r>
                        <a:rPr lang="en-US" altLang="zh-CN" sz="2400"/>
                        <a:t>A</a:t>
                      </a:r>
                    </a:p>
                  </a:txBody>
                  <a:tcPr/>
                </a:tc>
                <a:tc>
                  <a:txBody>
                    <a:bodyPr/>
                    <a:lstStyle/>
                    <a:p>
                      <a:pPr algn="ctr">
                        <a:buNone/>
                      </a:pPr>
                      <a:r>
                        <a:rPr lang="en-US" altLang="zh-CN" sz="2400"/>
                        <a:t>D</a:t>
                      </a:r>
                    </a:p>
                  </a:txBody>
                  <a:tcPr/>
                </a:tc>
                <a:tc>
                  <a:txBody>
                    <a:bodyPr/>
                    <a:lstStyle/>
                    <a:p>
                      <a:pPr algn="ctr">
                        <a:buNone/>
                      </a:pPr>
                      <a:r>
                        <a:rPr lang="en-US" altLang="zh-CN" sz="2400"/>
                        <a:t>B</a:t>
                      </a:r>
                    </a:p>
                  </a:txBody>
                  <a:tcPr/>
                </a:tc>
                <a:tc>
                  <a:txBody>
                    <a:bodyPr/>
                    <a:lstStyle/>
                    <a:p>
                      <a:pPr algn="ctr">
                        <a:buNone/>
                      </a:pPr>
                      <a:r>
                        <a:rPr lang="en-US" altLang="zh-CN" sz="2400" dirty="0"/>
                        <a:t>3</a:t>
                      </a:r>
                    </a:p>
                  </a:txBody>
                  <a:tcPr/>
                </a:tc>
              </a:tr>
            </a:tbl>
          </a:graphicData>
        </a:graphic>
      </p:graphicFrame>
    </p:spTree>
    <p:extLst>
      <p:ext uri="{BB962C8B-B14F-4D97-AF65-F5344CB8AC3E}">
        <p14:creationId xmlns:p14="http://schemas.microsoft.com/office/powerpoint/2010/main" val="2780147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2.3.3  </a:t>
                      </a:r>
                      <a:r>
                        <a:rPr lang="zh-CN" altLang="en-US" sz="2400">
                          <a:solidFill>
                            <a:schemeClr val="bg1"/>
                          </a:solidFill>
                          <a:ea typeface="宋体" panose="02010600030101010101" pitchFamily="2" charset="-122"/>
                        </a:rPr>
                        <a:t>补码的非</a:t>
                      </a:r>
                    </a:p>
                  </a:txBody>
                  <a:tcPr>
                    <a:solidFill>
                      <a:srgbClr val="52B6B1"/>
                    </a:solidFill>
                  </a:tcPr>
                </a:tc>
              </a:tr>
            </a:tbl>
          </a:graphicData>
        </a:graphic>
      </p:graphicFrame>
      <p:pic>
        <p:nvPicPr>
          <p:cNvPr id="13" name="图片 12"/>
          <p:cNvPicPr>
            <a:picLocks noChangeAspect="1"/>
          </p:cNvPicPr>
          <p:nvPr/>
        </p:nvPicPr>
        <p:blipFill>
          <a:blip r:embed="rId2"/>
          <a:stretch>
            <a:fillRect/>
          </a:stretch>
        </p:blipFill>
        <p:spPr>
          <a:xfrm>
            <a:off x="1938655" y="1180465"/>
            <a:ext cx="9547860" cy="1437005"/>
          </a:xfrm>
          <a:prstGeom prst="rect">
            <a:avLst/>
          </a:prstGeom>
        </p:spPr>
      </p:pic>
      <p:sp>
        <p:nvSpPr>
          <p:cNvPr id="14" name="文本框 13"/>
          <p:cNvSpPr txBox="1"/>
          <p:nvPr/>
        </p:nvSpPr>
        <p:spPr>
          <a:xfrm>
            <a:off x="2125345" y="2871470"/>
            <a:ext cx="9132570" cy="398780"/>
          </a:xfrm>
          <a:prstGeom prst="rect">
            <a:avLst/>
          </a:prstGeom>
          <a:noFill/>
        </p:spPr>
        <p:txBody>
          <a:bodyPr wrap="square" rtlCol="0">
            <a:spAutoFit/>
          </a:bodyPr>
          <a:lstStyle/>
          <a:p>
            <a:r>
              <a:rPr lang="zh-CN" altLang="en-US" sz="2000"/>
              <a:t>在</a:t>
            </a:r>
            <a:r>
              <a:rPr lang="en-US" altLang="zh-CN" sz="2000"/>
              <a:t>C</a:t>
            </a:r>
            <a:r>
              <a:rPr lang="zh-CN" altLang="en-US" sz="2000">
                <a:ea typeface="宋体" panose="02010600030101010101" pitchFamily="2" charset="-122"/>
              </a:rPr>
              <a:t>语言中，对于任意整数值</a:t>
            </a:r>
            <a:r>
              <a:rPr lang="en-US" altLang="zh-CN" sz="2000">
                <a:ea typeface="宋体" panose="02010600030101010101" pitchFamily="2" charset="-122"/>
              </a:rPr>
              <a:t>x</a:t>
            </a:r>
            <a:r>
              <a:rPr lang="zh-CN" altLang="en-US" sz="2000">
                <a:ea typeface="宋体" panose="02010600030101010101" pitchFamily="2" charset="-122"/>
              </a:rPr>
              <a:t>，计算表达式</a:t>
            </a:r>
            <a:r>
              <a:rPr lang="en-US" altLang="zh-CN" sz="2000">
                <a:ea typeface="宋体" panose="02010600030101010101" pitchFamily="2" charset="-122"/>
              </a:rPr>
              <a:t>-x</a:t>
            </a:r>
            <a:r>
              <a:rPr lang="zh-CN" altLang="en-US" sz="2000">
                <a:ea typeface="宋体" panose="02010600030101010101" pitchFamily="2" charset="-122"/>
              </a:rPr>
              <a:t>和</a:t>
            </a:r>
            <a:r>
              <a:rPr lang="en-US" altLang="zh-CN" sz="2000">
                <a:ea typeface="宋体" panose="02010600030101010101" pitchFamily="2" charset="-122"/>
              </a:rPr>
              <a:t>~x+1</a:t>
            </a:r>
            <a:r>
              <a:rPr lang="zh-CN" altLang="en-US" sz="2000">
                <a:ea typeface="宋体" panose="02010600030101010101" pitchFamily="2" charset="-122"/>
              </a:rPr>
              <a:t>得到的结果完全一样。</a:t>
            </a:r>
          </a:p>
        </p:txBody>
      </p:sp>
      <p:graphicFrame>
        <p:nvGraphicFramePr>
          <p:cNvPr id="15" name="表格 14"/>
          <p:cNvGraphicFramePr/>
          <p:nvPr/>
        </p:nvGraphicFramePr>
        <p:xfrm>
          <a:off x="1264920" y="401066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2.3.4  </a:t>
                      </a:r>
                      <a:r>
                        <a:rPr lang="zh-CN" altLang="en-US" sz="2400">
                          <a:solidFill>
                            <a:schemeClr val="bg1"/>
                          </a:solidFill>
                          <a:ea typeface="宋体" panose="02010600030101010101" pitchFamily="2" charset="-122"/>
                        </a:rPr>
                        <a:t>无符号乘法</a:t>
                      </a:r>
                    </a:p>
                  </a:txBody>
                  <a:tcPr>
                    <a:solidFill>
                      <a:srgbClr val="52B6B1"/>
                    </a:solidFill>
                  </a:tcPr>
                </a:tc>
              </a:tr>
            </a:tbl>
          </a:graphicData>
        </a:graphic>
      </p:graphicFrame>
      <p:pic>
        <p:nvPicPr>
          <p:cNvPr id="16" name="图片 15"/>
          <p:cNvPicPr>
            <a:picLocks noChangeAspect="1"/>
          </p:cNvPicPr>
          <p:nvPr/>
        </p:nvPicPr>
        <p:blipFill>
          <a:blip r:embed="rId3"/>
          <a:stretch>
            <a:fillRect/>
          </a:stretch>
        </p:blipFill>
        <p:spPr>
          <a:xfrm>
            <a:off x="1316990" y="5222240"/>
            <a:ext cx="8340725" cy="1155700"/>
          </a:xfrm>
          <a:prstGeom prst="rect">
            <a:avLst/>
          </a:prstGeom>
        </p:spPr>
      </p:pic>
      <p:grpSp>
        <p:nvGrpSpPr>
          <p:cNvPr id="17" name="Group 4"/>
          <p:cNvGrpSpPr/>
          <p:nvPr/>
        </p:nvGrpSpPr>
        <p:grpSpPr bwMode="auto">
          <a:xfrm>
            <a:off x="8971915" y="3622040"/>
            <a:ext cx="2743200" cy="228600"/>
            <a:chOff x="2976" y="816"/>
            <a:chExt cx="1728" cy="144"/>
          </a:xfrm>
        </p:grpSpPr>
        <p:sp>
          <p:nvSpPr>
            <p:cNvPr id="3691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18" name="Group 12"/>
          <p:cNvGrpSpPr/>
          <p:nvPr/>
        </p:nvGrpSpPr>
        <p:grpSpPr bwMode="auto">
          <a:xfrm>
            <a:off x="8971915" y="4079240"/>
            <a:ext cx="2743200" cy="228600"/>
            <a:chOff x="2976" y="1104"/>
            <a:chExt cx="1728" cy="144"/>
          </a:xfrm>
        </p:grpSpPr>
        <p:sp>
          <p:nvSpPr>
            <p:cNvPr id="36904"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5"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6"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7"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8"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9"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0"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0" name="Rectangle 20"/>
          <p:cNvSpPr>
            <a:spLocks noChangeArrowheads="1"/>
          </p:cNvSpPr>
          <p:nvPr/>
        </p:nvSpPr>
        <p:spPr bwMode="auto">
          <a:xfrm>
            <a:off x="8362315" y="3545840"/>
            <a:ext cx="2984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u</a:t>
            </a:r>
          </a:p>
        </p:txBody>
      </p:sp>
      <p:sp>
        <p:nvSpPr>
          <p:cNvPr id="36871" name="Rectangle 21"/>
          <p:cNvSpPr>
            <a:spLocks noChangeArrowheads="1"/>
          </p:cNvSpPr>
          <p:nvPr/>
        </p:nvSpPr>
        <p:spPr bwMode="auto">
          <a:xfrm>
            <a:off x="8362315" y="4003040"/>
            <a:ext cx="2857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v</a:t>
            </a:r>
          </a:p>
        </p:txBody>
      </p:sp>
      <p:sp>
        <p:nvSpPr>
          <p:cNvPr id="36872" name="Line 22"/>
          <p:cNvSpPr>
            <a:spLocks noChangeShapeType="1"/>
          </p:cNvSpPr>
          <p:nvPr/>
        </p:nvSpPr>
        <p:spPr bwMode="auto">
          <a:xfrm>
            <a:off x="5542915" y="4384040"/>
            <a:ext cx="6324600" cy="0"/>
          </a:xfrm>
          <a:prstGeom prst="line">
            <a:avLst/>
          </a:prstGeom>
          <a:noFill/>
          <a:ln w="25400">
            <a:solidFill>
              <a:schemeClr val="tx1"/>
            </a:solidFill>
            <a:round/>
          </a:ln>
        </p:spPr>
        <p:txBody>
          <a:bodyPr wrap="none" anchor="ctr"/>
          <a:lstStyle/>
          <a:p>
            <a:endParaRPr lang="en-US"/>
          </a:p>
        </p:txBody>
      </p:sp>
      <p:sp>
        <p:nvSpPr>
          <p:cNvPr id="36873" name="Rectangle 23"/>
          <p:cNvSpPr>
            <a:spLocks noChangeArrowheads="1"/>
          </p:cNvSpPr>
          <p:nvPr/>
        </p:nvSpPr>
        <p:spPr bwMode="auto">
          <a:xfrm>
            <a:off x="7981315" y="400304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19" name="Group 24"/>
          <p:cNvGrpSpPr/>
          <p:nvPr/>
        </p:nvGrpSpPr>
        <p:grpSpPr bwMode="auto">
          <a:xfrm>
            <a:off x="8971915" y="4536440"/>
            <a:ext cx="2743200" cy="228600"/>
            <a:chOff x="2976" y="1392"/>
            <a:chExt cx="1728" cy="144"/>
          </a:xfrm>
        </p:grpSpPr>
        <p:sp>
          <p:nvSpPr>
            <p:cNvPr id="36897"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8"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9"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0"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1"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2"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3"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5" name="Rectangle 32"/>
          <p:cNvSpPr>
            <a:spLocks noChangeArrowheads="1"/>
          </p:cNvSpPr>
          <p:nvPr/>
        </p:nvSpPr>
        <p:spPr bwMode="auto">
          <a:xfrm>
            <a:off x="5657215" y="4384040"/>
            <a:ext cx="571500"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u </a:t>
            </a:r>
            <a:r>
              <a:rPr lang="en-US" b="0">
                <a:latin typeface="Times" pitchFamily="18" charset="0"/>
              </a:rPr>
              <a:t>· </a:t>
            </a:r>
            <a:r>
              <a:rPr lang="en-US" b="0" i="1">
                <a:latin typeface="Times" pitchFamily="18" charset="0"/>
              </a:rPr>
              <a:t>v</a:t>
            </a:r>
          </a:p>
        </p:txBody>
      </p:sp>
      <p:grpSp>
        <p:nvGrpSpPr>
          <p:cNvPr id="20" name="Group 33"/>
          <p:cNvGrpSpPr/>
          <p:nvPr/>
        </p:nvGrpSpPr>
        <p:grpSpPr bwMode="auto">
          <a:xfrm>
            <a:off x="8971915" y="4993640"/>
            <a:ext cx="2743200" cy="228600"/>
            <a:chOff x="2976" y="1392"/>
            <a:chExt cx="1728" cy="144"/>
          </a:xfrm>
        </p:grpSpPr>
        <p:sp>
          <p:nvSpPr>
            <p:cNvPr id="36890"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1"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2"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3"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4"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5"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6"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7" name="Line 41"/>
          <p:cNvSpPr>
            <a:spLocks noChangeShapeType="1"/>
          </p:cNvSpPr>
          <p:nvPr/>
        </p:nvSpPr>
        <p:spPr bwMode="auto">
          <a:xfrm flipV="1">
            <a:off x="5542915" y="4841240"/>
            <a:ext cx="6324600" cy="0"/>
          </a:xfrm>
          <a:prstGeom prst="line">
            <a:avLst/>
          </a:prstGeom>
          <a:noFill/>
          <a:ln w="25400">
            <a:solidFill>
              <a:schemeClr val="tx1"/>
            </a:solidFill>
            <a:round/>
          </a:ln>
        </p:spPr>
        <p:txBody>
          <a:bodyPr wrap="none" anchor="ctr"/>
          <a:lstStyle/>
          <a:p>
            <a:endParaRPr lang="en-US"/>
          </a:p>
        </p:txBody>
      </p:sp>
      <p:sp>
        <p:nvSpPr>
          <p:cNvPr id="36881" name="Rectangle 45"/>
          <p:cNvSpPr>
            <a:spLocks noChangeArrowheads="1"/>
          </p:cNvSpPr>
          <p:nvPr/>
        </p:nvSpPr>
        <p:spPr bwMode="auto">
          <a:xfrm>
            <a:off x="7384415" y="4841240"/>
            <a:ext cx="1435100" cy="366713"/>
          </a:xfrm>
          <a:prstGeom prst="rect">
            <a:avLst/>
          </a:prstGeom>
          <a:noFill/>
          <a:ln w="25400">
            <a:noFill/>
            <a:miter lim="800000"/>
          </a:ln>
        </p:spPr>
        <p:txBody>
          <a:bodyPr wrap="none">
            <a:spAutoFit/>
          </a:bodyPr>
          <a:lstStyle/>
          <a:p>
            <a:pPr algn="r">
              <a:lnSpc>
                <a:spcPct val="100000"/>
              </a:lnSpc>
            </a:pPr>
            <a:r>
              <a:rPr lang="en-US" b="0">
                <a:latin typeface="Times" pitchFamily="18" charset="0"/>
              </a:rPr>
              <a:t>UMult</a:t>
            </a:r>
            <a:r>
              <a:rPr lang="en-US" b="0" i="1" baseline="-25000">
                <a:latin typeface="Times" pitchFamily="18" charset="0"/>
              </a:rPr>
              <a:t>w</a:t>
            </a:r>
            <a:r>
              <a:rPr lang="en-US" b="0">
                <a:latin typeface="Times" pitchFamily="18" charset="0"/>
              </a:rPr>
              <a:t>(</a:t>
            </a:r>
            <a:r>
              <a:rPr lang="en-US" b="0" i="1">
                <a:latin typeface="Times" pitchFamily="18" charset="0"/>
              </a:rPr>
              <a:t>u</a:t>
            </a:r>
            <a:r>
              <a:rPr lang="en-US" b="0">
                <a:latin typeface="Times" pitchFamily="18" charset="0"/>
              </a:rPr>
              <a:t> , </a:t>
            </a:r>
            <a:r>
              <a:rPr lang="en-US" b="0" i="1">
                <a:latin typeface="Times" pitchFamily="18" charset="0"/>
              </a:rPr>
              <a:t>v</a:t>
            </a:r>
            <a:r>
              <a:rPr lang="en-US" b="0">
                <a:latin typeface="Times" pitchFamily="18" charset="0"/>
              </a:rPr>
              <a:t>)</a:t>
            </a:r>
          </a:p>
        </p:txBody>
      </p:sp>
      <p:grpSp>
        <p:nvGrpSpPr>
          <p:cNvPr id="21" name="Group 46"/>
          <p:cNvGrpSpPr/>
          <p:nvPr/>
        </p:nvGrpSpPr>
        <p:grpSpPr bwMode="auto">
          <a:xfrm>
            <a:off x="6228715" y="4536440"/>
            <a:ext cx="2743200" cy="228600"/>
            <a:chOff x="2976" y="1392"/>
            <a:chExt cx="1728" cy="144"/>
          </a:xfrm>
          <a:solidFill>
            <a:schemeClr val="accent2">
              <a:lumMod val="40000"/>
              <a:lumOff val="60000"/>
            </a:schemeClr>
          </a:solidFill>
        </p:grpSpPr>
        <p:sp>
          <p:nvSpPr>
            <p:cNvPr id="36883" name="Rectangle 47"/>
            <p:cNvSpPr>
              <a:spLocks noChangeArrowheads="1"/>
            </p:cNvSpPr>
            <p:nvPr/>
          </p:nvSpPr>
          <p:spPr bwMode="auto">
            <a:xfrm>
              <a:off x="297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4" name="Rectangle 48"/>
            <p:cNvSpPr>
              <a:spLocks noChangeArrowheads="1"/>
            </p:cNvSpPr>
            <p:nvPr/>
          </p:nvSpPr>
          <p:spPr bwMode="auto">
            <a:xfrm>
              <a:off x="312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5" name="Rectangle 49"/>
            <p:cNvSpPr>
              <a:spLocks noChangeArrowheads="1"/>
            </p:cNvSpPr>
            <p:nvPr/>
          </p:nvSpPr>
          <p:spPr bwMode="auto">
            <a:xfrm>
              <a:off x="3264"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6" name="Rectangle 50"/>
            <p:cNvSpPr>
              <a:spLocks noChangeArrowheads="1"/>
            </p:cNvSpPr>
            <p:nvPr/>
          </p:nvSpPr>
          <p:spPr bwMode="auto">
            <a:xfrm>
              <a:off x="4272"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7" name="Rectangle 51"/>
            <p:cNvSpPr>
              <a:spLocks noChangeArrowheads="1"/>
            </p:cNvSpPr>
            <p:nvPr/>
          </p:nvSpPr>
          <p:spPr bwMode="auto">
            <a:xfrm>
              <a:off x="441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8" name="Rectangle 52"/>
            <p:cNvSpPr>
              <a:spLocks noChangeArrowheads="1"/>
            </p:cNvSpPr>
            <p:nvPr/>
          </p:nvSpPr>
          <p:spPr bwMode="auto">
            <a:xfrm>
              <a:off x="456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9" name="Rectangle 53"/>
            <p:cNvSpPr>
              <a:spLocks noChangeArrowheads="1"/>
            </p:cNvSpPr>
            <p:nvPr/>
          </p:nvSpPr>
          <p:spPr bwMode="auto">
            <a:xfrm>
              <a:off x="3408" y="1392"/>
              <a:ext cx="864" cy="144"/>
            </a:xfrm>
            <a:prstGeom prst="rect">
              <a:avLst/>
            </a:prstGeom>
            <a:grpFill/>
            <a:ln w="25400">
              <a:solidFill>
                <a:schemeClr val="tx1"/>
              </a:solidFill>
              <a:miter lim="800000"/>
            </a:ln>
          </p:spPr>
          <p:txBody>
            <a:bodyPr wrap="none" anchor="ctr"/>
            <a:lstStyle/>
            <a:p>
              <a:pPr algn="ctr">
                <a:lnSpc>
                  <a:spcPct val="100000"/>
                </a:lnSpc>
              </a:pPr>
              <a:r>
                <a:rPr lang="en-US" b="0"/>
                <a:t>• • •</a:t>
              </a:r>
            </a:p>
          </p:txBody>
        </p:sp>
      </p:gr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a:xfrm>
            <a:off x="1474763" y="520457"/>
            <a:ext cx="8229600" cy="561975"/>
          </a:xfrm>
        </p:spPr>
        <p:txBody>
          <a:bodyPr/>
          <a:lstStyle/>
          <a:p>
            <a:r>
              <a:rPr lang="zh-CN" altLang="en-US" sz="3600" dirty="0"/>
              <a:t>整数的乘运算 </a:t>
            </a:r>
          </a:p>
        </p:txBody>
      </p:sp>
      <p:sp>
        <p:nvSpPr>
          <p:cNvPr id="546819" name="Rectangle 3"/>
          <p:cNvSpPr>
            <a:spLocks noGrp="1" noChangeArrowheads="1"/>
          </p:cNvSpPr>
          <p:nvPr>
            <p:ph type="body" idx="1"/>
          </p:nvPr>
        </p:nvSpPr>
        <p:spPr>
          <a:xfrm>
            <a:off x="1505243" y="1252025"/>
            <a:ext cx="10241280" cy="4893189"/>
          </a:xfrm>
        </p:spPr>
        <p:txBody>
          <a:bodyPr/>
          <a:lstStyle/>
          <a:p>
            <a:r>
              <a:rPr lang="zh-CN" altLang="en-US" sz="2200" dirty="0">
                <a:latin typeface="微软雅黑" pitchFamily="34" charset="-122"/>
                <a:ea typeface="微软雅黑" pitchFamily="34" charset="-122"/>
              </a:rPr>
              <a:t>高级语言中两个</a:t>
            </a:r>
            <a:r>
              <a:rPr lang="en-US" altLang="zh-CN" sz="2200" dirty="0">
                <a:latin typeface="微软雅黑" pitchFamily="34" charset="-122"/>
                <a:ea typeface="微软雅黑" pitchFamily="34" charset="-122"/>
              </a:rPr>
              <a:t>n</a:t>
            </a:r>
            <a:r>
              <a:rPr lang="zh-CN" altLang="en-US" sz="2200" dirty="0">
                <a:latin typeface="微软雅黑" pitchFamily="34" charset="-122"/>
                <a:ea typeface="微软雅黑" pitchFamily="34" charset="-122"/>
              </a:rPr>
              <a:t>位整数相乘得到的结果通常也是一个</a:t>
            </a:r>
            <a:r>
              <a:rPr lang="en-US" altLang="zh-CN" sz="2200" dirty="0">
                <a:latin typeface="微软雅黑" pitchFamily="34" charset="-122"/>
                <a:ea typeface="微软雅黑" pitchFamily="34" charset="-122"/>
              </a:rPr>
              <a:t>n</a:t>
            </a:r>
            <a:r>
              <a:rPr lang="zh-CN" altLang="en-US" sz="2200" dirty="0">
                <a:latin typeface="微软雅黑" pitchFamily="34" charset="-122"/>
                <a:ea typeface="微软雅黑" pitchFamily="34" charset="-122"/>
              </a:rPr>
              <a:t>位整数，也即结果只取</a:t>
            </a:r>
            <a:r>
              <a:rPr lang="en-US" altLang="zh-CN" sz="2200" dirty="0">
                <a:latin typeface="微软雅黑" pitchFamily="34" charset="-122"/>
                <a:ea typeface="微软雅黑" pitchFamily="34" charset="-122"/>
              </a:rPr>
              <a:t>2n</a:t>
            </a:r>
            <a:r>
              <a:rPr lang="zh-CN" altLang="en-US" sz="2200" dirty="0">
                <a:latin typeface="微软雅黑" pitchFamily="34" charset="-122"/>
                <a:ea typeface="微软雅黑" pitchFamily="34" charset="-122"/>
              </a:rPr>
              <a:t>位乘积中的低</a:t>
            </a:r>
            <a:r>
              <a:rPr lang="en-US" altLang="zh-CN" sz="2200" dirty="0">
                <a:latin typeface="微软雅黑" pitchFamily="34" charset="-122"/>
                <a:ea typeface="微软雅黑" pitchFamily="34" charset="-122"/>
              </a:rPr>
              <a:t>n</a:t>
            </a:r>
            <a:r>
              <a:rPr lang="zh-CN" altLang="en-US" sz="2200" dirty="0">
                <a:latin typeface="微软雅黑" pitchFamily="34" charset="-122"/>
                <a:ea typeface="微软雅黑" pitchFamily="34" charset="-122"/>
              </a:rPr>
              <a:t>位。</a:t>
            </a:r>
          </a:p>
          <a:p>
            <a:r>
              <a:rPr lang="zh-CN" altLang="en-US" sz="2200" dirty="0">
                <a:latin typeface="微软雅黑" pitchFamily="34" charset="-122"/>
                <a:ea typeface="微软雅黑" pitchFamily="34" charset="-122"/>
              </a:rPr>
              <a:t>例如，在</a:t>
            </a: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语言中，参加运算的两个操作数的类型和结果的类型必须一致，如果不一致则会先转换为一致的数据类型再进行计算。</a:t>
            </a:r>
          </a:p>
        </p:txBody>
      </p:sp>
      <p:sp>
        <p:nvSpPr>
          <p:cNvPr id="546821" name="Rectangle 5"/>
          <p:cNvSpPr>
            <a:spLocks noChangeArrowheads="1"/>
          </p:cNvSpPr>
          <p:nvPr/>
        </p:nvSpPr>
        <p:spPr bwMode="auto">
          <a:xfrm>
            <a:off x="1477108" y="4149725"/>
            <a:ext cx="10227211" cy="2260600"/>
          </a:xfrm>
          <a:prstGeom prst="rect">
            <a:avLst/>
          </a:prstGeom>
          <a:noFill/>
          <a:ln w="9525">
            <a:noFill/>
            <a:miter lim="800000"/>
            <a:headEnd/>
            <a:tailEnd/>
          </a:ln>
          <a:effectLst/>
        </p:spPr>
        <p:txBody>
          <a:bodyPr wrap="square" anchor="ctr">
            <a:spAutoFit/>
          </a:bodyPr>
          <a:lstStyle/>
          <a:p>
            <a:pPr eaLnBrk="0" hangingPunct="0">
              <a:lnSpc>
                <a:spcPct val="130000"/>
              </a:lnSpc>
              <a:spcBef>
                <a:spcPct val="30000"/>
              </a:spcBef>
            </a:pPr>
            <a:r>
              <a:rPr lang="zh-CN" altLang="en-US" sz="2000" b="1" dirty="0">
                <a:latin typeface="微软雅黑" pitchFamily="34" charset="-122"/>
                <a:ea typeface="微软雅黑" pitchFamily="34" charset="-122"/>
              </a:rPr>
              <a:t>结论：假定</a:t>
            </a:r>
            <a:r>
              <a:rPr lang="zh-CN" altLang="en-US" sz="2000" b="1" dirty="0">
                <a:solidFill>
                  <a:srgbClr val="FF0000"/>
                </a:solidFill>
                <a:latin typeface="微软雅黑" pitchFamily="34" charset="-122"/>
                <a:ea typeface="微软雅黑" pitchFamily="34" charset="-122"/>
              </a:rPr>
              <a:t>两个</a:t>
            </a:r>
            <a:r>
              <a:rPr lang="en-US" altLang="zh-CN" sz="2000" b="1" dirty="0">
                <a:solidFill>
                  <a:srgbClr val="FF0000"/>
                </a:solidFill>
                <a:latin typeface="微软雅黑" pitchFamily="34" charset="-122"/>
                <a:ea typeface="微软雅黑" pitchFamily="34" charset="-122"/>
              </a:rPr>
              <a:t>n</a:t>
            </a:r>
            <a:r>
              <a:rPr lang="zh-CN" altLang="en-US" sz="2000" b="1" dirty="0">
                <a:solidFill>
                  <a:srgbClr val="FF0000"/>
                </a:solidFill>
                <a:latin typeface="微软雅黑" pitchFamily="34" charset="-122"/>
                <a:ea typeface="微软雅黑" pitchFamily="34" charset="-122"/>
              </a:rPr>
              <a:t>位无符号</a:t>
            </a:r>
            <a:r>
              <a:rPr lang="zh-CN" altLang="en-US" sz="2000" b="1" dirty="0">
                <a:latin typeface="微软雅黑" pitchFamily="34" charset="-122"/>
                <a:ea typeface="微软雅黑" pitchFamily="34" charset="-122"/>
              </a:rPr>
              <a:t>整数</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和</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对应的机器数为</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和</a:t>
            </a:r>
            <a:r>
              <a:rPr lang="en-US" altLang="zh-CN" sz="2000" b="1" dirty="0">
                <a:latin typeface="微软雅黑" pitchFamily="34" charset="-122"/>
                <a:ea typeface="微软雅黑" pitchFamily="34" charset="-122"/>
              </a:rPr>
              <a:t>Y</a:t>
            </a:r>
            <a:r>
              <a:rPr lang="en-US" altLang="zh-CN" sz="2000" b="1" baseline="-25000" dirty="0">
                <a:latin typeface="微软雅黑" pitchFamily="34" charset="-122"/>
                <a:ea typeface="微软雅黑" pitchFamily="34" charset="-122"/>
              </a:rPr>
              <a:t>u</a:t>
            </a:r>
            <a:r>
              <a:rPr lang="zh-CN" altLang="en-US"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u</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u</a:t>
            </a:r>
            <a:r>
              <a:rPr lang="pt-BR"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为</a:t>
            </a:r>
            <a:r>
              <a:rPr lang="en-US" altLang="zh-CN" sz="2000" b="1" dirty="0">
                <a:solidFill>
                  <a:srgbClr val="FF0000"/>
                </a:solidFill>
                <a:latin typeface="微软雅黑" pitchFamily="34" charset="-122"/>
                <a:ea typeface="微软雅黑" pitchFamily="34" charset="-122"/>
              </a:rPr>
              <a:t>n</a:t>
            </a:r>
            <a:r>
              <a:rPr lang="zh-CN" altLang="en-US" sz="2000" b="1" dirty="0">
                <a:solidFill>
                  <a:srgbClr val="FF0000"/>
                </a:solidFill>
                <a:latin typeface="微软雅黑" pitchFamily="34" charset="-122"/>
                <a:ea typeface="微软雅黑" pitchFamily="34" charset="-122"/>
              </a:rPr>
              <a:t>位无符号整数</a:t>
            </a:r>
            <a:r>
              <a:rPr lang="zh-CN" altLang="en-US" sz="2000" b="1" dirty="0">
                <a:latin typeface="微软雅黑" pitchFamily="34" charset="-122"/>
                <a:ea typeface="微软雅黑" pitchFamily="34" charset="-122"/>
              </a:rPr>
              <a:t>且对应的机器数为</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u</a:t>
            </a:r>
            <a:r>
              <a:rPr lang="zh-CN" altLang="en-US" sz="2000" b="1" dirty="0">
                <a:latin typeface="微软雅黑" pitchFamily="34" charset="-122"/>
                <a:ea typeface="微软雅黑" pitchFamily="34" charset="-122"/>
              </a:rPr>
              <a:t>；</a:t>
            </a:r>
          </a:p>
          <a:p>
            <a:pPr eaLnBrk="0" hangingPunct="0">
              <a:lnSpc>
                <a:spcPct val="130000"/>
              </a:lnSpc>
              <a:spcBef>
                <a:spcPct val="30000"/>
              </a:spcBef>
            </a:pPr>
            <a:r>
              <a:rPr lang="zh-CN" altLang="en-US" sz="2000" b="1" dirty="0">
                <a:solidFill>
                  <a:srgbClr val="FF0000"/>
                </a:solidFill>
                <a:latin typeface="微软雅黑" pitchFamily="34" charset="-122"/>
                <a:ea typeface="微软雅黑" pitchFamily="34" charset="-122"/>
              </a:rPr>
              <a:t>两个</a:t>
            </a:r>
            <a:r>
              <a:rPr lang="en-US" altLang="zh-CN" sz="2000" b="1" dirty="0">
                <a:solidFill>
                  <a:srgbClr val="FF0000"/>
                </a:solidFill>
                <a:latin typeface="微软雅黑" pitchFamily="34" charset="-122"/>
                <a:ea typeface="微软雅黑" pitchFamily="34" charset="-122"/>
              </a:rPr>
              <a:t>n</a:t>
            </a:r>
            <a:r>
              <a:rPr lang="zh-CN" altLang="en-US" sz="2000" b="1" dirty="0">
                <a:solidFill>
                  <a:srgbClr val="FF0000"/>
                </a:solidFill>
                <a:latin typeface="微软雅黑" pitchFamily="34" charset="-122"/>
                <a:ea typeface="微软雅黑" pitchFamily="34" charset="-122"/>
              </a:rPr>
              <a:t>位带符号</a:t>
            </a:r>
            <a:r>
              <a:rPr lang="zh-CN" altLang="en-US" sz="2000" b="1" dirty="0">
                <a:latin typeface="微软雅黑" pitchFamily="34" charset="-122"/>
                <a:ea typeface="微软雅黑" pitchFamily="34" charset="-122"/>
              </a:rPr>
              <a:t>整数</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和</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对应的机器数为</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和</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s</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s</a:t>
            </a:r>
            <a:r>
              <a:rPr lang="pt-BR"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为</a:t>
            </a:r>
            <a:r>
              <a:rPr lang="en-US" altLang="zh-CN" sz="2000" b="1" dirty="0">
                <a:solidFill>
                  <a:srgbClr val="FF0000"/>
                </a:solidFill>
                <a:latin typeface="微软雅黑" pitchFamily="34" charset="-122"/>
                <a:ea typeface="微软雅黑" pitchFamily="34" charset="-122"/>
              </a:rPr>
              <a:t>n</a:t>
            </a:r>
            <a:r>
              <a:rPr lang="zh-CN" altLang="en-US" sz="2000" b="1" dirty="0">
                <a:solidFill>
                  <a:srgbClr val="FF0000"/>
                </a:solidFill>
                <a:latin typeface="微软雅黑" pitchFamily="34" charset="-122"/>
                <a:ea typeface="微软雅黑" pitchFamily="34" charset="-122"/>
              </a:rPr>
              <a:t>位带符号整数</a:t>
            </a:r>
            <a:r>
              <a:rPr lang="zh-CN" altLang="en-US" sz="2000" b="1" dirty="0">
                <a:latin typeface="微软雅黑" pitchFamily="34" charset="-122"/>
                <a:ea typeface="微软雅黑" pitchFamily="34" charset="-122"/>
              </a:rPr>
              <a:t>且对应的机器数为</a:t>
            </a:r>
            <a:r>
              <a:rPr lang="en-US" altLang="zh-CN" sz="2000" b="1" dirty="0">
                <a:latin typeface="微软雅黑" pitchFamily="34" charset="-122"/>
                <a:ea typeface="微软雅黑" pitchFamily="34" charset="-122"/>
              </a:rPr>
              <a:t>P</a:t>
            </a:r>
            <a:r>
              <a:rPr lang="en-US" altLang="zh-CN" sz="2000" b="1" baseline="-25000"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a:t>
            </a:r>
          </a:p>
          <a:p>
            <a:pPr eaLnBrk="0" hangingPunct="0">
              <a:lnSpc>
                <a:spcPct val="130000"/>
              </a:lnSpc>
              <a:spcBef>
                <a:spcPct val="30000"/>
              </a:spcBef>
            </a:pPr>
            <a:r>
              <a:rPr lang="zh-CN" altLang="en-US" sz="2000" b="1" dirty="0">
                <a:latin typeface="微软雅黑" pitchFamily="34" charset="-122"/>
                <a:ea typeface="微软雅黑" pitchFamily="34" charset="-122"/>
              </a:rPr>
              <a:t>若</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u</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X</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且</a:t>
            </a:r>
            <a:r>
              <a:rPr lang="en-US" altLang="zh-CN" sz="2000" b="1" dirty="0">
                <a:latin typeface="微软雅黑" pitchFamily="34" charset="-122"/>
                <a:ea typeface="微软雅黑" pitchFamily="34" charset="-122"/>
              </a:rPr>
              <a:t>Y</a:t>
            </a:r>
            <a:r>
              <a:rPr lang="en-US" altLang="zh-CN" sz="2000" b="1" baseline="-25000" dirty="0">
                <a:latin typeface="微软雅黑" pitchFamily="34" charset="-122"/>
                <a:ea typeface="微软雅黑" pitchFamily="34" charset="-122"/>
              </a:rPr>
              <a:t>u</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Y</a:t>
            </a:r>
            <a:r>
              <a:rPr lang="en-US" altLang="zh-CN" sz="2000" b="1" baseline="-25000" dirty="0" err="1">
                <a:latin typeface="微软雅黑" pitchFamily="34" charset="-122"/>
                <a:ea typeface="微软雅黑" pitchFamily="34" charset="-122"/>
              </a:rPr>
              <a:t>s</a:t>
            </a:r>
            <a:r>
              <a:rPr lang="zh-CN" altLang="en-US" sz="2000" b="1" dirty="0">
                <a:latin typeface="微软雅黑" pitchFamily="34" charset="-122"/>
                <a:ea typeface="微软雅黑" pitchFamily="34" charset="-122"/>
              </a:rPr>
              <a:t>，则</a:t>
            </a:r>
            <a:r>
              <a:rPr lang="en-US" altLang="zh-CN" sz="2000" b="1" dirty="0" err="1">
                <a:latin typeface="微软雅黑" pitchFamily="34" charset="-122"/>
                <a:ea typeface="微软雅黑" pitchFamily="34" charset="-122"/>
              </a:rPr>
              <a:t>P</a:t>
            </a:r>
            <a:r>
              <a:rPr lang="en-US" altLang="zh-CN" sz="2000" b="1" baseline="-25000" dirty="0" err="1">
                <a:latin typeface="微软雅黑" pitchFamily="34" charset="-122"/>
                <a:ea typeface="微软雅黑" pitchFamily="34" charset="-122"/>
              </a:rPr>
              <a:t>u</a:t>
            </a:r>
            <a:r>
              <a:rPr lang="en-US" altLang="zh-CN" sz="2000" b="1" dirty="0">
                <a:latin typeface="微软雅黑" pitchFamily="34" charset="-122"/>
                <a:ea typeface="微软雅黑" pitchFamily="34" charset="-122"/>
              </a:rPr>
              <a:t>=P</a:t>
            </a:r>
            <a:r>
              <a:rPr lang="en-US" altLang="zh-CN" sz="2000" b="1" baseline="-25000"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 </a:t>
            </a:r>
          </a:p>
        </p:txBody>
      </p:sp>
      <p:sp>
        <p:nvSpPr>
          <p:cNvPr id="546822" name="Rectangle 6"/>
          <p:cNvSpPr>
            <a:spLocks noChangeArrowheads="1"/>
          </p:cNvSpPr>
          <p:nvPr/>
        </p:nvSpPr>
        <p:spPr bwMode="auto">
          <a:xfrm>
            <a:off x="2495551" y="3194220"/>
            <a:ext cx="1034257" cy="461665"/>
          </a:xfrm>
          <a:prstGeom prst="rect">
            <a:avLst/>
          </a:prstGeom>
          <a:noFill/>
          <a:ln w="9525">
            <a:noFill/>
            <a:miter lim="800000"/>
            <a:headEnd/>
            <a:tailEnd/>
          </a:ln>
          <a:effectLst/>
        </p:spPr>
        <p:txBody>
          <a:bodyPr wrap="none">
            <a:spAutoFit/>
          </a:bodyPr>
          <a:lstStyle/>
          <a:p>
            <a:r>
              <a:rPr lang="en-US" altLang="zh-CN" sz="2400" b="1"/>
              <a:t>x</a:t>
            </a:r>
            <a:r>
              <a:rPr lang="en-US" altLang="zh-CN" sz="2400" b="1" baseline="30000"/>
              <a:t>2</a:t>
            </a:r>
            <a:r>
              <a:rPr lang="en-US" altLang="zh-CN" sz="2400" b="1"/>
              <a:t> </a:t>
            </a:r>
            <a:r>
              <a:rPr lang="en-US" altLang="zh-CN" sz="2400" b="1">
                <a:sym typeface="Symbol" pitchFamily="18" charset="2"/>
              </a:rPr>
              <a:t></a:t>
            </a:r>
            <a:r>
              <a:rPr lang="en-US" altLang="zh-CN" sz="2400" b="1"/>
              <a:t> 0?</a:t>
            </a:r>
            <a:endParaRPr lang="zh-CN" altLang="en-US" sz="2400" b="1"/>
          </a:p>
        </p:txBody>
      </p:sp>
      <p:sp>
        <p:nvSpPr>
          <p:cNvPr id="546823" name="Text Box 7"/>
          <p:cNvSpPr txBox="1">
            <a:spLocks noChangeArrowheads="1"/>
          </p:cNvSpPr>
          <p:nvPr/>
        </p:nvSpPr>
        <p:spPr bwMode="auto">
          <a:xfrm>
            <a:off x="3890964" y="3091032"/>
            <a:ext cx="1800225" cy="7016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ea typeface="微软雅黑" pitchFamily="34" charset="-122"/>
              </a:rPr>
              <a:t>对于带符号整数，不一定！</a:t>
            </a:r>
          </a:p>
        </p:txBody>
      </p:sp>
      <p:sp>
        <p:nvSpPr>
          <p:cNvPr id="546825" name="Text Box 9"/>
          <p:cNvSpPr txBox="1">
            <a:spLocks noChangeArrowheads="1"/>
          </p:cNvSpPr>
          <p:nvPr/>
        </p:nvSpPr>
        <p:spPr bwMode="auto">
          <a:xfrm>
            <a:off x="5826126" y="3272006"/>
            <a:ext cx="3870325" cy="427038"/>
          </a:xfrm>
          <a:prstGeom prst="rect">
            <a:avLst/>
          </a:prstGeom>
          <a:noFill/>
          <a:ln w="9525">
            <a:noFill/>
            <a:miter lim="800000"/>
            <a:headEnd/>
            <a:tailEnd/>
          </a:ln>
          <a:effectLst/>
        </p:spPr>
        <p:txBody>
          <a:bodyPr>
            <a:spAutoFit/>
          </a:bodyPr>
          <a:lstStyle/>
          <a:p>
            <a:pPr>
              <a:spcBef>
                <a:spcPct val="50000"/>
              </a:spcBef>
            </a:pPr>
            <a:r>
              <a:rPr lang="zh-CN" altLang="en-US" sz="2200" b="1">
                <a:latin typeface="微软雅黑" pitchFamily="34" charset="-122"/>
                <a:ea typeface="微软雅黑" pitchFamily="34" charset="-122"/>
              </a:rPr>
              <a:t>例如，当</a:t>
            </a:r>
            <a:r>
              <a:rPr lang="en-US" altLang="zh-CN" sz="2200" b="1">
                <a:latin typeface="微软雅黑" pitchFamily="34" charset="-122"/>
                <a:ea typeface="微软雅黑" pitchFamily="34" charset="-122"/>
              </a:rPr>
              <a:t>n=4</a:t>
            </a:r>
            <a:r>
              <a:rPr lang="zh-CN" altLang="en-US" sz="2200" b="1">
                <a:latin typeface="微软雅黑" pitchFamily="34" charset="-122"/>
                <a:ea typeface="微软雅黑" pitchFamily="34" charset="-122"/>
              </a:rPr>
              <a:t>时</a:t>
            </a:r>
            <a:r>
              <a:rPr lang="en-US" altLang="zh-CN" sz="2200" b="1">
                <a:latin typeface="微软雅黑" pitchFamily="34" charset="-122"/>
                <a:ea typeface="微软雅黑" pitchFamily="34" charset="-122"/>
              </a:rPr>
              <a:t>, 5</a:t>
            </a:r>
            <a:r>
              <a:rPr lang="en-US" altLang="zh-CN" sz="2200" b="1" baseline="30000">
                <a:latin typeface="微软雅黑" pitchFamily="34" charset="-122"/>
                <a:ea typeface="微软雅黑" pitchFamily="34" charset="-122"/>
              </a:rPr>
              <a:t>2</a:t>
            </a:r>
            <a:r>
              <a:rPr lang="en-US" altLang="zh-CN" sz="2200" b="1">
                <a:latin typeface="微软雅黑" pitchFamily="34" charset="-122"/>
                <a:ea typeface="微软雅黑" pitchFamily="34" charset="-122"/>
              </a:rPr>
              <a:t>=-7&lt;0!</a:t>
            </a:r>
          </a:p>
        </p:txBody>
      </p:sp>
      <p:sp>
        <p:nvSpPr>
          <p:cNvPr id="546826" name="Text Box 10"/>
          <p:cNvSpPr txBox="1">
            <a:spLocks noChangeArrowheads="1"/>
          </p:cNvSpPr>
          <p:nvPr/>
        </p:nvSpPr>
        <p:spPr bwMode="auto">
          <a:xfrm>
            <a:off x="6186489" y="5678489"/>
            <a:ext cx="4275137" cy="7016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0000FF"/>
                </a:solidFill>
                <a:latin typeface="微软雅黑" pitchFamily="34" charset="-122"/>
                <a:ea typeface="微软雅黑" pitchFamily="34" charset="-122"/>
              </a:rPr>
              <a:t>说明可用无符号乘来实现带符号乘，但高</a:t>
            </a:r>
            <a:r>
              <a:rPr lang="en-US" altLang="zh-CN" sz="2000" b="1">
                <a:solidFill>
                  <a:srgbClr val="0000FF"/>
                </a:solidFill>
                <a:latin typeface="微软雅黑" pitchFamily="34" charset="-122"/>
                <a:ea typeface="微软雅黑" pitchFamily="34" charset="-122"/>
              </a:rPr>
              <a:t>n</a:t>
            </a:r>
            <a:r>
              <a:rPr lang="zh-CN" altLang="en-US" sz="2000" b="1">
                <a:solidFill>
                  <a:srgbClr val="0000FF"/>
                </a:solidFill>
                <a:latin typeface="微软雅黑" pitchFamily="34" charset="-122"/>
                <a:ea typeface="微软雅黑" pitchFamily="34" charset="-122"/>
              </a:rPr>
              <a:t>位无法得到，不能判断溢出。</a:t>
            </a:r>
          </a:p>
        </p:txBody>
      </p:sp>
    </p:spTree>
    <p:extLst>
      <p:ext uri="{BB962C8B-B14F-4D97-AF65-F5344CB8AC3E}">
        <p14:creationId xmlns:p14="http://schemas.microsoft.com/office/powerpoint/2010/main" val="26062748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2"/>
                                        </p:tgtEl>
                                        <p:attrNameLst>
                                          <p:attrName>style.visibility</p:attrName>
                                        </p:attrNameLst>
                                      </p:cBhvr>
                                      <p:to>
                                        <p:strVal val="visible"/>
                                      </p:to>
                                    </p:set>
                                    <p:animEffect transition="in" filter="blinds(horizontal)">
                                      <p:cBhvr>
                                        <p:cTn id="7" dur="500"/>
                                        <p:tgtEl>
                                          <p:spTgt spid="5468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6823"/>
                                        </p:tgtEl>
                                        <p:attrNameLst>
                                          <p:attrName>style.visibility</p:attrName>
                                        </p:attrNameLst>
                                      </p:cBhvr>
                                      <p:to>
                                        <p:strVal val="visible"/>
                                      </p:to>
                                    </p:set>
                                    <p:animEffect transition="in" filter="blinds(horizontal)">
                                      <p:cBhvr>
                                        <p:cTn id="12" dur="500"/>
                                        <p:tgtEl>
                                          <p:spTgt spid="5468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6825"/>
                                        </p:tgtEl>
                                        <p:attrNameLst>
                                          <p:attrName>style.visibility</p:attrName>
                                        </p:attrNameLst>
                                      </p:cBhvr>
                                      <p:to>
                                        <p:strVal val="visible"/>
                                      </p:to>
                                    </p:set>
                                    <p:animEffect transition="in" filter="blinds(horizontal)">
                                      <p:cBhvr>
                                        <p:cTn id="17" dur="500"/>
                                        <p:tgtEl>
                                          <p:spTgt spid="5468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6821"/>
                                        </p:tgtEl>
                                        <p:attrNameLst>
                                          <p:attrName>style.visibility</p:attrName>
                                        </p:attrNameLst>
                                      </p:cBhvr>
                                      <p:to>
                                        <p:strVal val="visible"/>
                                      </p:to>
                                    </p:set>
                                    <p:animEffect transition="in" filter="blinds(horizontal)">
                                      <p:cBhvr>
                                        <p:cTn id="22" dur="500"/>
                                        <p:tgtEl>
                                          <p:spTgt spid="5468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46826"/>
                                        </p:tgtEl>
                                        <p:attrNameLst>
                                          <p:attrName>style.visibility</p:attrName>
                                        </p:attrNameLst>
                                      </p:cBhvr>
                                      <p:to>
                                        <p:strVal val="visible"/>
                                      </p:to>
                                    </p:set>
                                    <p:animEffect transition="in" filter="blinds(horizontal)">
                                      <p:cBhvr>
                                        <p:cTn id="27" dur="500"/>
                                        <p:tgtEl>
                                          <p:spTgt spid="546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P spid="546822" grpId="0"/>
      <p:bldP spid="546823" grpId="0"/>
      <p:bldP spid="546825" grpId="0"/>
      <p:bldP spid="5468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2.3.5  </a:t>
                      </a:r>
                      <a:r>
                        <a:rPr lang="zh-CN" altLang="en-US" sz="2400">
                          <a:solidFill>
                            <a:schemeClr val="bg1"/>
                          </a:solidFill>
                          <a:ea typeface="宋体" panose="02010600030101010101" pitchFamily="2" charset="-122"/>
                        </a:rPr>
                        <a:t>补码乘法</a:t>
                      </a:r>
                    </a:p>
                  </a:txBody>
                  <a:tcPr>
                    <a:solidFill>
                      <a:srgbClr val="52B6B1"/>
                    </a:solidFill>
                  </a:tcPr>
                </a:tc>
              </a:tr>
            </a:tbl>
          </a:graphicData>
        </a:graphic>
      </p:graphicFrame>
      <p:grpSp>
        <p:nvGrpSpPr>
          <p:cNvPr id="8" name="Group 4"/>
          <p:cNvGrpSpPr/>
          <p:nvPr/>
        </p:nvGrpSpPr>
        <p:grpSpPr bwMode="auto">
          <a:xfrm>
            <a:off x="8818245" y="1153100"/>
            <a:ext cx="2743200" cy="228600"/>
            <a:chOff x="2976" y="816"/>
            <a:chExt cx="1728" cy="144"/>
          </a:xfrm>
        </p:grpSpPr>
        <p:sp>
          <p:nvSpPr>
            <p:cNvPr id="9"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0"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1"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2"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7"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8"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9"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0" name="Group 12"/>
          <p:cNvGrpSpPr/>
          <p:nvPr/>
        </p:nvGrpSpPr>
        <p:grpSpPr bwMode="auto">
          <a:xfrm>
            <a:off x="8818245" y="1610300"/>
            <a:ext cx="2743200" cy="228600"/>
            <a:chOff x="2976" y="1104"/>
            <a:chExt cx="1728" cy="144"/>
          </a:xfrm>
        </p:grpSpPr>
        <p:sp>
          <p:nvSpPr>
            <p:cNvPr id="21"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 name="Rectangle 20"/>
          <p:cNvSpPr>
            <a:spLocks noChangeArrowheads="1"/>
          </p:cNvSpPr>
          <p:nvPr/>
        </p:nvSpPr>
        <p:spPr bwMode="auto">
          <a:xfrm>
            <a:off x="8208645" y="1076900"/>
            <a:ext cx="2984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u</a:t>
            </a:r>
          </a:p>
        </p:txBody>
      </p:sp>
      <p:sp>
        <p:nvSpPr>
          <p:cNvPr id="29" name="Rectangle 21"/>
          <p:cNvSpPr>
            <a:spLocks noChangeArrowheads="1"/>
          </p:cNvSpPr>
          <p:nvPr/>
        </p:nvSpPr>
        <p:spPr bwMode="auto">
          <a:xfrm>
            <a:off x="8208645" y="1534100"/>
            <a:ext cx="2857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v</a:t>
            </a:r>
          </a:p>
        </p:txBody>
      </p:sp>
      <p:sp>
        <p:nvSpPr>
          <p:cNvPr id="30" name="Line 22"/>
          <p:cNvSpPr>
            <a:spLocks noChangeShapeType="1"/>
          </p:cNvSpPr>
          <p:nvPr/>
        </p:nvSpPr>
        <p:spPr bwMode="auto">
          <a:xfrm>
            <a:off x="5389245" y="1915100"/>
            <a:ext cx="6324600" cy="0"/>
          </a:xfrm>
          <a:prstGeom prst="line">
            <a:avLst/>
          </a:prstGeom>
          <a:noFill/>
          <a:ln w="25400">
            <a:solidFill>
              <a:schemeClr val="tx1"/>
            </a:solidFill>
            <a:round/>
          </a:ln>
        </p:spPr>
        <p:txBody>
          <a:bodyPr wrap="none" anchor="ctr"/>
          <a:lstStyle/>
          <a:p>
            <a:endParaRPr lang="en-US"/>
          </a:p>
        </p:txBody>
      </p:sp>
      <p:sp>
        <p:nvSpPr>
          <p:cNvPr id="31" name="Rectangle 23"/>
          <p:cNvSpPr>
            <a:spLocks noChangeArrowheads="1"/>
          </p:cNvSpPr>
          <p:nvPr/>
        </p:nvSpPr>
        <p:spPr bwMode="auto">
          <a:xfrm>
            <a:off x="7827645" y="153410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32" name="Group 24"/>
          <p:cNvGrpSpPr/>
          <p:nvPr/>
        </p:nvGrpSpPr>
        <p:grpSpPr bwMode="auto">
          <a:xfrm>
            <a:off x="8818245" y="2067500"/>
            <a:ext cx="2743200" cy="228600"/>
            <a:chOff x="2976" y="1392"/>
            <a:chExt cx="1728" cy="144"/>
          </a:xfrm>
        </p:grpSpPr>
        <p:sp>
          <p:nvSpPr>
            <p:cNvPr id="33"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7"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0" name="Rectangle 32"/>
          <p:cNvSpPr>
            <a:spLocks noChangeArrowheads="1"/>
          </p:cNvSpPr>
          <p:nvPr/>
        </p:nvSpPr>
        <p:spPr bwMode="auto">
          <a:xfrm>
            <a:off x="5503545" y="1915100"/>
            <a:ext cx="571500"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u </a:t>
            </a:r>
            <a:r>
              <a:rPr lang="en-US" b="0">
                <a:latin typeface="Times" pitchFamily="18" charset="0"/>
              </a:rPr>
              <a:t>· </a:t>
            </a:r>
            <a:r>
              <a:rPr lang="en-US" b="0" i="1">
                <a:latin typeface="Times" pitchFamily="18" charset="0"/>
              </a:rPr>
              <a:t>v</a:t>
            </a:r>
          </a:p>
        </p:txBody>
      </p:sp>
      <p:grpSp>
        <p:nvGrpSpPr>
          <p:cNvPr id="41" name="Group 33"/>
          <p:cNvGrpSpPr/>
          <p:nvPr/>
        </p:nvGrpSpPr>
        <p:grpSpPr bwMode="auto">
          <a:xfrm>
            <a:off x="8818245" y="2524700"/>
            <a:ext cx="2743200" cy="228600"/>
            <a:chOff x="2976" y="1392"/>
            <a:chExt cx="1728" cy="144"/>
          </a:xfrm>
        </p:grpSpPr>
        <p:sp>
          <p:nvSpPr>
            <p:cNvPr id="42"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Line 41"/>
          <p:cNvSpPr>
            <a:spLocks noChangeShapeType="1"/>
          </p:cNvSpPr>
          <p:nvPr/>
        </p:nvSpPr>
        <p:spPr bwMode="auto">
          <a:xfrm flipV="1">
            <a:off x="5389245" y="2372300"/>
            <a:ext cx="6324600" cy="0"/>
          </a:xfrm>
          <a:prstGeom prst="line">
            <a:avLst/>
          </a:prstGeom>
          <a:noFill/>
          <a:ln w="25400">
            <a:solidFill>
              <a:schemeClr val="tx1"/>
            </a:solidFill>
            <a:round/>
          </a:ln>
        </p:spPr>
        <p:txBody>
          <a:bodyPr wrap="none" anchor="ctr"/>
          <a:lstStyle/>
          <a:p>
            <a:endParaRPr lang="en-US"/>
          </a:p>
        </p:txBody>
      </p:sp>
      <p:sp>
        <p:nvSpPr>
          <p:cNvPr id="50" name="Rectangle 45"/>
          <p:cNvSpPr>
            <a:spLocks noChangeArrowheads="1"/>
          </p:cNvSpPr>
          <p:nvPr/>
        </p:nvSpPr>
        <p:spPr bwMode="auto">
          <a:xfrm>
            <a:off x="7294245" y="2372300"/>
            <a:ext cx="1409700" cy="366713"/>
          </a:xfrm>
          <a:prstGeom prst="rect">
            <a:avLst/>
          </a:prstGeom>
          <a:noFill/>
          <a:ln w="25400">
            <a:noFill/>
            <a:miter lim="800000"/>
          </a:ln>
        </p:spPr>
        <p:txBody>
          <a:bodyPr wrap="none">
            <a:spAutoFit/>
          </a:bodyPr>
          <a:lstStyle/>
          <a:p>
            <a:pPr algn="r">
              <a:lnSpc>
                <a:spcPct val="100000"/>
              </a:lnSpc>
            </a:pPr>
            <a:r>
              <a:rPr lang="en-US" b="0" dirty="0" err="1">
                <a:latin typeface="Times" pitchFamily="18" charset="0"/>
              </a:rPr>
              <a:t>TMult</a:t>
            </a:r>
            <a:r>
              <a:rPr lang="en-US" b="0" i="1" baseline="-25000" dirty="0" err="1">
                <a:latin typeface="Times" pitchFamily="18" charset="0"/>
              </a:rPr>
              <a:t>w</a:t>
            </a:r>
            <a:r>
              <a:rPr lang="en-US" b="0" dirty="0">
                <a:latin typeface="Times" pitchFamily="18" charset="0"/>
              </a:rPr>
              <a:t>(</a:t>
            </a:r>
            <a:r>
              <a:rPr lang="en-US" b="0" i="1" dirty="0">
                <a:latin typeface="Times" pitchFamily="18" charset="0"/>
              </a:rPr>
              <a:t>u</a:t>
            </a:r>
            <a:r>
              <a:rPr lang="en-US" b="0" dirty="0">
                <a:latin typeface="Times" pitchFamily="18" charset="0"/>
              </a:rPr>
              <a:t> , </a:t>
            </a:r>
            <a:r>
              <a:rPr lang="en-US" b="0" i="1" dirty="0">
                <a:latin typeface="Times" pitchFamily="18" charset="0"/>
              </a:rPr>
              <a:t>v</a:t>
            </a:r>
            <a:r>
              <a:rPr lang="en-US" b="0" dirty="0">
                <a:latin typeface="Times" pitchFamily="18" charset="0"/>
              </a:rPr>
              <a:t>)</a:t>
            </a:r>
          </a:p>
        </p:txBody>
      </p:sp>
      <p:grpSp>
        <p:nvGrpSpPr>
          <p:cNvPr id="51" name="Group 46"/>
          <p:cNvGrpSpPr/>
          <p:nvPr/>
        </p:nvGrpSpPr>
        <p:grpSpPr bwMode="auto">
          <a:xfrm>
            <a:off x="6075045" y="2067500"/>
            <a:ext cx="2743200" cy="228600"/>
            <a:chOff x="2976" y="1392"/>
            <a:chExt cx="1728" cy="144"/>
          </a:xfrm>
        </p:grpSpPr>
        <p:sp>
          <p:nvSpPr>
            <p:cNvPr id="52" name="Rectangle 47"/>
            <p:cNvSpPr>
              <a:spLocks noChangeArrowheads="1"/>
            </p:cNvSpPr>
            <p:nvPr/>
          </p:nvSpPr>
          <p:spPr bwMode="auto">
            <a:xfrm>
              <a:off x="297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3" name="Rectangle 48"/>
            <p:cNvSpPr>
              <a:spLocks noChangeArrowheads="1"/>
            </p:cNvSpPr>
            <p:nvPr/>
          </p:nvSpPr>
          <p:spPr bwMode="auto">
            <a:xfrm>
              <a:off x="312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4" name="Rectangle 49"/>
            <p:cNvSpPr>
              <a:spLocks noChangeArrowheads="1"/>
            </p:cNvSpPr>
            <p:nvPr/>
          </p:nvSpPr>
          <p:spPr bwMode="auto">
            <a:xfrm>
              <a:off x="3264"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5" name="Rectangle 50"/>
            <p:cNvSpPr>
              <a:spLocks noChangeArrowheads="1"/>
            </p:cNvSpPr>
            <p:nvPr/>
          </p:nvSpPr>
          <p:spPr bwMode="auto">
            <a:xfrm>
              <a:off x="4272"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6" name="Rectangle 51"/>
            <p:cNvSpPr>
              <a:spLocks noChangeArrowheads="1"/>
            </p:cNvSpPr>
            <p:nvPr/>
          </p:nvSpPr>
          <p:spPr bwMode="auto">
            <a:xfrm>
              <a:off x="441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7" name="Rectangle 52"/>
            <p:cNvSpPr>
              <a:spLocks noChangeArrowheads="1"/>
            </p:cNvSpPr>
            <p:nvPr/>
          </p:nvSpPr>
          <p:spPr bwMode="auto">
            <a:xfrm>
              <a:off x="456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8" name="Rectangle 53"/>
            <p:cNvSpPr>
              <a:spLocks noChangeArrowheads="1"/>
            </p:cNvSpPr>
            <p:nvPr/>
          </p:nvSpPr>
          <p:spPr bwMode="auto">
            <a:xfrm>
              <a:off x="3408" y="1392"/>
              <a:ext cx="86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grpSp>
      <p:sp>
        <p:nvSpPr>
          <p:cNvPr id="40975" name="Text Box 43"/>
          <p:cNvSpPr txBox="1">
            <a:spLocks noChangeArrowheads="1"/>
          </p:cNvSpPr>
          <p:nvPr/>
        </p:nvSpPr>
        <p:spPr bwMode="auto">
          <a:xfrm>
            <a:off x="1360170" y="1381700"/>
            <a:ext cx="156273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宋体" panose="02010600030101010101" pitchFamily="2" charset="-122"/>
              </a:rPr>
              <a:t>操作数</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anose="02010600030101010101" pitchFamily="2" charset="-122"/>
              </a:rPr>
              <a:t>位</a:t>
            </a:r>
          </a:p>
        </p:txBody>
      </p:sp>
      <p:sp>
        <p:nvSpPr>
          <p:cNvPr id="40974" name="Text Box 42"/>
          <p:cNvSpPr txBox="1">
            <a:spLocks noChangeArrowheads="1"/>
          </p:cNvSpPr>
          <p:nvPr/>
        </p:nvSpPr>
        <p:spPr bwMode="auto">
          <a:xfrm>
            <a:off x="1387475" y="1838900"/>
            <a:ext cx="238315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宋体" panose="02010600030101010101" pitchFamily="2" charset="-122"/>
              </a:rPr>
              <a:t>正确的结果</a:t>
            </a:r>
            <a:r>
              <a:rPr lang="en-US" sz="2000" b="0" dirty="0">
                <a:latin typeface="Calibri" panose="020F0502020204030204" pitchFamily="34" charset="0"/>
              </a:rPr>
              <a:t>: 2*</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anose="02010600030101010101" pitchFamily="2" charset="-122"/>
              </a:rPr>
              <a:t>位</a:t>
            </a:r>
          </a:p>
        </p:txBody>
      </p:sp>
      <p:sp>
        <p:nvSpPr>
          <p:cNvPr id="40976" name="Text Box 44"/>
          <p:cNvSpPr txBox="1">
            <a:spLocks noChangeArrowheads="1"/>
          </p:cNvSpPr>
          <p:nvPr/>
        </p:nvSpPr>
        <p:spPr bwMode="auto">
          <a:xfrm>
            <a:off x="1387475" y="2282190"/>
            <a:ext cx="3361690" cy="1014730"/>
          </a:xfrm>
          <a:prstGeom prst="rect">
            <a:avLst/>
          </a:prstGeom>
          <a:noFill/>
          <a:ln w="25400">
            <a:noFill/>
            <a:miter lim="800000"/>
          </a:ln>
        </p:spPr>
        <p:txBody>
          <a:bodyPr wrap="square">
            <a:spAutoFit/>
          </a:bodyPr>
          <a:lstStyle/>
          <a:p>
            <a:pPr>
              <a:lnSpc>
                <a:spcPct val="100000"/>
              </a:lnSpc>
            </a:pPr>
            <a:r>
              <a:rPr lang="zh-CN" altLang="en-US" sz="2000" b="0" dirty="0">
                <a:latin typeface="Calibri" panose="020F0502020204030204" pitchFamily="34" charset="0"/>
                <a:ea typeface="宋体" panose="02010600030101010101" pitchFamily="2" charset="-122"/>
              </a:rPr>
              <a:t>丢弃</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anose="02010600030101010101" pitchFamily="2" charset="-122"/>
              </a:rPr>
              <a:t>位</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anose="02010600030101010101" pitchFamily="2" charset="-122"/>
              </a:rPr>
              <a:t>位</a:t>
            </a:r>
          </a:p>
          <a:p>
            <a:pPr marL="0" lvl="2" indent="-342900">
              <a:lnSpc>
                <a:spcPct val="100000"/>
              </a:lnSpc>
              <a:buFont typeface="Wingdings" panose="05000000000000000000" charset="0"/>
              <a:buChar char=""/>
            </a:pPr>
            <a:r>
              <a:rPr lang="zh-CN" altLang="en-US" sz="2000" dirty="0">
                <a:sym typeface="+mn-ea"/>
              </a:rPr>
              <a:t>可</a:t>
            </a:r>
            <a:r>
              <a:rPr lang="zh-CN" altLang="en-US" sz="2000" dirty="0" smtClean="0">
                <a:sym typeface="+mn-ea"/>
              </a:rPr>
              <a:t>表示范围内进行</a:t>
            </a:r>
            <a:r>
              <a:rPr lang="zh-CN" altLang="en-US" sz="2000" dirty="0">
                <a:sym typeface="+mn-ea"/>
              </a:rPr>
              <a:t>截断</a:t>
            </a:r>
            <a:endParaRPr lang="en-US" altLang="zh-CN" sz="2000" dirty="0" smtClean="0"/>
          </a:p>
          <a:p>
            <a:pPr marL="342900" indent="-342900">
              <a:lnSpc>
                <a:spcPct val="100000"/>
              </a:lnSpc>
              <a:buFont typeface="Wingdings" panose="05000000000000000000" charset="0"/>
              <a:buChar char=""/>
            </a:pPr>
            <a:endParaRPr lang="zh-CN" altLang="en-US" sz="2000" b="0" dirty="0">
              <a:latin typeface="Calibri" panose="020F0502020204030204" pitchFamily="34" charset="0"/>
              <a:ea typeface="宋体" panose="02010600030101010101" pitchFamily="2" charset="-122"/>
            </a:endParaRPr>
          </a:p>
        </p:txBody>
      </p:sp>
      <p:pic>
        <p:nvPicPr>
          <p:cNvPr id="61" name="图片 60"/>
          <p:cNvPicPr>
            <a:picLocks noChangeAspect="1"/>
          </p:cNvPicPr>
          <p:nvPr/>
        </p:nvPicPr>
        <p:blipFill>
          <a:blip r:embed="rId2"/>
          <a:srcRect l="-4900" t="5742" r="11311" b="-5742"/>
          <a:stretch>
            <a:fillRect/>
          </a:stretch>
        </p:blipFill>
        <p:spPr>
          <a:xfrm>
            <a:off x="2207136" y="3006935"/>
            <a:ext cx="7592377" cy="530650"/>
          </a:xfrm>
          <a:prstGeom prst="rect">
            <a:avLst/>
          </a:prstGeom>
        </p:spPr>
      </p:pic>
      <p:pic>
        <p:nvPicPr>
          <p:cNvPr id="62" name="图片 61"/>
          <p:cNvPicPr>
            <a:picLocks noChangeAspect="1"/>
          </p:cNvPicPr>
          <p:nvPr/>
        </p:nvPicPr>
        <p:blipFill>
          <a:blip r:embed="rId3"/>
          <a:stretch>
            <a:fillRect/>
          </a:stretch>
        </p:blipFill>
        <p:spPr>
          <a:xfrm>
            <a:off x="2183765" y="3642360"/>
            <a:ext cx="8468360" cy="2637790"/>
          </a:xfrm>
          <a:prstGeom prst="rect">
            <a:avLst/>
          </a:prstGeom>
        </p:spPr>
      </p:pic>
      <p:sp>
        <p:nvSpPr>
          <p:cNvPr id="63" name="任意多边形 62"/>
          <p:cNvSpPr/>
          <p:nvPr/>
        </p:nvSpPr>
        <p:spPr>
          <a:xfrm>
            <a:off x="7535545" y="4367530"/>
            <a:ext cx="169608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635240" y="4689475"/>
            <a:ext cx="1595755" cy="10541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635240" y="5057140"/>
            <a:ext cx="1595755" cy="7620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7635875" y="5361305"/>
            <a:ext cx="1594485" cy="9144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7635875" y="5774690"/>
            <a:ext cx="1639570" cy="10668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606665" y="6158230"/>
            <a:ext cx="176720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body" idx="1"/>
          </p:nvPr>
        </p:nvSpPr>
        <p:spPr>
          <a:xfrm>
            <a:off x="1302435" y="446991"/>
            <a:ext cx="10515600" cy="1452147"/>
          </a:xfrm>
        </p:spPr>
        <p:txBody>
          <a:bodyPr/>
          <a:lstStyle/>
          <a:p>
            <a:pPr>
              <a:lnSpc>
                <a:spcPct val="100000"/>
              </a:lnSpc>
              <a:spcBef>
                <a:spcPct val="10000"/>
              </a:spcBef>
            </a:pPr>
            <a:r>
              <a:rPr lang="en-US" altLang="zh-CN" sz="2400" b="1" dirty="0">
                <a:latin typeface="微软雅黑" pitchFamily="34" charset="-122"/>
                <a:ea typeface="微软雅黑" pitchFamily="34" charset="-122"/>
              </a:rPr>
              <a:t>X</a:t>
            </a:r>
            <a:r>
              <a:rPr lang="pt-BR" altLang="zh-CN" sz="3200" b="1" dirty="0" smtClean="0">
                <a:ea typeface="微软雅黑" pitchFamily="34" charset="-122"/>
              </a:rPr>
              <a:t>×</a:t>
            </a:r>
            <a:r>
              <a:rPr lang="en-US" altLang="zh-CN" sz="2400" b="1" dirty="0">
                <a:latin typeface="微软雅黑" pitchFamily="34" charset="-122"/>
                <a:ea typeface="微软雅黑" pitchFamily="34" charset="-122"/>
              </a:rPr>
              <a:t>Y</a:t>
            </a:r>
            <a:r>
              <a:rPr lang="zh-CN" altLang="en-US" sz="2400" b="1" dirty="0">
                <a:latin typeface="微软雅黑" pitchFamily="34" charset="-122"/>
                <a:ea typeface="微软雅黑" pitchFamily="34" charset="-122"/>
              </a:rPr>
              <a:t>的高</a:t>
            </a:r>
            <a:r>
              <a:rPr lang="en-US" altLang="zh-CN" sz="2400" b="1" dirty="0">
                <a:latin typeface="微软雅黑" pitchFamily="34" charset="-122"/>
                <a:ea typeface="微软雅黑" pitchFamily="34" charset="-122"/>
              </a:rPr>
              <a:t>n</a:t>
            </a:r>
            <a:r>
              <a:rPr lang="zh-CN" altLang="en-US" sz="2400" b="1" dirty="0">
                <a:latin typeface="微软雅黑" pitchFamily="34" charset="-122"/>
                <a:ea typeface="微软雅黑" pitchFamily="34" charset="-122"/>
              </a:rPr>
              <a:t>位可以用来判断溢出，规则如下：</a:t>
            </a:r>
          </a:p>
          <a:p>
            <a:pPr lvl="1">
              <a:lnSpc>
                <a:spcPct val="100000"/>
              </a:lnSpc>
              <a:spcBef>
                <a:spcPct val="10000"/>
              </a:spcBef>
            </a:pPr>
            <a:r>
              <a:rPr lang="zh-CN" altLang="en-US" dirty="0" smtClean="0">
                <a:latin typeface="微软雅黑" pitchFamily="34" charset="-122"/>
                <a:ea typeface="微软雅黑" pitchFamily="34" charset="-122"/>
              </a:rPr>
              <a:t>无符号：若高</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位全</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，则不溢出，否则溢出</a:t>
            </a:r>
          </a:p>
          <a:p>
            <a:pPr lvl="1">
              <a:lnSpc>
                <a:spcPct val="100000"/>
              </a:lnSpc>
              <a:spcBef>
                <a:spcPct val="10000"/>
              </a:spcBef>
            </a:pPr>
            <a:r>
              <a:rPr lang="zh-CN" altLang="en-US" dirty="0" smtClean="0">
                <a:latin typeface="微软雅黑" pitchFamily="34" charset="-122"/>
                <a:ea typeface="微软雅黑" pitchFamily="34" charset="-122"/>
              </a:rPr>
              <a:t>带符号：若高</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位全</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或全</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且等于低</a:t>
            </a:r>
            <a:r>
              <a:rPr lang="en-US" altLang="zh-CN"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位的最高位，则不溢出。</a:t>
            </a:r>
          </a:p>
        </p:txBody>
      </p:sp>
      <p:pic>
        <p:nvPicPr>
          <p:cNvPr id="553989" name="Picture 5"/>
          <p:cNvPicPr>
            <a:picLocks noChangeAspect="1" noChangeArrowheads="1"/>
          </p:cNvPicPr>
          <p:nvPr/>
        </p:nvPicPr>
        <p:blipFill>
          <a:blip r:embed="rId2"/>
          <a:srcRect/>
          <a:stretch>
            <a:fillRect/>
          </a:stretch>
        </p:blipFill>
        <p:spPr bwMode="auto">
          <a:xfrm>
            <a:off x="1865313" y="1981150"/>
            <a:ext cx="8551862" cy="4498975"/>
          </a:xfrm>
          <a:prstGeom prst="rect">
            <a:avLst/>
          </a:prstGeom>
          <a:noFill/>
        </p:spPr>
      </p:pic>
      <p:sp>
        <p:nvSpPr>
          <p:cNvPr id="553991" name="Rectangle 7"/>
          <p:cNvSpPr>
            <a:spLocks noChangeArrowheads="1"/>
          </p:cNvSpPr>
          <p:nvPr/>
        </p:nvSpPr>
        <p:spPr bwMode="auto">
          <a:xfrm>
            <a:off x="1865314" y="4456062"/>
            <a:ext cx="8505825" cy="944562"/>
          </a:xfrm>
          <a:prstGeom prst="rect">
            <a:avLst/>
          </a:prstGeom>
          <a:solidFill>
            <a:srgbClr val="FF0000">
              <a:alpha val="23000"/>
            </a:srgbClr>
          </a:solidFill>
          <a:ln w="38100">
            <a:solidFill>
              <a:srgbClr val="FF0000"/>
            </a:solidFill>
            <a:miter lim="800000"/>
            <a:headEnd/>
            <a:tailEnd/>
          </a:ln>
          <a:effectLst/>
        </p:spPr>
        <p:txBody>
          <a:bodyPr wrap="none" anchor="ctr"/>
          <a:lstStyle/>
          <a:p>
            <a:endParaRPr lang="zh-CN" altLang="en-US"/>
          </a:p>
        </p:txBody>
      </p:sp>
      <p:sp>
        <p:nvSpPr>
          <p:cNvPr id="553993" name="Rectangle 9"/>
          <p:cNvSpPr>
            <a:spLocks noChangeArrowheads="1"/>
          </p:cNvSpPr>
          <p:nvPr/>
        </p:nvSpPr>
        <p:spPr bwMode="auto">
          <a:xfrm>
            <a:off x="1865314" y="2520900"/>
            <a:ext cx="8505825" cy="944563"/>
          </a:xfrm>
          <a:prstGeom prst="rect">
            <a:avLst/>
          </a:prstGeom>
          <a:solidFill>
            <a:schemeClr val="accent1">
              <a:alpha val="35001"/>
            </a:schemeClr>
          </a:solidFill>
          <a:ln w="9525">
            <a:solidFill>
              <a:schemeClr val="tx1"/>
            </a:solidFill>
            <a:miter lim="800000"/>
            <a:headEnd/>
            <a:tailEnd/>
          </a:ln>
          <a:effectLst/>
        </p:spPr>
        <p:txBody>
          <a:bodyPr wrap="none" anchor="ctr"/>
          <a:lstStyle/>
          <a:p>
            <a:endParaRPr lang="zh-CN" altLang="en-US"/>
          </a:p>
        </p:txBody>
      </p:sp>
      <p:sp>
        <p:nvSpPr>
          <p:cNvPr id="553994" name="Line 10"/>
          <p:cNvSpPr>
            <a:spLocks noChangeShapeType="1"/>
          </p:cNvSpPr>
          <p:nvPr/>
        </p:nvSpPr>
        <p:spPr bwMode="auto">
          <a:xfrm>
            <a:off x="6905625" y="6300737"/>
            <a:ext cx="539750" cy="0"/>
          </a:xfrm>
          <a:prstGeom prst="line">
            <a:avLst/>
          </a:prstGeom>
          <a:noFill/>
          <a:ln w="57150">
            <a:solidFill>
              <a:srgbClr val="0033CC"/>
            </a:solidFill>
            <a:round/>
            <a:headEnd/>
            <a:tailEnd/>
          </a:ln>
          <a:effectLst/>
        </p:spPr>
        <p:txBody>
          <a:bodyPr/>
          <a:lstStyle/>
          <a:p>
            <a:endParaRPr lang="zh-CN" altLang="en-US"/>
          </a:p>
        </p:txBody>
      </p:sp>
      <p:sp>
        <p:nvSpPr>
          <p:cNvPr id="553995" name="Line 11"/>
          <p:cNvSpPr>
            <a:spLocks noChangeShapeType="1"/>
          </p:cNvSpPr>
          <p:nvPr/>
        </p:nvSpPr>
        <p:spPr bwMode="auto">
          <a:xfrm>
            <a:off x="6905625" y="5356174"/>
            <a:ext cx="539750" cy="0"/>
          </a:xfrm>
          <a:prstGeom prst="line">
            <a:avLst/>
          </a:prstGeom>
          <a:noFill/>
          <a:ln w="57150">
            <a:solidFill>
              <a:srgbClr val="0033CC"/>
            </a:solidFill>
            <a:round/>
            <a:headEnd/>
            <a:tailEnd/>
          </a:ln>
          <a:effectLst/>
        </p:spPr>
        <p:txBody>
          <a:bodyPr/>
          <a:lstStyle/>
          <a:p>
            <a:endParaRPr lang="zh-CN" altLang="en-US"/>
          </a:p>
        </p:txBody>
      </p:sp>
    </p:spTree>
    <p:extLst>
      <p:ext uri="{BB962C8B-B14F-4D97-AF65-F5344CB8AC3E}">
        <p14:creationId xmlns:p14="http://schemas.microsoft.com/office/powerpoint/2010/main" val="1418419150"/>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07"/>
          <p:cNvSpPr>
            <a:spLocks noChangeArrowheads="1"/>
          </p:cNvSpPr>
          <p:nvPr/>
        </p:nvSpPr>
        <p:spPr bwMode="auto">
          <a:xfrm>
            <a:off x="4213225" y="1460500"/>
            <a:ext cx="5508625" cy="3817938"/>
          </a:xfrm>
          <a:prstGeom prst="roundRect">
            <a:avLst>
              <a:gd name="adj" fmla="val 4171"/>
            </a:avLst>
          </a:prstGeom>
          <a:solidFill>
            <a:srgbClr val="FFFFFF">
              <a:alpha val="25098"/>
            </a:srgbClr>
          </a:solidFill>
          <a:ln w="19050">
            <a:solidFill>
              <a:schemeClr val="tx1"/>
            </a:solidFill>
            <a:round/>
          </a:ln>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6627" name="Group 3"/>
          <p:cNvGrpSpPr/>
          <p:nvPr/>
        </p:nvGrpSpPr>
        <p:grpSpPr bwMode="auto">
          <a:xfrm>
            <a:off x="4308475" y="4464050"/>
            <a:ext cx="5335588" cy="755650"/>
            <a:chOff x="0" y="0"/>
            <a:chExt cx="5335323" cy="756100"/>
          </a:xfrm>
        </p:grpSpPr>
        <p:sp>
          <p:nvSpPr>
            <p:cNvPr id="22559" name="AutoShape 218"/>
            <p:cNvSpPr>
              <a:spLocks noChangeArrowheads="1"/>
            </p:cNvSpPr>
            <p:nvPr/>
          </p:nvSpPr>
          <p:spPr bwMode="auto">
            <a:xfrm>
              <a:off x="174616" y="476534"/>
              <a:ext cx="5047999" cy="279566"/>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60" name="Group 5"/>
            <p:cNvGrpSpPr/>
            <p:nvPr/>
          </p:nvGrpSpPr>
          <p:grpSpPr bwMode="auto">
            <a:xfrm>
              <a:off x="-59560" y="-38377"/>
              <a:ext cx="5455649" cy="750255"/>
              <a:chOff x="0" y="0"/>
              <a:chExt cx="5455920" cy="749808"/>
            </a:xfrm>
          </p:grpSpPr>
          <p:pic>
            <p:nvPicPr>
              <p:cNvPr id="22561" name="AutoShape 1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55920" cy="74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Text Box 7"/>
              <p:cNvSpPr txBox="1">
                <a:spLocks noChangeArrowheads="1"/>
              </p:cNvSpPr>
              <p:nvPr/>
            </p:nvSpPr>
            <p:spPr bwMode="auto">
              <a:xfrm>
                <a:off x="151263" y="130054"/>
                <a:ext cx="5152188" cy="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ko-KR" altLang="en-US">
                  <a:latin typeface="微软雅黑" panose="020B0503020204020204" pitchFamily="34" charset="-122"/>
                  <a:ea typeface="Malgun Gothic" panose="020B0503020000020004" pitchFamily="34" charset="-127"/>
                </a:endParaRPr>
              </a:p>
            </p:txBody>
          </p:sp>
        </p:grpSp>
      </p:grpSp>
      <p:grpSp>
        <p:nvGrpSpPr>
          <p:cNvPr id="26632" name="Group 8"/>
          <p:cNvGrpSpPr/>
          <p:nvPr/>
        </p:nvGrpSpPr>
        <p:grpSpPr bwMode="auto">
          <a:xfrm>
            <a:off x="4308475" y="2587625"/>
            <a:ext cx="5335588" cy="779463"/>
            <a:chOff x="0" y="0"/>
            <a:chExt cx="5335323" cy="779736"/>
          </a:xfrm>
        </p:grpSpPr>
        <p:sp>
          <p:nvSpPr>
            <p:cNvPr id="22555" name="AutoShape 213"/>
            <p:cNvSpPr>
              <a:spLocks noChangeArrowheads="1"/>
            </p:cNvSpPr>
            <p:nvPr/>
          </p:nvSpPr>
          <p:spPr bwMode="auto">
            <a:xfrm>
              <a:off x="214302" y="500238"/>
              <a:ext cx="5047999" cy="27949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6" name="Group 10"/>
            <p:cNvGrpSpPr/>
            <p:nvPr/>
          </p:nvGrpSpPr>
          <p:grpSpPr bwMode="auto">
            <a:xfrm>
              <a:off x="-53464" y="-33413"/>
              <a:ext cx="5443458" cy="737874"/>
              <a:chOff x="0" y="0"/>
              <a:chExt cx="5443728" cy="737616"/>
            </a:xfrm>
          </p:grpSpPr>
          <p:pic>
            <p:nvPicPr>
              <p:cNvPr id="22557" name="AutoShape 18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Text Box 12"/>
              <p:cNvSpPr txBox="1">
                <a:spLocks noChangeArrowheads="1"/>
              </p:cNvSpPr>
              <p:nvPr/>
            </p:nvSpPr>
            <p:spPr bwMode="auto">
              <a:xfrm>
                <a:off x="145190" y="125124"/>
                <a:ext cx="5152142" cy="4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ko-KR" altLang="en-US">
                  <a:solidFill>
                    <a:schemeClr val="bg1"/>
                  </a:solidFill>
                  <a:latin typeface="微软雅黑" panose="020B0503020204020204" pitchFamily="34" charset="-122"/>
                  <a:ea typeface="Malgun Gothic" panose="020B0503020000020004" pitchFamily="34" charset="-127"/>
                </a:endParaRPr>
              </a:p>
            </p:txBody>
          </p:sp>
        </p:grpSp>
      </p:grpSp>
      <p:grpSp>
        <p:nvGrpSpPr>
          <p:cNvPr id="26637" name="Group 13"/>
          <p:cNvGrpSpPr/>
          <p:nvPr/>
        </p:nvGrpSpPr>
        <p:grpSpPr bwMode="auto">
          <a:xfrm>
            <a:off x="4308475" y="3525838"/>
            <a:ext cx="5335588" cy="768350"/>
            <a:chOff x="0" y="0"/>
            <a:chExt cx="5335323" cy="768695"/>
          </a:xfrm>
        </p:grpSpPr>
        <p:sp>
          <p:nvSpPr>
            <p:cNvPr id="22551" name="AutoShape 217"/>
            <p:cNvSpPr>
              <a:spLocks noChangeArrowheads="1"/>
            </p:cNvSpPr>
            <p:nvPr/>
          </p:nvSpPr>
          <p:spPr bwMode="auto">
            <a:xfrm>
              <a:off x="90484" y="489170"/>
              <a:ext cx="5047999" cy="279525"/>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2" name="Group 15"/>
            <p:cNvGrpSpPr/>
            <p:nvPr/>
          </p:nvGrpSpPr>
          <p:grpSpPr bwMode="auto">
            <a:xfrm>
              <a:off x="-53464" y="-32845"/>
              <a:ext cx="5443458" cy="737947"/>
              <a:chOff x="0" y="0"/>
              <a:chExt cx="5443728" cy="737616"/>
            </a:xfrm>
          </p:grpSpPr>
          <p:pic>
            <p:nvPicPr>
              <p:cNvPr id="22553" name="AutoShape 1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4" name="Text Box 17"/>
              <p:cNvSpPr txBox="1">
                <a:spLocks noChangeArrowheads="1"/>
              </p:cNvSpPr>
              <p:nvPr/>
            </p:nvSpPr>
            <p:spPr bwMode="auto">
              <a:xfrm>
                <a:off x="145181" y="124544"/>
                <a:ext cx="5152160" cy="44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grpSp>
      </p:grpSp>
      <p:grpSp>
        <p:nvGrpSpPr>
          <p:cNvPr id="26642" name="Group 18"/>
          <p:cNvGrpSpPr/>
          <p:nvPr/>
        </p:nvGrpSpPr>
        <p:grpSpPr bwMode="auto">
          <a:xfrm>
            <a:off x="2395538" y="1255713"/>
            <a:ext cx="1755775" cy="4144962"/>
            <a:chOff x="0" y="0"/>
            <a:chExt cx="1106" cy="2611"/>
          </a:xfrm>
        </p:grpSpPr>
        <p:pic>
          <p:nvPicPr>
            <p:cNvPr id="22549" name="AutoShape 1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06" cy="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 Box 20"/>
            <p:cNvSpPr txBox="1">
              <a:spLocks noChangeArrowheads="1"/>
            </p:cNvSpPr>
            <p:nvPr/>
          </p:nvSpPr>
          <p:spPr bwMode="auto">
            <a:xfrm>
              <a:off x="188" y="428"/>
              <a:ext cx="732" cy="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endParaRPr lang="ko-KR" altLang="en-US">
                <a:latin typeface="微软雅黑" panose="020B0503020204020204" pitchFamily="34" charset="-122"/>
                <a:ea typeface="Malgun Gothic" panose="020B0503020000020004" pitchFamily="34" charset="-127"/>
              </a:endParaRPr>
            </a:p>
          </p:txBody>
        </p:sp>
      </p:grpSp>
      <p:sp>
        <p:nvSpPr>
          <p:cNvPr id="22535" name="Oval 148"/>
          <p:cNvSpPr>
            <a:spLocks noChangeArrowheads="1"/>
          </p:cNvSpPr>
          <p:nvPr/>
        </p:nvSpPr>
        <p:spPr bwMode="auto">
          <a:xfrm>
            <a:off x="2868613" y="4384675"/>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2536" name="Oval 150"/>
          <p:cNvSpPr>
            <a:spLocks noChangeArrowheads="1"/>
          </p:cNvSpPr>
          <p:nvPr/>
        </p:nvSpPr>
        <p:spPr bwMode="auto">
          <a:xfrm>
            <a:off x="2868613" y="3444875"/>
            <a:ext cx="785812" cy="78740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C00000"/>
              </a:solidFill>
              <a:latin typeface="微软雅黑" panose="020B0503020204020204" pitchFamily="34" charset="-122"/>
              <a:ea typeface="Malgun Gothic" panose="020B0503020000020004" pitchFamily="34" charset="-127"/>
            </a:endParaRPr>
          </a:p>
        </p:txBody>
      </p:sp>
      <p:sp>
        <p:nvSpPr>
          <p:cNvPr id="22537" name="Oval 152"/>
          <p:cNvSpPr>
            <a:spLocks noChangeArrowheads="1"/>
          </p:cNvSpPr>
          <p:nvPr/>
        </p:nvSpPr>
        <p:spPr bwMode="auto">
          <a:xfrm>
            <a:off x="2868613" y="2506663"/>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6648" name="Line 186"/>
          <p:cNvSpPr>
            <a:spLocks noChangeShapeType="1"/>
          </p:cNvSpPr>
          <p:nvPr/>
        </p:nvSpPr>
        <p:spPr bwMode="auto">
          <a:xfrm flipH="1">
            <a:off x="3722688" y="28987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49" name="Line 187"/>
          <p:cNvSpPr>
            <a:spLocks noChangeShapeType="1"/>
          </p:cNvSpPr>
          <p:nvPr/>
        </p:nvSpPr>
        <p:spPr bwMode="auto">
          <a:xfrm flipH="1">
            <a:off x="3722688" y="38385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0" name="Line 188"/>
          <p:cNvSpPr>
            <a:spLocks noChangeShapeType="1"/>
          </p:cNvSpPr>
          <p:nvPr/>
        </p:nvSpPr>
        <p:spPr bwMode="auto">
          <a:xfrm flipH="1">
            <a:off x="3722688" y="47783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1" name="AutoShape 208"/>
          <p:cNvSpPr>
            <a:spLocks noChangeArrowheads="1"/>
          </p:cNvSpPr>
          <p:nvPr/>
        </p:nvSpPr>
        <p:spPr bwMode="auto">
          <a:xfrm>
            <a:off x="4378325" y="1597025"/>
            <a:ext cx="5195888" cy="739775"/>
          </a:xfrm>
          <a:prstGeom prst="roundRect">
            <a:avLst>
              <a:gd name="adj" fmla="val 17352"/>
            </a:avLst>
          </a:prstGeom>
          <a:gradFill rotWithShape="1">
            <a:gsLst>
              <a:gs pos="0">
                <a:srgbClr val="FFFFFF"/>
              </a:gs>
              <a:gs pos="35000">
                <a:srgbClr val="FFFFFF"/>
              </a:gs>
              <a:gs pos="100000">
                <a:srgbClr val="FFFFFF"/>
              </a:gs>
            </a:gsLst>
            <a:lin ang="5400000" scaled="1"/>
          </a:gradFill>
          <a:ln w="9525">
            <a:solidFill>
              <a:srgbClr val="F9F9F9"/>
            </a:solidFill>
            <a:round/>
          </a:ln>
          <a:effectLst>
            <a:outerShdw dist="20000" dir="5400000" algn="ctr" rotWithShape="0">
              <a:srgbClr val="000000">
                <a:alpha val="37000"/>
              </a:srgbClr>
            </a:outerShdw>
          </a:effectLst>
        </p:spPr>
        <p:txBody>
          <a:bodyPr wrap="none" anchor="ctr"/>
          <a:lstStyle/>
          <a:p>
            <a:pPr eaLnBrk="1" hangingPunct="1"/>
            <a:endParaRPr lang="ko-KR" altLang="en-US">
              <a:latin typeface="微软雅黑" panose="020B0503020204020204" pitchFamily="34" charset="-122"/>
              <a:ea typeface="Malgun Gothic" panose="020B0503020000020004" pitchFamily="34" charset="-127"/>
            </a:endParaRPr>
          </a:p>
        </p:txBody>
      </p:sp>
      <p:sp>
        <p:nvSpPr>
          <p:cNvPr id="26652" name="Text Box 25"/>
          <p:cNvSpPr txBox="1">
            <a:spLocks noChangeArrowheads="1"/>
          </p:cNvSpPr>
          <p:nvPr/>
        </p:nvSpPr>
        <p:spPr bwMode="auto">
          <a:xfrm>
            <a:off x="2935288" y="269367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spcBef>
                <a:spcPct val="50000"/>
              </a:spcBef>
            </a:pPr>
            <a:r>
              <a:rPr lang="zh-CN" altLang="en-US">
                <a:solidFill>
                  <a:schemeClr val="bg1"/>
                </a:solidFill>
                <a:latin typeface="微软雅黑" panose="020B0503020204020204" pitchFamily="34" charset="-122"/>
                <a:ea typeface="微软雅黑" panose="020B0503020204020204" pitchFamily="34" charset="-122"/>
              </a:rPr>
              <a:t>拆</a:t>
            </a:r>
          </a:p>
        </p:txBody>
      </p:sp>
      <p:sp>
        <p:nvSpPr>
          <p:cNvPr id="26653" name="Text Box 25"/>
          <p:cNvSpPr txBox="1">
            <a:spLocks noChangeArrowheads="1"/>
          </p:cNvSpPr>
          <p:nvPr/>
        </p:nvSpPr>
        <p:spPr bwMode="auto">
          <a:xfrm>
            <a:off x="2935288" y="367030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latin typeface="微软雅黑" panose="020B0503020204020204" pitchFamily="34" charset="-122"/>
                <a:ea typeface="微软雅黑" panose="020B0503020204020204" pitchFamily="34" charset="-122"/>
              </a:rPr>
              <a:t>替</a:t>
            </a:r>
          </a:p>
        </p:txBody>
      </p:sp>
      <p:sp>
        <p:nvSpPr>
          <p:cNvPr id="26654" name="Text Box 25"/>
          <p:cNvSpPr txBox="1">
            <a:spLocks noChangeArrowheads="1"/>
          </p:cNvSpPr>
          <p:nvPr/>
        </p:nvSpPr>
        <p:spPr bwMode="auto">
          <a:xfrm>
            <a:off x="2935288" y="4602163"/>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solidFill>
                  <a:srgbClr val="FFFFFF"/>
                </a:solidFill>
                <a:latin typeface="微软雅黑" panose="020B0503020204020204" pitchFamily="34" charset="-122"/>
                <a:ea typeface="微软雅黑" panose="020B0503020204020204" pitchFamily="34" charset="-122"/>
              </a:rPr>
              <a:t>等</a:t>
            </a:r>
          </a:p>
        </p:txBody>
      </p:sp>
      <p:sp>
        <p:nvSpPr>
          <p:cNvPr id="26655" name="Rectangle 24"/>
          <p:cNvSpPr>
            <a:spLocks noChangeArrowheads="1"/>
          </p:cNvSpPr>
          <p:nvPr/>
        </p:nvSpPr>
        <p:spPr bwMode="auto">
          <a:xfrm>
            <a:off x="4953000" y="2755900"/>
            <a:ext cx="4000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20204" pitchFamily="34" charset="0"/>
              <a:buChar char="•"/>
            </a:pPr>
            <a:r>
              <a:rPr lang="zh-CN" altLang="en-US">
                <a:latin typeface="宋体" panose="02010600030101010101" pitchFamily="2" charset="-122"/>
                <a:ea typeface="宋体" panose="02010600030101010101" pitchFamily="2" charset="-122"/>
                <a:sym typeface="+mn-ea"/>
              </a:rPr>
              <a:t>计算</a:t>
            </a:r>
            <a:r>
              <a:rPr lang="en-US" altLang="zh-CN">
                <a:latin typeface="宋体" panose="02010600030101010101" pitchFamily="2" charset="-122"/>
                <a:ea typeface="宋体" panose="02010600030101010101" pitchFamily="2" charset="-122"/>
                <a:sym typeface="+mn-ea"/>
              </a:rPr>
              <a:t>x*14</a:t>
            </a:r>
            <a:r>
              <a:rPr lang="zh-CN" altLang="en-US">
                <a:latin typeface="宋体" panose="02010600030101010101" pitchFamily="2" charset="-122"/>
                <a:ea typeface="宋体" panose="02010600030101010101" pitchFamily="2" charset="-122"/>
                <a:sym typeface="+mn-ea"/>
              </a:rPr>
              <a:t>，</a:t>
            </a:r>
            <a:r>
              <a:rPr lang="en-US" altLang="zh-CN">
                <a:latin typeface="宋体" panose="02010600030101010101" pitchFamily="2" charset="-122"/>
                <a:ea typeface="宋体" panose="02010600030101010101" pitchFamily="2" charset="-122"/>
                <a:sym typeface="+mn-ea"/>
              </a:rPr>
              <a:t>14=2</a:t>
            </a:r>
            <a:r>
              <a:rPr lang="en-US" altLang="zh-CN" baseline="30000">
                <a:latin typeface="宋体" panose="02010600030101010101" pitchFamily="2" charset="-122"/>
                <a:ea typeface="宋体" panose="02010600030101010101" pitchFamily="2" charset="-122"/>
                <a:sym typeface="+mn-ea"/>
              </a:rPr>
              <a:t>3</a:t>
            </a:r>
            <a:r>
              <a:rPr lang="en-US" altLang="zh-CN">
                <a:latin typeface="宋体" panose="02010600030101010101" pitchFamily="2" charset="-122"/>
                <a:ea typeface="宋体" panose="02010600030101010101" pitchFamily="2" charset="-122"/>
                <a:sym typeface="+mn-ea"/>
              </a:rPr>
              <a:t>+2</a:t>
            </a:r>
            <a:r>
              <a:rPr lang="en-US" altLang="zh-CN" baseline="30000">
                <a:latin typeface="宋体" panose="02010600030101010101" pitchFamily="2" charset="-122"/>
                <a:ea typeface="宋体" panose="02010600030101010101" pitchFamily="2" charset="-122"/>
                <a:sym typeface="+mn-ea"/>
              </a:rPr>
              <a:t>2</a:t>
            </a:r>
            <a:r>
              <a:rPr lang="en-US" altLang="zh-CN">
                <a:latin typeface="宋体" panose="02010600030101010101" pitchFamily="2" charset="-122"/>
                <a:ea typeface="宋体" panose="02010600030101010101" pitchFamily="2" charset="-122"/>
                <a:sym typeface="+mn-ea"/>
              </a:rPr>
              <a:t>+2</a:t>
            </a:r>
            <a:r>
              <a:rPr lang="en-US" altLang="zh-CN" baseline="30000">
                <a:latin typeface="宋体" panose="02010600030101010101" pitchFamily="2" charset="-122"/>
                <a:ea typeface="宋体" panose="02010600030101010101" pitchFamily="2" charset="-122"/>
                <a:sym typeface="+mn-ea"/>
              </a:rPr>
              <a:t>1</a:t>
            </a:r>
            <a:endParaRPr lang="zh-CN" altLang="en-US">
              <a:solidFill>
                <a:schemeClr val="bg1"/>
              </a:solidFill>
              <a:latin typeface="宋体" panose="02010600030101010101" pitchFamily="2" charset="-122"/>
              <a:ea typeface="宋体" panose="02010600030101010101" pitchFamily="2" charset="-122"/>
              <a:sym typeface="+mn-ea"/>
            </a:endParaRPr>
          </a:p>
        </p:txBody>
      </p:sp>
      <p:sp>
        <p:nvSpPr>
          <p:cNvPr id="26656" name="Rectangle 24"/>
          <p:cNvSpPr>
            <a:spLocks noChangeArrowheads="1"/>
          </p:cNvSpPr>
          <p:nvPr/>
        </p:nvSpPr>
        <p:spPr bwMode="auto">
          <a:xfrm>
            <a:off x="4953000" y="3562985"/>
            <a:ext cx="4000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20204" pitchFamily="34" charset="0"/>
              <a:buChar char="•"/>
            </a:pPr>
            <a:r>
              <a:rPr lang="zh-CN" altLang="en-US" dirty="0">
                <a:latin typeface="宋体" panose="02010600030101010101" pitchFamily="2" charset="-122"/>
                <a:ea typeface="宋体" panose="02010600030101010101" pitchFamily="2" charset="-122"/>
                <a:sym typeface="+mn-ea"/>
              </a:rPr>
              <a:t>编译器将乘法重写为（</a:t>
            </a:r>
            <a:r>
              <a:rPr lang="en-US" altLang="zh-CN" dirty="0">
                <a:latin typeface="宋体" panose="02010600030101010101" pitchFamily="2" charset="-122"/>
                <a:ea typeface="宋体" panose="02010600030101010101" pitchFamily="2" charset="-122"/>
                <a:sym typeface="+mn-ea"/>
              </a:rPr>
              <a:t>x</a:t>
            </a:r>
            <a:r>
              <a:rPr lang="en-US" altLang="zh-CN" dirty="0" smtClean="0">
                <a:latin typeface="宋体" panose="02010600030101010101" pitchFamily="2" charset="-122"/>
                <a:ea typeface="宋体" panose="02010600030101010101" pitchFamily="2" charset="-122"/>
                <a:sym typeface="+mn-ea"/>
              </a:rPr>
              <a:t>&lt;&lt;3</a:t>
            </a:r>
            <a:r>
              <a:rPr lang="zh-CN" altLang="en-US" dirty="0" smtClean="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+(x&lt;&lt;2)+</a:t>
            </a:r>
            <a:r>
              <a:rPr lang="zh-CN" altLang="en-US" dirty="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x&lt;&lt;1</a:t>
            </a:r>
            <a:r>
              <a:rPr lang="zh-CN" altLang="en-US" dirty="0">
                <a:latin typeface="宋体" panose="02010600030101010101" pitchFamily="2" charset="-122"/>
                <a:ea typeface="宋体" panose="02010600030101010101" pitchFamily="2" charset="-122"/>
                <a:sym typeface="+mn-ea"/>
              </a:rPr>
              <a:t>）</a:t>
            </a:r>
            <a:endParaRPr lang="zh-CN" altLang="en-US" dirty="0">
              <a:solidFill>
                <a:srgbClr val="000000"/>
              </a:solidFill>
              <a:latin typeface="宋体" panose="02010600030101010101" pitchFamily="2" charset="-122"/>
              <a:ea typeface="宋体" panose="02010600030101010101" pitchFamily="2" charset="-122"/>
            </a:endParaRPr>
          </a:p>
        </p:txBody>
      </p:sp>
      <p:sp>
        <p:nvSpPr>
          <p:cNvPr id="26657" name="Rectangle 24"/>
          <p:cNvSpPr>
            <a:spLocks noChangeArrowheads="1"/>
          </p:cNvSpPr>
          <p:nvPr/>
        </p:nvSpPr>
        <p:spPr bwMode="auto">
          <a:xfrm>
            <a:off x="4953000" y="4508818"/>
            <a:ext cx="4000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20204" pitchFamily="34" charset="0"/>
              <a:buChar char="•"/>
            </a:pPr>
            <a:r>
              <a:rPr lang="zh-CN" altLang="en-US" dirty="0">
                <a:latin typeface="宋体" panose="02010600030101010101" pitchFamily="2" charset="-122"/>
                <a:ea typeface="宋体" panose="02010600030101010101" pitchFamily="2" charset="-122"/>
                <a:sym typeface="+mn-ea"/>
              </a:rPr>
              <a:t>无论</a:t>
            </a:r>
            <a:r>
              <a:rPr lang="en-US" altLang="zh-CN" dirty="0">
                <a:latin typeface="宋体" panose="02010600030101010101" pitchFamily="2" charset="-122"/>
                <a:ea typeface="宋体" panose="02010600030101010101" pitchFamily="2" charset="-122"/>
                <a:sym typeface="+mn-ea"/>
              </a:rPr>
              <a:t>x</a:t>
            </a:r>
            <a:r>
              <a:rPr lang="zh-CN" altLang="en-US" dirty="0">
                <a:latin typeface="宋体" panose="02010600030101010101" pitchFamily="2" charset="-122"/>
                <a:ea typeface="宋体" panose="02010600030101010101" pitchFamily="2" charset="-122"/>
                <a:sym typeface="+mn-ea"/>
              </a:rPr>
              <a:t>是无符号还是有符号的，即使溢出，两种计算会得到一样的结果。</a:t>
            </a:r>
            <a:endParaRPr lang="zh-CN" altLang="en-US" dirty="0">
              <a:solidFill>
                <a:schemeClr val="bg1"/>
              </a:solidFill>
              <a:latin typeface="宋体" panose="02010600030101010101" pitchFamily="2" charset="-122"/>
              <a:ea typeface="宋体" panose="02010600030101010101" pitchFamily="2" charset="-122"/>
            </a:endParaRPr>
          </a:p>
        </p:txBody>
      </p:sp>
      <p:sp>
        <p:nvSpPr>
          <p:cNvPr id="26658" name="Text Box 25"/>
          <p:cNvSpPr txBox="1">
            <a:spLocks noChangeArrowheads="1"/>
          </p:cNvSpPr>
          <p:nvPr/>
        </p:nvSpPr>
        <p:spPr bwMode="auto">
          <a:xfrm>
            <a:off x="4483735" y="1546860"/>
            <a:ext cx="50901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ea typeface="宋体" panose="02010600030101010101" pitchFamily="2" charset="-122"/>
                <a:sym typeface="+mn-ea"/>
              </a:rPr>
              <a:t>以移位、加法和减法的组合来消除整数乘以常数的情况。</a:t>
            </a:r>
            <a:endParaRPr lang="zh-CN" altLang="en-US" b="1">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2.3.6  </a:t>
                      </a:r>
                      <a:r>
                        <a:rPr lang="zh-CN" altLang="en-US" sz="2400">
                          <a:solidFill>
                            <a:schemeClr val="bg1"/>
                          </a:solidFill>
                          <a:ea typeface="宋体" panose="02010600030101010101" pitchFamily="2" charset="-122"/>
                        </a:rPr>
                        <a:t>乘以常数</a:t>
                      </a:r>
                    </a:p>
                  </a:txBody>
                  <a:tcPr>
                    <a:solidFill>
                      <a:srgbClr val="52B6B1"/>
                    </a:solidFill>
                  </a:tcPr>
                </a:tc>
              </a:tr>
            </a:tbl>
          </a:graphicData>
        </a:graphic>
      </p:graphicFrame>
      <p:sp>
        <p:nvSpPr>
          <p:cNvPr id="2" name="椭圆形标注 1"/>
          <p:cNvSpPr/>
          <p:nvPr/>
        </p:nvSpPr>
        <p:spPr>
          <a:xfrm>
            <a:off x="9552305" y="472440"/>
            <a:ext cx="2290445" cy="1131570"/>
          </a:xfrm>
          <a:prstGeom prst="wedgeEllipseCallout">
            <a:avLst>
              <a:gd name="adj1" fmla="val -48114"/>
              <a:gd name="adj2" fmla="val 71306"/>
            </a:avLst>
          </a:prstGeom>
          <a:gradFill>
            <a:gsLst>
              <a:gs pos="100000">
                <a:schemeClr val="accent1">
                  <a:lumMod val="5000"/>
                  <a:lumOff val="95000"/>
                </a:schemeClr>
              </a:gs>
              <a:gs pos="0">
                <a:srgbClr val="7DC8C4"/>
              </a:gs>
              <a:gs pos="58000">
                <a:srgbClr val="A2D2DB"/>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800">
                <a:sym typeface="+mn-ea"/>
              </a:rPr>
              <a:t>整数乘法比移位和加法的代价要大得多</a:t>
            </a: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4" name="Rectangle 6"/>
          <p:cNvSpPr>
            <a:spLocks noChangeArrowheads="1"/>
          </p:cNvSpPr>
          <p:nvPr/>
        </p:nvSpPr>
        <p:spPr bwMode="auto">
          <a:xfrm>
            <a:off x="1481138" y="1208089"/>
            <a:ext cx="8229600" cy="4483100"/>
          </a:xfrm>
          <a:prstGeom prst="rect">
            <a:avLst/>
          </a:prstGeom>
          <a:noFill/>
          <a:ln w="9525">
            <a:noFill/>
            <a:miter lim="800000"/>
            <a:headEnd/>
            <a:tailEnd/>
          </a:ln>
        </p:spPr>
        <p:txBody>
          <a:bodyPr/>
          <a:lstStyle/>
          <a:p>
            <a:pPr marL="457200" indent="-457200">
              <a:lnSpc>
                <a:spcPct val="115000"/>
              </a:lnSpc>
              <a:spcBef>
                <a:spcPct val="5000"/>
              </a:spcBef>
            </a:pPr>
            <a:r>
              <a:rPr lang="en-US" altLang="zh-CN" sz="2000" b="1" dirty="0" err="1" smtClean="0">
                <a:latin typeface="微软雅黑" pitchFamily="34" charset="-122"/>
                <a:ea typeface="微软雅黑" pitchFamily="34" charset="-122"/>
              </a:rPr>
              <a:t>int</a:t>
            </a:r>
            <a:r>
              <a:rPr lang="en-US" altLang="zh-CN" sz="2000" b="1" dirty="0" smtClean="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copy_array</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*array,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count) { </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在堆区申请一块内存 *</a:t>
            </a:r>
            <a:r>
              <a:rPr lang="en-US" altLang="zh-CN" sz="2000" b="1" dirty="0">
                <a:latin typeface="微软雅黑" pitchFamily="34" charset="-122"/>
                <a:ea typeface="微软雅黑" pitchFamily="34" charset="-122"/>
              </a:rPr>
              <a:t>/</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 =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 </a:t>
            </a:r>
            <a:r>
              <a:rPr lang="en-US" altLang="zh-CN" sz="2000" b="1" dirty="0" err="1">
                <a:solidFill>
                  <a:srgbClr val="0000FF"/>
                </a:solidFill>
                <a:latin typeface="微软雅黑" pitchFamily="34" charset="-122"/>
                <a:ea typeface="微软雅黑" pitchFamily="34" charset="-122"/>
              </a:rPr>
              <a:t>malloc</a:t>
            </a:r>
            <a:r>
              <a:rPr lang="en-US" altLang="zh-CN" sz="2000" b="1" dirty="0">
                <a:solidFill>
                  <a:srgbClr val="0000FF"/>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count*</a:t>
            </a:r>
            <a:r>
              <a:rPr lang="en-US" altLang="zh-CN" sz="2000" b="1" dirty="0" err="1">
                <a:solidFill>
                  <a:srgbClr val="FF0000"/>
                </a:solidFill>
                <a:latin typeface="微软雅黑" pitchFamily="34" charset="-122"/>
                <a:ea typeface="微软雅黑" pitchFamily="34" charset="-122"/>
              </a:rPr>
              <a:t>sizeof</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int</a:t>
            </a:r>
            <a:r>
              <a:rPr lang="en-US" altLang="zh-CN" sz="2000" b="1" dirty="0">
                <a:solidFill>
                  <a:srgbClr val="FF0000"/>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if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 == NULL) </a:t>
            </a:r>
          </a:p>
          <a:p>
            <a:pPr marL="457200" indent="-457200">
              <a:lnSpc>
                <a:spcPct val="115000"/>
              </a:lnSpc>
              <a:spcBef>
                <a:spcPct val="5000"/>
              </a:spcBef>
            </a:pPr>
            <a:r>
              <a:rPr lang="en-US" altLang="zh-CN" sz="2000" b="1" dirty="0">
                <a:latin typeface="微软雅黑" pitchFamily="34" charset="-122"/>
                <a:ea typeface="微软雅黑" pitchFamily="34" charset="-122"/>
              </a:rPr>
              <a:t>       	return -1;</a:t>
            </a:r>
          </a:p>
          <a:p>
            <a:pPr marL="457200" indent="-457200">
              <a:lnSpc>
                <a:spcPct val="115000"/>
              </a:lnSpc>
              <a:spcBef>
                <a:spcPct val="5000"/>
              </a:spcBef>
            </a:pPr>
            <a:r>
              <a:rPr lang="en-US" altLang="zh-CN" sz="2000" b="1" dirty="0">
                <a:latin typeface="微软雅黑" pitchFamily="34" charset="-122"/>
                <a:ea typeface="微软雅黑" pitchFamily="34" charset="-122"/>
              </a:rPr>
              <a:t>  	for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 0;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&lt; count;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 array[</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return count; </a:t>
            </a:r>
          </a:p>
          <a:p>
            <a:pPr marL="457200" indent="-457200">
              <a:lnSpc>
                <a:spcPct val="115000"/>
              </a:lnSpc>
              <a:spcBef>
                <a:spcPct val="5000"/>
              </a:spcBef>
            </a:pPr>
            <a:r>
              <a:rPr lang="en-US" altLang="zh-CN" sz="2000" b="1" dirty="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617912654"/>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4" name="Rectangle 6"/>
          <p:cNvSpPr>
            <a:spLocks noChangeArrowheads="1"/>
          </p:cNvSpPr>
          <p:nvPr/>
        </p:nvSpPr>
        <p:spPr bwMode="auto">
          <a:xfrm>
            <a:off x="1481138" y="1208089"/>
            <a:ext cx="8229600" cy="4483100"/>
          </a:xfrm>
          <a:prstGeom prst="rect">
            <a:avLst/>
          </a:prstGeom>
          <a:noFill/>
          <a:ln w="9525">
            <a:noFill/>
            <a:miter lim="800000"/>
            <a:headEnd/>
            <a:tailEnd/>
          </a:ln>
        </p:spPr>
        <p:txBody>
          <a:bodyPr/>
          <a:lstStyle/>
          <a:p>
            <a:pPr marL="457200" indent="-457200">
              <a:lnSpc>
                <a:spcPct val="115000"/>
              </a:lnSpc>
              <a:spcBef>
                <a:spcPct val="5000"/>
              </a:spcBef>
            </a:pP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复制数组到堆中，</a:t>
            </a:r>
            <a:r>
              <a:rPr lang="en-US" altLang="zh-CN" sz="2000" b="1" dirty="0">
                <a:latin typeface="微软雅黑" pitchFamily="34" charset="-122"/>
                <a:ea typeface="微软雅黑" pitchFamily="34" charset="-122"/>
              </a:rPr>
              <a:t>count</a:t>
            </a:r>
            <a:r>
              <a:rPr lang="zh-CN" altLang="en-US" sz="2000" b="1" dirty="0">
                <a:latin typeface="微软雅黑" pitchFamily="34" charset="-122"/>
                <a:ea typeface="微软雅黑" pitchFamily="34" charset="-122"/>
              </a:rPr>
              <a:t>为数组元素个数 *</a:t>
            </a:r>
            <a:r>
              <a:rPr lang="en-US" altLang="zh-CN" sz="2000" b="1" dirty="0">
                <a:latin typeface="微软雅黑" pitchFamily="34" charset="-122"/>
                <a:ea typeface="微软雅黑" pitchFamily="34" charset="-122"/>
              </a:rPr>
              <a:t>/</a:t>
            </a:r>
          </a:p>
          <a:p>
            <a:pPr marL="457200" indent="-457200">
              <a:lnSpc>
                <a:spcPct val="115000"/>
              </a:lnSpc>
              <a:spcBef>
                <a:spcPct val="5000"/>
              </a:spcBef>
            </a:pP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copy_array</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*array,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count) { </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在堆区申请一块内存 *</a:t>
            </a:r>
            <a:r>
              <a:rPr lang="en-US" altLang="zh-CN" sz="2000" b="1" dirty="0">
                <a:latin typeface="微软雅黑" pitchFamily="34" charset="-122"/>
                <a:ea typeface="微软雅黑" pitchFamily="34" charset="-122"/>
              </a:rPr>
              <a:t>/</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 = (</a:t>
            </a:r>
            <a:r>
              <a:rPr lang="en-US" altLang="zh-CN" sz="2000" b="1" dirty="0" err="1">
                <a:latin typeface="微软雅黑" pitchFamily="34" charset="-122"/>
                <a:ea typeface="微软雅黑" pitchFamily="34" charset="-122"/>
              </a:rPr>
              <a:t>int</a:t>
            </a:r>
            <a:r>
              <a:rPr lang="en-US" altLang="zh-CN" sz="2000" b="1" dirty="0">
                <a:latin typeface="微软雅黑" pitchFamily="34" charset="-122"/>
                <a:ea typeface="微软雅黑" pitchFamily="34" charset="-122"/>
              </a:rPr>
              <a:t> *) </a:t>
            </a:r>
            <a:r>
              <a:rPr lang="en-US" altLang="zh-CN" sz="2000" b="1" dirty="0" err="1">
                <a:solidFill>
                  <a:srgbClr val="0000FF"/>
                </a:solidFill>
                <a:latin typeface="微软雅黑" pitchFamily="34" charset="-122"/>
                <a:ea typeface="微软雅黑" pitchFamily="34" charset="-122"/>
              </a:rPr>
              <a:t>malloc</a:t>
            </a:r>
            <a:r>
              <a:rPr lang="en-US" altLang="zh-CN" sz="2000" b="1" dirty="0">
                <a:solidFill>
                  <a:srgbClr val="0000FF"/>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count*</a:t>
            </a:r>
            <a:r>
              <a:rPr lang="en-US" altLang="zh-CN" sz="2000" b="1" dirty="0" err="1">
                <a:solidFill>
                  <a:srgbClr val="FF0000"/>
                </a:solidFill>
                <a:latin typeface="微软雅黑" pitchFamily="34" charset="-122"/>
                <a:ea typeface="微软雅黑" pitchFamily="34" charset="-122"/>
              </a:rPr>
              <a:t>sizeof</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int</a:t>
            </a:r>
            <a:r>
              <a:rPr lang="en-US" altLang="zh-CN" sz="2000" b="1" dirty="0">
                <a:solidFill>
                  <a:srgbClr val="FF0000"/>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if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 == NULL) </a:t>
            </a:r>
          </a:p>
          <a:p>
            <a:pPr marL="457200" indent="-457200">
              <a:lnSpc>
                <a:spcPct val="115000"/>
              </a:lnSpc>
              <a:spcBef>
                <a:spcPct val="5000"/>
              </a:spcBef>
            </a:pPr>
            <a:r>
              <a:rPr lang="en-US" altLang="zh-CN" sz="2000" b="1" dirty="0">
                <a:latin typeface="微软雅黑" pitchFamily="34" charset="-122"/>
                <a:ea typeface="微软雅黑" pitchFamily="34" charset="-122"/>
              </a:rPr>
              <a:t>       	return -1;</a:t>
            </a:r>
          </a:p>
          <a:p>
            <a:pPr marL="457200" indent="-457200">
              <a:lnSpc>
                <a:spcPct val="115000"/>
              </a:lnSpc>
              <a:spcBef>
                <a:spcPct val="5000"/>
              </a:spcBef>
            </a:pPr>
            <a:r>
              <a:rPr lang="en-US" altLang="zh-CN" sz="2000" b="1" dirty="0">
                <a:latin typeface="微软雅黑" pitchFamily="34" charset="-122"/>
                <a:ea typeface="微软雅黑" pitchFamily="34" charset="-122"/>
              </a:rPr>
              <a:t>  	for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 0;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&lt; count; </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myarray</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 array[</a:t>
            </a:r>
            <a:r>
              <a:rPr lang="en-US" altLang="zh-CN" sz="2000" b="1"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p>
          <a:p>
            <a:pPr marL="457200" indent="-457200">
              <a:lnSpc>
                <a:spcPct val="115000"/>
              </a:lnSpc>
              <a:spcBef>
                <a:spcPct val="5000"/>
              </a:spcBef>
            </a:pPr>
            <a:r>
              <a:rPr lang="en-US" altLang="zh-CN" sz="2000" b="1" dirty="0">
                <a:latin typeface="微软雅黑" pitchFamily="34" charset="-122"/>
                <a:ea typeface="微软雅黑" pitchFamily="34" charset="-122"/>
              </a:rPr>
              <a:t>   	return count; </a:t>
            </a:r>
          </a:p>
          <a:p>
            <a:pPr marL="457200" indent="-457200">
              <a:lnSpc>
                <a:spcPct val="115000"/>
              </a:lnSpc>
              <a:spcBef>
                <a:spcPct val="5000"/>
              </a:spcBef>
            </a:pPr>
            <a:r>
              <a:rPr lang="en-US" altLang="zh-CN" sz="2000" b="1" dirty="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
        <p:nvSpPr>
          <p:cNvPr id="555015" name="Rectangle 7"/>
          <p:cNvSpPr>
            <a:spLocks noChangeArrowheads="1"/>
          </p:cNvSpPr>
          <p:nvPr/>
        </p:nvSpPr>
        <p:spPr bwMode="auto">
          <a:xfrm>
            <a:off x="2720975" y="5045114"/>
            <a:ext cx="3735388" cy="1446550"/>
          </a:xfrm>
          <a:prstGeom prst="rect">
            <a:avLst/>
          </a:prstGeom>
          <a:noFill/>
          <a:ln w="9525">
            <a:noFill/>
            <a:miter lim="800000"/>
            <a:headEnd/>
            <a:tailEnd/>
          </a:ln>
          <a:effectLst/>
        </p:spPr>
        <p:txBody>
          <a:bodyPr anchor="ctr">
            <a:spAutoFit/>
          </a:bodyPr>
          <a:lstStyle/>
          <a:p>
            <a:pPr eaLnBrk="0" hangingPunct="0"/>
            <a:r>
              <a:rPr lang="zh-CN" altLang="en-US" sz="2200" b="1" dirty="0">
                <a:solidFill>
                  <a:srgbClr val="0000FF"/>
                </a:solidFill>
                <a:latin typeface="微软雅黑" pitchFamily="34" charset="-122"/>
                <a:ea typeface="微软雅黑" pitchFamily="34" charset="-122"/>
              </a:rPr>
              <a:t>当参数</a:t>
            </a:r>
            <a:r>
              <a:rPr lang="en-US" altLang="zh-CN" sz="2200" b="1" dirty="0">
                <a:solidFill>
                  <a:srgbClr val="0000FF"/>
                </a:solidFill>
                <a:latin typeface="微软雅黑" pitchFamily="34" charset="-122"/>
                <a:ea typeface="微软雅黑" pitchFamily="34" charset="-122"/>
              </a:rPr>
              <a:t>count</a:t>
            </a:r>
            <a:r>
              <a:rPr lang="zh-CN" altLang="en-US" sz="2200" b="1" dirty="0">
                <a:solidFill>
                  <a:srgbClr val="0000FF"/>
                </a:solidFill>
                <a:latin typeface="微软雅黑" pitchFamily="34" charset="-122"/>
                <a:ea typeface="微软雅黑" pitchFamily="34" charset="-122"/>
              </a:rPr>
              <a:t>很大时，则</a:t>
            </a:r>
            <a:r>
              <a:rPr lang="en-US" altLang="zh-CN" sz="2200" b="1" dirty="0">
                <a:solidFill>
                  <a:srgbClr val="0000FF"/>
                </a:solidFill>
                <a:latin typeface="微软雅黑" pitchFamily="34" charset="-122"/>
                <a:ea typeface="微软雅黑" pitchFamily="34" charset="-122"/>
              </a:rPr>
              <a:t>count*</a:t>
            </a:r>
            <a:r>
              <a:rPr lang="en-US" altLang="zh-CN" sz="2200" b="1" dirty="0" err="1">
                <a:solidFill>
                  <a:srgbClr val="0000FF"/>
                </a:solidFill>
                <a:latin typeface="微软雅黑" pitchFamily="34" charset="-122"/>
                <a:ea typeface="微软雅黑" pitchFamily="34" charset="-122"/>
              </a:rPr>
              <a:t>sizeof</a:t>
            </a:r>
            <a:r>
              <a:rPr lang="en-US" altLang="zh-CN" sz="2200" b="1" dirty="0">
                <a:solidFill>
                  <a:srgbClr val="0000FF"/>
                </a:solidFill>
                <a:latin typeface="微软雅黑" pitchFamily="34" charset="-122"/>
                <a:ea typeface="微软雅黑" pitchFamily="34" charset="-122"/>
              </a:rPr>
              <a:t>(</a:t>
            </a:r>
            <a:r>
              <a:rPr lang="en-US" altLang="zh-CN" sz="2200" b="1" dirty="0" err="1">
                <a:solidFill>
                  <a:srgbClr val="0000FF"/>
                </a:solidFill>
                <a:latin typeface="微软雅黑" pitchFamily="34" charset="-122"/>
                <a:ea typeface="微软雅黑" pitchFamily="34" charset="-122"/>
              </a:rPr>
              <a:t>int</a:t>
            </a:r>
            <a:r>
              <a:rPr lang="en-US" altLang="zh-CN" sz="2200" b="1" dirty="0">
                <a:solidFill>
                  <a:srgbClr val="0000FF"/>
                </a:solidFill>
                <a:latin typeface="微软雅黑" pitchFamily="34" charset="-122"/>
                <a:ea typeface="微软雅黑" pitchFamily="34" charset="-122"/>
              </a:rPr>
              <a:t>)</a:t>
            </a:r>
            <a:r>
              <a:rPr lang="zh-CN" altLang="en-US" sz="2200" b="1" dirty="0">
                <a:solidFill>
                  <a:srgbClr val="0000FF"/>
                </a:solidFill>
                <a:latin typeface="微软雅黑" pitchFamily="34" charset="-122"/>
                <a:ea typeface="微软雅黑" pitchFamily="34" charset="-122"/>
              </a:rPr>
              <a:t>会溢出。如</a:t>
            </a:r>
            <a:r>
              <a:rPr lang="en-US" altLang="zh-CN" sz="2200" b="1" dirty="0">
                <a:solidFill>
                  <a:srgbClr val="0000FF"/>
                </a:solidFill>
                <a:latin typeface="微软雅黑" pitchFamily="34" charset="-122"/>
                <a:ea typeface="微软雅黑" pitchFamily="34" charset="-122"/>
              </a:rPr>
              <a:t>count=2</a:t>
            </a:r>
            <a:r>
              <a:rPr lang="en-US" altLang="zh-CN" sz="2200" b="1" baseline="30000" dirty="0">
                <a:solidFill>
                  <a:srgbClr val="0000FF"/>
                </a:solidFill>
                <a:latin typeface="微软雅黑" pitchFamily="34" charset="-122"/>
                <a:ea typeface="微软雅黑" pitchFamily="34" charset="-122"/>
              </a:rPr>
              <a:t>30</a:t>
            </a:r>
            <a:r>
              <a:rPr lang="en-US" altLang="zh-CN" sz="2200" b="1" dirty="0">
                <a:solidFill>
                  <a:srgbClr val="0000FF"/>
                </a:solidFill>
                <a:latin typeface="微软雅黑" pitchFamily="34" charset="-122"/>
                <a:ea typeface="微软雅黑" pitchFamily="34" charset="-122"/>
              </a:rPr>
              <a:t>+1</a:t>
            </a:r>
            <a:r>
              <a:rPr lang="zh-CN" altLang="en-US" sz="2200" b="1" dirty="0">
                <a:solidFill>
                  <a:srgbClr val="0000FF"/>
                </a:solidFill>
                <a:latin typeface="微软雅黑" pitchFamily="34" charset="-122"/>
                <a:ea typeface="微软雅黑" pitchFamily="34" charset="-122"/>
              </a:rPr>
              <a:t>时， </a:t>
            </a:r>
            <a:r>
              <a:rPr lang="en-US" altLang="zh-CN" sz="2200" b="1" dirty="0">
                <a:solidFill>
                  <a:srgbClr val="0000FF"/>
                </a:solidFill>
                <a:latin typeface="微软雅黑" pitchFamily="34" charset="-122"/>
                <a:ea typeface="微软雅黑" pitchFamily="34" charset="-122"/>
              </a:rPr>
              <a:t>count*</a:t>
            </a:r>
            <a:r>
              <a:rPr lang="en-US" altLang="zh-CN" sz="2200" b="1" dirty="0" err="1">
                <a:solidFill>
                  <a:srgbClr val="0000FF"/>
                </a:solidFill>
                <a:latin typeface="微软雅黑" pitchFamily="34" charset="-122"/>
                <a:ea typeface="微软雅黑" pitchFamily="34" charset="-122"/>
              </a:rPr>
              <a:t>sizeof</a:t>
            </a:r>
            <a:r>
              <a:rPr lang="en-US" altLang="zh-CN" sz="2200" b="1" dirty="0">
                <a:solidFill>
                  <a:srgbClr val="0000FF"/>
                </a:solidFill>
                <a:latin typeface="微软雅黑" pitchFamily="34" charset="-122"/>
                <a:ea typeface="微软雅黑" pitchFamily="34" charset="-122"/>
              </a:rPr>
              <a:t>(</a:t>
            </a:r>
            <a:r>
              <a:rPr lang="en-US" altLang="zh-CN" sz="2200" b="1" dirty="0" err="1">
                <a:solidFill>
                  <a:srgbClr val="0000FF"/>
                </a:solidFill>
                <a:latin typeface="微软雅黑" pitchFamily="34" charset="-122"/>
                <a:ea typeface="微软雅黑" pitchFamily="34" charset="-122"/>
              </a:rPr>
              <a:t>int</a:t>
            </a:r>
            <a:r>
              <a:rPr lang="en-US" altLang="zh-CN" sz="2200" b="1" dirty="0">
                <a:solidFill>
                  <a:srgbClr val="0000FF"/>
                </a:solidFill>
                <a:latin typeface="微软雅黑" pitchFamily="34" charset="-122"/>
                <a:ea typeface="微软雅黑" pitchFamily="34" charset="-122"/>
              </a:rPr>
              <a:t>)=4</a:t>
            </a:r>
            <a:r>
              <a:rPr lang="zh-CN" altLang="en-US" sz="2200" b="1" dirty="0">
                <a:solidFill>
                  <a:srgbClr val="0000FF"/>
                </a:solidFill>
                <a:latin typeface="微软雅黑" pitchFamily="34" charset="-122"/>
                <a:ea typeface="微软雅黑" pitchFamily="34" charset="-122"/>
              </a:rPr>
              <a:t>。</a:t>
            </a:r>
          </a:p>
        </p:txBody>
      </p:sp>
      <p:sp>
        <p:nvSpPr>
          <p:cNvPr id="555016" name="AutoShape 8"/>
          <p:cNvSpPr>
            <a:spLocks noChangeArrowheads="1"/>
          </p:cNvSpPr>
          <p:nvPr/>
        </p:nvSpPr>
        <p:spPr bwMode="auto">
          <a:xfrm>
            <a:off x="6367463" y="5740400"/>
            <a:ext cx="628650" cy="539750"/>
          </a:xfrm>
          <a:prstGeom prst="rightArrow">
            <a:avLst>
              <a:gd name="adj1" fmla="val 50000"/>
              <a:gd name="adj2" fmla="val 2911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555017" name="Rectangle 9"/>
          <p:cNvSpPr>
            <a:spLocks noChangeArrowheads="1"/>
          </p:cNvSpPr>
          <p:nvPr/>
        </p:nvSpPr>
        <p:spPr bwMode="auto">
          <a:xfrm>
            <a:off x="7175500" y="5678488"/>
            <a:ext cx="2655888" cy="762000"/>
          </a:xfrm>
          <a:prstGeom prst="rect">
            <a:avLst/>
          </a:prstGeom>
          <a:noFill/>
          <a:ln w="9525">
            <a:noFill/>
            <a:miter lim="800000"/>
            <a:headEnd/>
            <a:tailEnd/>
          </a:ln>
          <a:effectLst/>
        </p:spPr>
        <p:txBody>
          <a:bodyPr anchor="ctr">
            <a:spAutoFit/>
          </a:bodyPr>
          <a:lstStyle/>
          <a:p>
            <a:pPr eaLnBrk="0" hangingPunct="0"/>
            <a:r>
              <a:rPr lang="zh-CN" altLang="en-US" sz="2200" b="1">
                <a:solidFill>
                  <a:srgbClr val="0000FF"/>
                </a:solidFill>
                <a:latin typeface="微软雅黑" pitchFamily="34" charset="-122"/>
                <a:ea typeface="微软雅黑" pitchFamily="34" charset="-122"/>
              </a:rPr>
              <a:t>堆（</a:t>
            </a:r>
            <a:r>
              <a:rPr lang="en-US" altLang="zh-CN" sz="2200" b="1">
                <a:solidFill>
                  <a:srgbClr val="0000FF"/>
                </a:solidFill>
                <a:latin typeface="微软雅黑" pitchFamily="34" charset="-122"/>
                <a:ea typeface="微软雅黑" pitchFamily="34" charset="-122"/>
              </a:rPr>
              <a:t>heap</a:t>
            </a:r>
            <a:r>
              <a:rPr lang="zh-CN" altLang="en-US" sz="2200" b="1">
                <a:solidFill>
                  <a:srgbClr val="0000FF"/>
                </a:solidFill>
                <a:latin typeface="微软雅黑" pitchFamily="34" charset="-122"/>
                <a:ea typeface="微软雅黑" pitchFamily="34" charset="-122"/>
              </a:rPr>
              <a:t>）中大量数据被破坏！</a:t>
            </a:r>
            <a:endParaRPr lang="en-US" altLang="zh-CN" sz="2200" b="1">
              <a:solidFill>
                <a:srgbClr val="0000FF"/>
              </a:solidFill>
              <a:latin typeface="微软雅黑" pitchFamily="34" charset="-122"/>
              <a:ea typeface="微软雅黑" pitchFamily="34" charset="-122"/>
            </a:endParaRPr>
          </a:p>
        </p:txBody>
      </p:sp>
      <p:sp>
        <p:nvSpPr>
          <p:cNvPr id="555018" name="Rectangle 10"/>
          <p:cNvSpPr>
            <a:spLocks noChangeArrowheads="1"/>
          </p:cNvSpPr>
          <p:nvPr/>
        </p:nvSpPr>
        <p:spPr bwMode="auto">
          <a:xfrm>
            <a:off x="6275389" y="3249614"/>
            <a:ext cx="3984625" cy="1997075"/>
          </a:xfrm>
          <a:prstGeom prst="rect">
            <a:avLst/>
          </a:prstGeom>
          <a:noFill/>
          <a:ln w="9525">
            <a:noFill/>
            <a:miter lim="800000"/>
            <a:headEnd/>
            <a:tailEnd/>
          </a:ln>
          <a:effectLst/>
        </p:spPr>
        <p:txBody>
          <a:bodyPr>
            <a:spAutoFit/>
          </a:bodyPr>
          <a:lstStyle/>
          <a:p>
            <a:pPr eaLnBrk="0" hangingPunct="0">
              <a:lnSpc>
                <a:spcPct val="125000"/>
              </a:lnSpc>
              <a:spcBef>
                <a:spcPct val="20000"/>
              </a:spcBef>
            </a:pPr>
            <a:r>
              <a:rPr lang="zh-CN" altLang="en-US" sz="2000" b="1">
                <a:ea typeface="微软雅黑" pitchFamily="34" charset="-122"/>
              </a:rPr>
              <a:t>攻击者可构造特殊参数来触发整数溢出，以一段</a:t>
            </a:r>
            <a:r>
              <a:rPr lang="zh-CN" altLang="en-US" sz="2000" b="1">
                <a:solidFill>
                  <a:srgbClr val="008000"/>
                </a:solidFill>
                <a:ea typeface="微软雅黑" pitchFamily="34" charset="-122"/>
              </a:rPr>
              <a:t>预设信息</a:t>
            </a:r>
            <a:r>
              <a:rPr lang="zh-CN" altLang="en-US" sz="2000" b="1">
                <a:solidFill>
                  <a:srgbClr val="FF3300"/>
                </a:solidFill>
                <a:ea typeface="微软雅黑" pitchFamily="34" charset="-122"/>
              </a:rPr>
              <a:t>覆盖一个已分配的堆缓冲区</a:t>
            </a:r>
            <a:r>
              <a:rPr lang="zh-CN" altLang="en-US" sz="2000" b="1">
                <a:ea typeface="微软雅黑" pitchFamily="34" charset="-122"/>
              </a:rPr>
              <a:t>，造成远程服务崩溃或者改变内存数据并执行任意代码。</a:t>
            </a:r>
          </a:p>
        </p:txBody>
      </p:sp>
      <p:sp>
        <p:nvSpPr>
          <p:cNvPr id="555019" name="Line 11"/>
          <p:cNvSpPr>
            <a:spLocks noChangeShapeType="1"/>
          </p:cNvSpPr>
          <p:nvPr/>
        </p:nvSpPr>
        <p:spPr bwMode="auto">
          <a:xfrm flipH="1">
            <a:off x="5421314" y="4014789"/>
            <a:ext cx="2744787" cy="269875"/>
          </a:xfrm>
          <a:prstGeom prst="line">
            <a:avLst/>
          </a:prstGeom>
          <a:noFill/>
          <a:ln w="38100">
            <a:solidFill>
              <a:srgbClr val="FF0000"/>
            </a:solidFill>
            <a:round/>
            <a:headEnd/>
            <a:tailEnd type="triangle" w="med" len="med"/>
          </a:ln>
          <a:effectLst/>
        </p:spPr>
        <p:txBody>
          <a:bodyPr/>
          <a:lstStyle/>
          <a:p>
            <a:endParaRPr lang="zh-CN" altLang="en-US"/>
          </a:p>
        </p:txBody>
      </p:sp>
      <p:sp>
        <p:nvSpPr>
          <p:cNvPr id="555020" name="Rectangle 12"/>
          <p:cNvSpPr>
            <a:spLocks noChangeArrowheads="1"/>
          </p:cNvSpPr>
          <p:nvPr/>
        </p:nvSpPr>
        <p:spPr bwMode="auto">
          <a:xfrm>
            <a:off x="6996114" y="1179514"/>
            <a:ext cx="3544887" cy="1474787"/>
          </a:xfrm>
          <a:prstGeom prst="rect">
            <a:avLst/>
          </a:prstGeom>
          <a:noFill/>
          <a:ln w="9525">
            <a:solidFill>
              <a:srgbClr val="CC3300"/>
            </a:solidFill>
            <a:miter lim="800000"/>
            <a:headEnd/>
            <a:tailEnd/>
          </a:ln>
          <a:effectLst/>
        </p:spPr>
        <p:txBody>
          <a:bodyPr>
            <a:spAutoFit/>
          </a:bodyPr>
          <a:lstStyle/>
          <a:p>
            <a:r>
              <a:rPr lang="en-US" altLang="zh-CN" b="1">
                <a:solidFill>
                  <a:srgbClr val="CC3300"/>
                </a:solidFill>
                <a:latin typeface="微软雅黑" pitchFamily="34" charset="-122"/>
                <a:ea typeface="微软雅黑" pitchFamily="34" charset="-122"/>
              </a:rPr>
              <a:t>2002</a:t>
            </a:r>
            <a:r>
              <a:rPr lang="zh-CN" altLang="en-US" b="1">
                <a:solidFill>
                  <a:srgbClr val="CC3300"/>
                </a:solidFill>
                <a:latin typeface="微软雅黑" pitchFamily="34" charset="-122"/>
                <a:ea typeface="微软雅黑" pitchFamily="34" charset="-122"/>
              </a:rPr>
              <a:t>年，</a:t>
            </a:r>
            <a:r>
              <a:rPr lang="en-US" altLang="zh-CN" b="1">
                <a:solidFill>
                  <a:srgbClr val="CC3300"/>
                </a:solidFill>
                <a:latin typeface="微软雅黑" pitchFamily="34" charset="-122"/>
                <a:ea typeface="微软雅黑" pitchFamily="34" charset="-122"/>
              </a:rPr>
              <a:t>Sun Microsystems</a:t>
            </a:r>
            <a:r>
              <a:rPr lang="zh-CN" altLang="en-US" b="1">
                <a:solidFill>
                  <a:srgbClr val="CC3300"/>
                </a:solidFill>
                <a:latin typeface="微软雅黑" pitchFamily="34" charset="-122"/>
                <a:ea typeface="微软雅黑" pitchFamily="34" charset="-122"/>
              </a:rPr>
              <a:t>公司的</a:t>
            </a:r>
            <a:r>
              <a:rPr lang="en-US" altLang="zh-CN" b="1">
                <a:solidFill>
                  <a:srgbClr val="CC3300"/>
                </a:solidFill>
                <a:latin typeface="微软雅黑" pitchFamily="34" charset="-122"/>
                <a:ea typeface="微软雅黑" pitchFamily="34" charset="-122"/>
              </a:rPr>
              <a:t>RPC XDR</a:t>
            </a:r>
            <a:r>
              <a:rPr lang="zh-CN" altLang="en-US" b="1">
                <a:solidFill>
                  <a:srgbClr val="CC3300"/>
                </a:solidFill>
                <a:latin typeface="微软雅黑" pitchFamily="34" charset="-122"/>
                <a:ea typeface="微软雅黑" pitchFamily="34" charset="-122"/>
              </a:rPr>
              <a:t>库带的</a:t>
            </a:r>
            <a:r>
              <a:rPr lang="en-US" altLang="zh-CN" b="1">
                <a:solidFill>
                  <a:srgbClr val="CC3300"/>
                </a:solidFill>
                <a:latin typeface="微软雅黑" pitchFamily="34" charset="-122"/>
                <a:ea typeface="微软雅黑" pitchFamily="34" charset="-122"/>
              </a:rPr>
              <a:t>xdr_array</a:t>
            </a:r>
            <a:r>
              <a:rPr lang="zh-CN" altLang="en-US" b="1">
                <a:solidFill>
                  <a:srgbClr val="CC3300"/>
                </a:solidFill>
                <a:latin typeface="微软雅黑" pitchFamily="34" charset="-122"/>
                <a:ea typeface="微软雅黑" pitchFamily="34" charset="-122"/>
              </a:rPr>
              <a:t>函数发生整数溢出漏洞，攻击者可利用该漏洞从远程或本地获取</a:t>
            </a:r>
            <a:r>
              <a:rPr lang="en-US" altLang="zh-CN" b="1">
                <a:solidFill>
                  <a:srgbClr val="CC3300"/>
                </a:solidFill>
                <a:latin typeface="微软雅黑" pitchFamily="34" charset="-122"/>
                <a:ea typeface="微软雅黑" pitchFamily="34" charset="-122"/>
              </a:rPr>
              <a:t>root</a:t>
            </a:r>
            <a:r>
              <a:rPr lang="zh-CN" altLang="en-US" b="1">
                <a:solidFill>
                  <a:srgbClr val="CC3300"/>
                </a:solidFill>
                <a:latin typeface="微软雅黑" pitchFamily="34" charset="-122"/>
                <a:ea typeface="微软雅黑" pitchFamily="34" charset="-122"/>
              </a:rPr>
              <a:t>权限。</a:t>
            </a:r>
          </a:p>
        </p:txBody>
      </p:sp>
    </p:spTree>
    <p:extLst>
      <p:ext uri="{BB962C8B-B14F-4D97-AF65-F5344CB8AC3E}">
        <p14:creationId xmlns:p14="http://schemas.microsoft.com/office/powerpoint/2010/main" val="2682075611"/>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2.3.7  </a:t>
                      </a:r>
                      <a:r>
                        <a:rPr lang="zh-CN" altLang="en-US" sz="2400">
                          <a:solidFill>
                            <a:schemeClr val="bg1"/>
                          </a:solidFill>
                          <a:ea typeface="宋体" panose="02010600030101010101" pitchFamily="2" charset="-122"/>
                        </a:rPr>
                        <a:t>除以</a:t>
                      </a:r>
                      <a:r>
                        <a:rPr lang="en-US" altLang="zh-CN" sz="2400">
                          <a:solidFill>
                            <a:schemeClr val="bg1"/>
                          </a:solidFill>
                          <a:ea typeface="宋体" panose="02010600030101010101" pitchFamily="2" charset="-122"/>
                        </a:rPr>
                        <a:t>2</a:t>
                      </a:r>
                      <a:r>
                        <a:rPr lang="zh-CN" altLang="en-US" sz="2400">
                          <a:solidFill>
                            <a:schemeClr val="bg1"/>
                          </a:solidFill>
                          <a:ea typeface="宋体" panose="02010600030101010101" pitchFamily="2" charset="-122"/>
                        </a:rPr>
                        <a:t>的幂</a:t>
                      </a:r>
                    </a:p>
                  </a:txBody>
                  <a:tcPr>
                    <a:solidFill>
                      <a:srgbClr val="52B6B1"/>
                    </a:solidFill>
                  </a:tcPr>
                </a:tc>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1" eaLnBrk="1" hangingPunct="1">
              <a:tabLst>
                <a:tab pos="2971800" algn="l"/>
              </a:tabLst>
              <a:defRPr/>
            </a:pPr>
            <a:r>
              <a:rPr lang="zh-CN" altLang="en-US" b="1" dirty="0" smtClean="0">
                <a:latin typeface="Courier New" panose="02070309020205020404" charset="0"/>
                <a:ea typeface="宋体" panose="02010600030101010101" pitchFamily="2" charset="-122"/>
              </a:rPr>
              <a:t>无符号数的除法</a:t>
            </a:r>
          </a:p>
          <a:p>
            <a:pPr lvl="1" eaLnBrk="1" hangingPunct="1">
              <a:tabLst>
                <a:tab pos="2971800" algn="l"/>
              </a:tabLst>
              <a:defRPr/>
            </a:pPr>
            <a:r>
              <a:rPr lang="en-US" b="1" dirty="0" smtClean="0">
                <a:latin typeface="Courier New" panose="02070309020205020404" charset="0"/>
              </a:rPr>
              <a:t>u &gt;&gt; k</a:t>
            </a:r>
            <a:r>
              <a:rPr lang="en-US" b="1" dirty="0" smtClean="0"/>
              <a:t> </a:t>
            </a:r>
            <a:r>
              <a:rPr lang="zh-CN" altLang="en-US" b="1" dirty="0" smtClean="0">
                <a:ea typeface="宋体" panose="02010600030101010101" pitchFamily="2" charset="-122"/>
              </a:rPr>
              <a:t>等价于</a:t>
            </a:r>
            <a:r>
              <a:rPr lang="en-US" dirty="0" smtClean="0"/>
              <a:t> </a:t>
            </a:r>
            <a:r>
              <a:rPr lang="en-US" b="1" dirty="0" smtClean="0">
                <a:sym typeface="Symbol" panose="05050102010706020507" pitchFamily="18" charset="2"/>
              </a:rPr>
              <a:t> </a:t>
            </a:r>
            <a:r>
              <a:rPr lang="en-US" b="1" dirty="0" smtClean="0">
                <a:latin typeface="Courier New" panose="02070309020205020404" charset="0"/>
              </a:rPr>
              <a:t>u / </a:t>
            </a:r>
            <a:r>
              <a:rPr lang="en-US" b="1" i="1" dirty="0" smtClean="0"/>
              <a:t>2</a:t>
            </a:r>
            <a:r>
              <a:rPr lang="en-US" b="1" i="1" baseline="30000" dirty="0" smtClean="0"/>
              <a:t>k </a:t>
            </a:r>
            <a:r>
              <a:rPr lang="en-US" b="1" dirty="0" smtClean="0">
                <a:sym typeface="Symbol" panose="05050102010706020507" pitchFamily="18" charset="2"/>
              </a:rPr>
              <a:t></a:t>
            </a:r>
            <a:endParaRPr lang="en-US" b="1" i="1" baseline="30000" dirty="0" smtClean="0"/>
          </a:p>
          <a:p>
            <a:pPr lvl="1" eaLnBrk="1" hangingPunct="1">
              <a:tabLst>
                <a:tab pos="2971800" algn="l"/>
              </a:tabLst>
              <a:defRPr/>
            </a:pPr>
            <a:r>
              <a:rPr lang="zh-CN" altLang="en-US" b="1" dirty="0" smtClean="0">
                <a:solidFill>
                  <a:schemeClr val="tx1"/>
                </a:solidFill>
                <a:ea typeface="宋体" panose="02010600030101010101" pitchFamily="2" charset="-122"/>
              </a:rPr>
              <a:t>使用逻辑右移</a:t>
            </a:r>
          </a:p>
        </p:txBody>
      </p:sp>
      <p:sp>
        <p:nvSpPr>
          <p:cNvPr id="13317" name="Rectangle 5"/>
          <p:cNvSpPr>
            <a:spLocks noChangeArrowheads="1"/>
          </p:cNvSpPr>
          <p:nvPr/>
        </p:nvSpPr>
        <p:spPr bwMode="auto">
          <a:xfrm>
            <a:off x="7134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8" name="Rectangle 6"/>
          <p:cNvSpPr>
            <a:spLocks noChangeArrowheads="1"/>
          </p:cNvSpPr>
          <p:nvPr/>
        </p:nvSpPr>
        <p:spPr bwMode="auto">
          <a:xfrm>
            <a:off x="73628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9" name="Rectangle 7"/>
          <p:cNvSpPr>
            <a:spLocks noChangeArrowheads="1"/>
          </p:cNvSpPr>
          <p:nvPr/>
        </p:nvSpPr>
        <p:spPr bwMode="auto">
          <a:xfrm>
            <a:off x="8277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20" name="Rectangle 8"/>
          <p:cNvSpPr>
            <a:spLocks noChangeArrowheads="1"/>
          </p:cNvSpPr>
          <p:nvPr/>
        </p:nvSpPr>
        <p:spPr bwMode="auto">
          <a:xfrm>
            <a:off x="7134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21" name="Rectangle 9"/>
          <p:cNvSpPr>
            <a:spLocks noChangeArrowheads="1"/>
          </p:cNvSpPr>
          <p:nvPr/>
        </p:nvSpPr>
        <p:spPr bwMode="auto">
          <a:xfrm>
            <a:off x="80486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2" name="Rectangle 10"/>
          <p:cNvSpPr>
            <a:spLocks noChangeArrowheads="1"/>
          </p:cNvSpPr>
          <p:nvPr/>
        </p:nvSpPr>
        <p:spPr bwMode="auto">
          <a:xfrm>
            <a:off x="8277225" y="14782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3323" name="Rectangle 11"/>
          <p:cNvSpPr>
            <a:spLocks noChangeArrowheads="1"/>
          </p:cNvSpPr>
          <p:nvPr/>
        </p:nvSpPr>
        <p:spPr bwMode="auto">
          <a:xfrm>
            <a:off x="8505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4" name="Rectangle 12"/>
          <p:cNvSpPr>
            <a:spLocks noChangeArrowheads="1"/>
          </p:cNvSpPr>
          <p:nvPr/>
        </p:nvSpPr>
        <p:spPr bwMode="auto">
          <a:xfrm>
            <a:off x="9420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5" name="Rectangle 13"/>
          <p:cNvSpPr>
            <a:spLocks noChangeArrowheads="1"/>
          </p:cNvSpPr>
          <p:nvPr/>
        </p:nvSpPr>
        <p:spPr bwMode="auto">
          <a:xfrm>
            <a:off x="9648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6" name="Rectangle 14"/>
          <p:cNvSpPr>
            <a:spLocks noChangeArrowheads="1"/>
          </p:cNvSpPr>
          <p:nvPr/>
        </p:nvSpPr>
        <p:spPr bwMode="auto">
          <a:xfrm>
            <a:off x="73628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27" name="Rectangle 15"/>
          <p:cNvSpPr>
            <a:spLocks noChangeArrowheads="1"/>
          </p:cNvSpPr>
          <p:nvPr/>
        </p:nvSpPr>
        <p:spPr bwMode="auto">
          <a:xfrm>
            <a:off x="6524625" y="944880"/>
            <a:ext cx="2984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u</a:t>
            </a:r>
          </a:p>
        </p:txBody>
      </p:sp>
      <p:sp>
        <p:nvSpPr>
          <p:cNvPr id="13328" name="Rectangle 16"/>
          <p:cNvSpPr>
            <a:spLocks noChangeArrowheads="1"/>
          </p:cNvSpPr>
          <p:nvPr/>
        </p:nvSpPr>
        <p:spPr bwMode="auto">
          <a:xfrm>
            <a:off x="6524625" y="1402080"/>
            <a:ext cx="366713" cy="366713"/>
          </a:xfrm>
          <a:prstGeom prst="rect">
            <a:avLst/>
          </a:prstGeom>
          <a:noFill/>
          <a:ln w="25400">
            <a:noFill/>
            <a:miter lim="800000"/>
          </a:ln>
        </p:spPr>
        <p:txBody>
          <a:bodyPr wrap="none">
            <a:spAutoFit/>
          </a:bodyPr>
          <a:lstStyle/>
          <a:p>
            <a:pPr>
              <a:lnSpc>
                <a:spcPct val="100000"/>
              </a:lnSpc>
            </a:pPr>
            <a:r>
              <a:rPr lang="en-US" b="0">
                <a:latin typeface="Times" pitchFamily="18" charset="0"/>
              </a:rPr>
              <a:t>2</a:t>
            </a:r>
            <a:r>
              <a:rPr lang="en-US" b="0" i="1" baseline="30000">
                <a:latin typeface="Times" pitchFamily="18" charset="0"/>
              </a:rPr>
              <a:t>k</a:t>
            </a:r>
            <a:endParaRPr lang="en-US" b="0" i="1">
              <a:latin typeface="Times" pitchFamily="18" charset="0"/>
            </a:endParaRPr>
          </a:p>
        </p:txBody>
      </p:sp>
      <p:sp>
        <p:nvSpPr>
          <p:cNvPr id="13329" name="Line 17"/>
          <p:cNvSpPr>
            <a:spLocks noChangeShapeType="1"/>
          </p:cNvSpPr>
          <p:nvPr/>
        </p:nvSpPr>
        <p:spPr bwMode="auto">
          <a:xfrm>
            <a:off x="5381625" y="1783080"/>
            <a:ext cx="6324600" cy="0"/>
          </a:xfrm>
          <a:prstGeom prst="line">
            <a:avLst/>
          </a:prstGeom>
          <a:noFill/>
          <a:ln w="25400">
            <a:solidFill>
              <a:schemeClr val="tx1"/>
            </a:solidFill>
            <a:round/>
          </a:ln>
        </p:spPr>
        <p:txBody>
          <a:bodyPr wrap="none" anchor="ctr"/>
          <a:lstStyle/>
          <a:p>
            <a:endParaRPr lang="en-US"/>
          </a:p>
        </p:txBody>
      </p:sp>
      <p:sp>
        <p:nvSpPr>
          <p:cNvPr id="13330" name="Rectangle 18"/>
          <p:cNvSpPr>
            <a:spLocks noChangeArrowheads="1"/>
          </p:cNvSpPr>
          <p:nvPr/>
        </p:nvSpPr>
        <p:spPr bwMode="auto">
          <a:xfrm>
            <a:off x="6143625" y="14020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3331" name="Rectangle 19"/>
          <p:cNvSpPr>
            <a:spLocks noChangeArrowheads="1"/>
          </p:cNvSpPr>
          <p:nvPr/>
        </p:nvSpPr>
        <p:spPr bwMode="auto">
          <a:xfrm>
            <a:off x="6219825" y="1859280"/>
            <a:ext cx="658813"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u </a:t>
            </a:r>
            <a:r>
              <a:rPr lang="en-US" b="0">
                <a:latin typeface="Times" pitchFamily="18" charset="0"/>
              </a:rPr>
              <a:t>/ 2</a:t>
            </a:r>
            <a:r>
              <a:rPr lang="en-US" b="0" i="1" baseline="30000">
                <a:latin typeface="Times" pitchFamily="18" charset="0"/>
              </a:rPr>
              <a:t>k</a:t>
            </a:r>
            <a:endParaRPr lang="en-US" b="0" i="1">
              <a:latin typeface="Times" pitchFamily="18" charset="0"/>
            </a:endParaRPr>
          </a:p>
        </p:txBody>
      </p:sp>
      <p:sp>
        <p:nvSpPr>
          <p:cNvPr id="13334" name="Rectangle 22"/>
          <p:cNvSpPr>
            <a:spLocks noChangeArrowheads="1"/>
          </p:cNvSpPr>
          <p:nvPr/>
        </p:nvSpPr>
        <p:spPr bwMode="auto">
          <a:xfrm>
            <a:off x="87344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36" name="Rectangle 24"/>
          <p:cNvSpPr>
            <a:spLocks noChangeArrowheads="1"/>
          </p:cNvSpPr>
          <p:nvPr/>
        </p:nvSpPr>
        <p:spPr bwMode="auto">
          <a:xfrm>
            <a:off x="7591425" y="1021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2" name="Group 25"/>
          <p:cNvGrpSpPr/>
          <p:nvPr/>
        </p:nvGrpSpPr>
        <p:grpSpPr bwMode="auto">
          <a:xfrm>
            <a:off x="8505825" y="1021080"/>
            <a:ext cx="1371600" cy="228600"/>
            <a:chOff x="3744" y="1488"/>
            <a:chExt cx="864" cy="144"/>
          </a:xfrm>
        </p:grpSpPr>
        <p:sp>
          <p:nvSpPr>
            <p:cNvPr id="13367"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8"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9"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70"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3338" name="Rectangle 30"/>
          <p:cNvSpPr>
            <a:spLocks noChangeArrowheads="1"/>
          </p:cNvSpPr>
          <p:nvPr/>
        </p:nvSpPr>
        <p:spPr bwMode="auto">
          <a:xfrm>
            <a:off x="8505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39" name="Rectangle 31"/>
          <p:cNvSpPr>
            <a:spLocks noChangeArrowheads="1"/>
          </p:cNvSpPr>
          <p:nvPr/>
        </p:nvSpPr>
        <p:spPr bwMode="auto">
          <a:xfrm>
            <a:off x="87344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0" name="Rectangle 32"/>
          <p:cNvSpPr>
            <a:spLocks noChangeArrowheads="1"/>
          </p:cNvSpPr>
          <p:nvPr/>
        </p:nvSpPr>
        <p:spPr bwMode="auto">
          <a:xfrm>
            <a:off x="9648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1" name="Rectangle 33"/>
          <p:cNvSpPr>
            <a:spLocks noChangeArrowheads="1"/>
          </p:cNvSpPr>
          <p:nvPr/>
        </p:nvSpPr>
        <p:spPr bwMode="auto">
          <a:xfrm>
            <a:off x="8963025" y="1935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42" name="Rectangle 34"/>
          <p:cNvSpPr>
            <a:spLocks noChangeArrowheads="1"/>
          </p:cNvSpPr>
          <p:nvPr/>
        </p:nvSpPr>
        <p:spPr bwMode="auto">
          <a:xfrm>
            <a:off x="7134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43" name="Rectangle 35"/>
          <p:cNvSpPr>
            <a:spLocks noChangeArrowheads="1"/>
          </p:cNvSpPr>
          <p:nvPr/>
        </p:nvSpPr>
        <p:spPr bwMode="auto">
          <a:xfrm>
            <a:off x="80486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smtClean="0"/>
              <a:t>0</a:t>
            </a:r>
            <a:endParaRPr lang="en-US" sz="2000" b="0" dirty="0"/>
          </a:p>
        </p:txBody>
      </p:sp>
      <p:sp>
        <p:nvSpPr>
          <p:cNvPr id="13344" name="Rectangle 36"/>
          <p:cNvSpPr>
            <a:spLocks noChangeArrowheads="1"/>
          </p:cNvSpPr>
          <p:nvPr/>
        </p:nvSpPr>
        <p:spPr bwMode="auto">
          <a:xfrm>
            <a:off x="8277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smtClean="0"/>
              <a:t>0</a:t>
            </a:r>
            <a:endParaRPr lang="en-US" sz="2000" b="0" dirty="0"/>
          </a:p>
        </p:txBody>
      </p:sp>
      <p:sp>
        <p:nvSpPr>
          <p:cNvPr id="13345" name="Rectangle 37"/>
          <p:cNvSpPr>
            <a:spLocks noChangeArrowheads="1"/>
          </p:cNvSpPr>
          <p:nvPr/>
        </p:nvSpPr>
        <p:spPr bwMode="auto">
          <a:xfrm>
            <a:off x="7362825" y="19354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grpSp>
        <p:nvGrpSpPr>
          <p:cNvPr id="4" name="Group 38"/>
          <p:cNvGrpSpPr/>
          <p:nvPr/>
        </p:nvGrpSpPr>
        <p:grpSpPr bwMode="auto">
          <a:xfrm>
            <a:off x="9953625" y="1935480"/>
            <a:ext cx="1371600" cy="228600"/>
            <a:chOff x="4416" y="2256"/>
            <a:chExt cx="864" cy="144"/>
          </a:xfrm>
        </p:grpSpPr>
        <p:sp>
          <p:nvSpPr>
            <p:cNvPr id="13363"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4"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5"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6"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sz="2000" b="0"/>
                <a:t>•••</a:t>
              </a:r>
            </a:p>
          </p:txBody>
        </p:sp>
      </p:grpSp>
      <p:sp>
        <p:nvSpPr>
          <p:cNvPr id="13347" name="Line 43"/>
          <p:cNvSpPr>
            <a:spLocks noChangeShapeType="1"/>
          </p:cNvSpPr>
          <p:nvPr/>
        </p:nvSpPr>
        <p:spPr bwMode="auto">
          <a:xfrm>
            <a:off x="5381625" y="2316480"/>
            <a:ext cx="6324600" cy="0"/>
          </a:xfrm>
          <a:prstGeom prst="line">
            <a:avLst/>
          </a:prstGeom>
          <a:noFill/>
          <a:ln w="25400">
            <a:solidFill>
              <a:schemeClr val="tx1"/>
            </a:solidFill>
            <a:round/>
          </a:ln>
        </p:spPr>
        <p:txBody>
          <a:bodyPr wrap="none" anchor="ctr"/>
          <a:lstStyle/>
          <a:p>
            <a:endParaRPr lang="en-US"/>
          </a:p>
        </p:txBody>
      </p:sp>
      <p:sp>
        <p:nvSpPr>
          <p:cNvPr id="13348" name="Rectangle 44"/>
          <p:cNvSpPr>
            <a:spLocks noChangeArrowheads="1"/>
          </p:cNvSpPr>
          <p:nvPr/>
        </p:nvSpPr>
        <p:spPr bwMode="auto">
          <a:xfrm>
            <a:off x="5814566" y="2411730"/>
            <a:ext cx="1162498" cy="461665"/>
          </a:xfrm>
          <a:prstGeom prst="rect">
            <a:avLst/>
          </a:prstGeom>
          <a:noFill/>
          <a:ln w="25400">
            <a:noFill/>
            <a:miter lim="800000"/>
          </a:ln>
        </p:spPr>
        <p:txBody>
          <a:bodyPr wrap="none">
            <a:spAutoFit/>
          </a:bodyPr>
          <a:lstStyle/>
          <a:p>
            <a:pPr algn="r">
              <a:lnSpc>
                <a:spcPct val="100000"/>
              </a:lnSpc>
            </a:pPr>
            <a:r>
              <a:rPr lang="en-US" b="0" dirty="0">
                <a:solidFill>
                  <a:schemeClr val="tx2"/>
                </a:solidFill>
                <a:latin typeface="Calibri" panose="020F0502020204030204" pitchFamily="34" charset="0"/>
                <a:sym typeface="Symbol" panose="05050102010706020507" pitchFamily="18" charset="2"/>
              </a:rPr>
              <a:t></a:t>
            </a:r>
            <a:r>
              <a:rPr lang="en-US" sz="1600" b="0" i="1" dirty="0">
                <a:latin typeface="Times" pitchFamily="18" charset="0"/>
              </a:rPr>
              <a:t> </a:t>
            </a:r>
            <a:r>
              <a:rPr lang="en-US" b="0" i="1" dirty="0">
                <a:latin typeface="Times" pitchFamily="18" charset="0"/>
              </a:rPr>
              <a:t>u </a:t>
            </a:r>
            <a:r>
              <a:rPr lang="en-US" b="0" dirty="0">
                <a:latin typeface="Times" pitchFamily="18" charset="0"/>
              </a:rPr>
              <a:t>/ 2</a:t>
            </a:r>
            <a:r>
              <a:rPr lang="en-US" b="0" i="1" baseline="30000" dirty="0">
                <a:latin typeface="Times" pitchFamily="18" charset="0"/>
              </a:rPr>
              <a:t>k </a:t>
            </a:r>
            <a:r>
              <a:rPr lang="en-US" b="0" dirty="0">
                <a:solidFill>
                  <a:schemeClr val="tx2"/>
                </a:solidFill>
                <a:latin typeface="Calibri" panose="020F0502020204030204" pitchFamily="34" charset="0"/>
                <a:sym typeface="Symbol" panose="05050102010706020507" pitchFamily="18" charset="2"/>
              </a:rPr>
              <a:t></a:t>
            </a:r>
          </a:p>
        </p:txBody>
      </p:sp>
      <p:sp>
        <p:nvSpPr>
          <p:cNvPr id="13349" name="Rectangle 45"/>
          <p:cNvSpPr>
            <a:spLocks noChangeArrowheads="1"/>
          </p:cNvSpPr>
          <p:nvPr/>
        </p:nvSpPr>
        <p:spPr bwMode="auto">
          <a:xfrm>
            <a:off x="8505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0" name="Rectangle 46"/>
          <p:cNvSpPr>
            <a:spLocks noChangeArrowheads="1"/>
          </p:cNvSpPr>
          <p:nvPr/>
        </p:nvSpPr>
        <p:spPr bwMode="auto">
          <a:xfrm>
            <a:off x="87344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1" name="Rectangle 47"/>
          <p:cNvSpPr>
            <a:spLocks noChangeArrowheads="1"/>
          </p:cNvSpPr>
          <p:nvPr/>
        </p:nvSpPr>
        <p:spPr bwMode="auto">
          <a:xfrm>
            <a:off x="9648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2" name="Rectangle 48"/>
          <p:cNvSpPr>
            <a:spLocks noChangeArrowheads="1"/>
          </p:cNvSpPr>
          <p:nvPr/>
        </p:nvSpPr>
        <p:spPr bwMode="auto">
          <a:xfrm>
            <a:off x="8963025" y="24688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54" name="Text Box 50"/>
          <p:cNvSpPr txBox="1">
            <a:spLocks noChangeArrowheads="1"/>
          </p:cNvSpPr>
          <p:nvPr/>
        </p:nvSpPr>
        <p:spPr bwMode="auto">
          <a:xfrm>
            <a:off x="9801225" y="1859280"/>
            <a:ext cx="248786" cy="400110"/>
          </a:xfrm>
          <a:prstGeom prst="rect">
            <a:avLst/>
          </a:prstGeom>
          <a:noFill/>
          <a:ln w="25400">
            <a:noFill/>
            <a:miter lim="800000"/>
          </a:ln>
        </p:spPr>
        <p:txBody>
          <a:bodyPr wrap="none">
            <a:spAutoFit/>
          </a:bodyPr>
          <a:lstStyle/>
          <a:p>
            <a:pPr>
              <a:lnSpc>
                <a:spcPct val="100000"/>
              </a:lnSpc>
            </a:pPr>
            <a:r>
              <a:rPr lang="en-US" sz="2000" b="0" dirty="0">
                <a:latin typeface="Calibri" panose="020F0502020204030204" pitchFamily="34" charset="0"/>
              </a:rPr>
              <a:t>.</a:t>
            </a:r>
          </a:p>
        </p:txBody>
      </p:sp>
      <p:sp>
        <p:nvSpPr>
          <p:cNvPr id="13355" name="Text Box 51"/>
          <p:cNvSpPr txBox="1">
            <a:spLocks noChangeArrowheads="1"/>
          </p:cNvSpPr>
          <p:nvPr/>
        </p:nvSpPr>
        <p:spPr bwMode="auto">
          <a:xfrm>
            <a:off x="10106025" y="944880"/>
            <a:ext cx="1695144" cy="461665"/>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3356" name="Line 52"/>
          <p:cNvSpPr>
            <a:spLocks noChangeShapeType="1"/>
          </p:cNvSpPr>
          <p:nvPr/>
        </p:nvSpPr>
        <p:spPr bwMode="auto">
          <a:xfrm flipH="1">
            <a:off x="9953625" y="13258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3358" name="Rectangle 54"/>
          <p:cNvSpPr>
            <a:spLocks noChangeArrowheads="1"/>
          </p:cNvSpPr>
          <p:nvPr/>
        </p:nvSpPr>
        <p:spPr bwMode="auto">
          <a:xfrm>
            <a:off x="7134225" y="24688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sz="2000" b="0"/>
              <a:t>0</a:t>
            </a:r>
          </a:p>
        </p:txBody>
      </p:sp>
      <p:sp>
        <p:nvSpPr>
          <p:cNvPr id="13359" name="Rectangle 55"/>
          <p:cNvSpPr>
            <a:spLocks noChangeArrowheads="1"/>
          </p:cNvSpPr>
          <p:nvPr/>
        </p:nvSpPr>
        <p:spPr bwMode="auto">
          <a:xfrm>
            <a:off x="80486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smtClean="0"/>
              <a:t>0</a:t>
            </a:r>
            <a:endParaRPr lang="en-US" sz="2000" b="0" dirty="0"/>
          </a:p>
        </p:txBody>
      </p:sp>
      <p:sp>
        <p:nvSpPr>
          <p:cNvPr id="13360" name="Rectangle 56"/>
          <p:cNvSpPr>
            <a:spLocks noChangeArrowheads="1"/>
          </p:cNvSpPr>
          <p:nvPr/>
        </p:nvSpPr>
        <p:spPr bwMode="auto">
          <a:xfrm>
            <a:off x="82772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smtClean="0"/>
              <a:t>0</a:t>
            </a:r>
            <a:endParaRPr lang="en-US" sz="2000" b="0" dirty="0"/>
          </a:p>
        </p:txBody>
      </p:sp>
      <p:sp>
        <p:nvSpPr>
          <p:cNvPr id="13361" name="Rectangle 57"/>
          <p:cNvSpPr>
            <a:spLocks noChangeArrowheads="1"/>
          </p:cNvSpPr>
          <p:nvPr/>
        </p:nvSpPr>
        <p:spPr bwMode="auto">
          <a:xfrm>
            <a:off x="7362825" y="2468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graphicFrame>
        <p:nvGraphicFramePr>
          <p:cNvPr id="13314" name="Object 4"/>
          <p:cNvGraphicFramePr>
            <a:graphicFrameLocks noChangeAspect="1"/>
          </p:cNvGraphicFramePr>
          <p:nvPr/>
        </p:nvGraphicFramePr>
        <p:xfrm>
          <a:off x="1986915" y="3573780"/>
          <a:ext cx="9109710" cy="1942465"/>
        </p:xfrm>
        <a:graphic>
          <a:graphicData uri="http://schemas.openxmlformats.org/presentationml/2006/ole">
            <mc:AlternateContent xmlns:mc="http://schemas.openxmlformats.org/markup-compatibility/2006">
              <mc:Choice xmlns:v="urn:schemas-microsoft-com:vml" Requires="v">
                <p:oleObj spid="_x0000_s70757" name="Document" r:id="rId4" imgW="7990205" imgH="1651635" progId="Word.Document.8">
                  <p:embed/>
                </p:oleObj>
              </mc:Choice>
              <mc:Fallback>
                <p:oleObj name="Document" r:id="rId4" imgW="7990205" imgH="1651635"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6915" y="3573780"/>
                        <a:ext cx="9109710" cy="19424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2.3.7  </a:t>
                      </a:r>
                      <a:r>
                        <a:rPr lang="zh-CN" altLang="en-US" sz="2400">
                          <a:solidFill>
                            <a:schemeClr val="bg1"/>
                          </a:solidFill>
                          <a:ea typeface="宋体" panose="02010600030101010101" pitchFamily="2" charset="-122"/>
                        </a:rPr>
                        <a:t>除以</a:t>
                      </a:r>
                      <a:r>
                        <a:rPr lang="en-US" altLang="zh-CN" sz="2400">
                          <a:solidFill>
                            <a:schemeClr val="bg1"/>
                          </a:solidFill>
                          <a:ea typeface="宋体" panose="02010600030101010101" pitchFamily="2" charset="-122"/>
                        </a:rPr>
                        <a:t>2</a:t>
                      </a:r>
                      <a:r>
                        <a:rPr lang="zh-CN" altLang="en-US" sz="2400">
                          <a:solidFill>
                            <a:schemeClr val="bg1"/>
                          </a:solidFill>
                          <a:ea typeface="宋体" panose="02010600030101010101" pitchFamily="2" charset="-122"/>
                        </a:rPr>
                        <a:t>的幂</a:t>
                      </a:r>
                    </a:p>
                  </a:txBody>
                  <a:tcPr>
                    <a:solidFill>
                      <a:srgbClr val="52B6B1"/>
                    </a:solidFill>
                  </a:tcPr>
                </a:tc>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1" eaLnBrk="1" hangingPunct="1">
              <a:tabLst>
                <a:tab pos="2971800" algn="l"/>
              </a:tabLst>
              <a:defRPr/>
            </a:pPr>
            <a:r>
              <a:rPr lang="zh-CN" altLang="en-US" b="1" dirty="0" smtClean="0">
                <a:latin typeface="Courier New" panose="02070309020205020404" charset="0"/>
                <a:ea typeface="宋体" panose="02010600030101010101" pitchFamily="2" charset="-122"/>
              </a:rPr>
              <a:t>有符号数的除法</a:t>
            </a:r>
          </a:p>
          <a:p>
            <a:pPr lvl="1" eaLnBrk="1" hangingPunct="1">
              <a:tabLst>
                <a:tab pos="2971800" algn="l"/>
              </a:tabLst>
              <a:defRPr/>
            </a:pPr>
            <a:r>
              <a:rPr lang="en-US" b="1" dirty="0" smtClean="0">
                <a:latin typeface="Courier New" panose="02070309020205020404" charset="0"/>
              </a:rPr>
              <a:t>x &gt;&gt; k</a:t>
            </a:r>
            <a:r>
              <a:rPr lang="en-US" b="1" dirty="0" smtClean="0"/>
              <a:t> </a:t>
            </a:r>
            <a:r>
              <a:rPr lang="zh-CN" altLang="en-US" b="1" dirty="0" smtClean="0">
                <a:ea typeface="宋体" panose="02010600030101010101" pitchFamily="2" charset="-122"/>
              </a:rPr>
              <a:t>等价于</a:t>
            </a:r>
            <a:r>
              <a:rPr lang="en-US" dirty="0" smtClean="0"/>
              <a:t> </a:t>
            </a:r>
            <a:r>
              <a:rPr lang="en-US" b="1" dirty="0" smtClean="0">
                <a:sym typeface="Symbol" panose="05050102010706020507" pitchFamily="18" charset="2"/>
              </a:rPr>
              <a:t> x</a:t>
            </a:r>
            <a:r>
              <a:rPr lang="en-US" b="1" dirty="0" smtClean="0">
                <a:latin typeface="Courier New" panose="02070309020205020404" charset="0"/>
              </a:rPr>
              <a:t> / </a:t>
            </a:r>
            <a:r>
              <a:rPr lang="en-US" b="1" i="1" dirty="0" smtClean="0"/>
              <a:t>2</a:t>
            </a:r>
            <a:r>
              <a:rPr lang="en-US" b="1" i="1" baseline="30000" dirty="0" smtClean="0"/>
              <a:t>k </a:t>
            </a:r>
            <a:r>
              <a:rPr lang="en-US" b="1" dirty="0" smtClean="0">
                <a:sym typeface="Symbol" panose="05050102010706020507" pitchFamily="18" charset="2"/>
              </a:rPr>
              <a:t></a:t>
            </a:r>
            <a:endParaRPr lang="en-US" b="1" i="1" baseline="30000" dirty="0" smtClean="0"/>
          </a:p>
          <a:p>
            <a:pPr lvl="1" eaLnBrk="1" hangingPunct="1">
              <a:tabLst>
                <a:tab pos="2971800" algn="l"/>
              </a:tabLst>
              <a:defRPr/>
            </a:pPr>
            <a:r>
              <a:rPr lang="zh-CN" altLang="en-US" b="1" dirty="0" smtClean="0">
                <a:solidFill>
                  <a:schemeClr val="tx1"/>
                </a:solidFill>
                <a:ea typeface="宋体" panose="02010600030101010101" pitchFamily="2" charset="-122"/>
              </a:rPr>
              <a:t>使用算术右移</a:t>
            </a:r>
          </a:p>
          <a:p>
            <a:pPr lvl="1" eaLnBrk="1" hangingPunct="1">
              <a:tabLst>
                <a:tab pos="2971800" algn="l"/>
              </a:tabLst>
              <a:defRPr/>
            </a:pPr>
            <a:r>
              <a:rPr lang="zh-CN" altLang="en-US" b="1" dirty="0" smtClean="0">
                <a:solidFill>
                  <a:schemeClr val="tx1"/>
                </a:solidFill>
                <a:ea typeface="宋体" panose="02010600030101010101" pitchFamily="2" charset="-122"/>
              </a:rPr>
              <a:t>当x＜0时出错</a:t>
            </a:r>
          </a:p>
        </p:txBody>
      </p:sp>
      <p:sp>
        <p:nvSpPr>
          <p:cNvPr id="14342" name="Rectangle 5"/>
          <p:cNvSpPr>
            <a:spLocks noChangeArrowheads="1"/>
          </p:cNvSpPr>
          <p:nvPr/>
        </p:nvSpPr>
        <p:spPr bwMode="auto">
          <a:xfrm>
            <a:off x="7025640" y="12496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43" name="Rectangle 6"/>
          <p:cNvSpPr>
            <a:spLocks noChangeArrowheads="1"/>
          </p:cNvSpPr>
          <p:nvPr/>
        </p:nvSpPr>
        <p:spPr bwMode="auto">
          <a:xfrm>
            <a:off x="72542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4" name="Rectangle 7"/>
          <p:cNvSpPr>
            <a:spLocks noChangeArrowheads="1"/>
          </p:cNvSpPr>
          <p:nvPr/>
        </p:nvSpPr>
        <p:spPr bwMode="auto">
          <a:xfrm>
            <a:off x="81686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5" name="Rectangle 8"/>
          <p:cNvSpPr>
            <a:spLocks noChangeArrowheads="1"/>
          </p:cNvSpPr>
          <p:nvPr/>
        </p:nvSpPr>
        <p:spPr bwMode="auto">
          <a:xfrm>
            <a:off x="7025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4346" name="Rectangle 9"/>
          <p:cNvSpPr>
            <a:spLocks noChangeArrowheads="1"/>
          </p:cNvSpPr>
          <p:nvPr/>
        </p:nvSpPr>
        <p:spPr bwMode="auto">
          <a:xfrm>
            <a:off x="79400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7" name="Rectangle 10"/>
          <p:cNvSpPr>
            <a:spLocks noChangeArrowheads="1"/>
          </p:cNvSpPr>
          <p:nvPr/>
        </p:nvSpPr>
        <p:spPr bwMode="auto">
          <a:xfrm>
            <a:off x="8168640" y="17068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4348" name="Rectangle 11"/>
          <p:cNvSpPr>
            <a:spLocks noChangeArrowheads="1"/>
          </p:cNvSpPr>
          <p:nvPr/>
        </p:nvSpPr>
        <p:spPr bwMode="auto">
          <a:xfrm>
            <a:off x="8397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9" name="Rectangle 12"/>
          <p:cNvSpPr>
            <a:spLocks noChangeArrowheads="1"/>
          </p:cNvSpPr>
          <p:nvPr/>
        </p:nvSpPr>
        <p:spPr bwMode="auto">
          <a:xfrm>
            <a:off x="9311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0" name="Rectangle 13"/>
          <p:cNvSpPr>
            <a:spLocks noChangeArrowheads="1"/>
          </p:cNvSpPr>
          <p:nvPr/>
        </p:nvSpPr>
        <p:spPr bwMode="auto">
          <a:xfrm>
            <a:off x="9540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1" name="Rectangle 14"/>
          <p:cNvSpPr>
            <a:spLocks noChangeArrowheads="1"/>
          </p:cNvSpPr>
          <p:nvPr/>
        </p:nvSpPr>
        <p:spPr bwMode="auto">
          <a:xfrm>
            <a:off x="72542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dirty="0"/>
              <a:t>•••</a:t>
            </a:r>
          </a:p>
        </p:txBody>
      </p:sp>
      <p:sp>
        <p:nvSpPr>
          <p:cNvPr id="14352" name="Rectangle 15"/>
          <p:cNvSpPr>
            <a:spLocks noChangeArrowheads="1"/>
          </p:cNvSpPr>
          <p:nvPr/>
        </p:nvSpPr>
        <p:spPr bwMode="auto">
          <a:xfrm>
            <a:off x="6416040" y="1173480"/>
            <a:ext cx="285750" cy="366713"/>
          </a:xfrm>
          <a:prstGeom prst="rect">
            <a:avLst/>
          </a:prstGeom>
          <a:noFill/>
          <a:ln w="25400">
            <a:noFill/>
            <a:miter lim="800000"/>
          </a:ln>
        </p:spPr>
        <p:txBody>
          <a:bodyPr wrap="none">
            <a:spAutoFit/>
          </a:bodyPr>
          <a:lstStyle/>
          <a:p>
            <a:pPr>
              <a:lnSpc>
                <a:spcPct val="100000"/>
              </a:lnSpc>
            </a:pPr>
            <a:r>
              <a:rPr lang="en-US" b="0" i="1">
                <a:latin typeface="Times" pitchFamily="18" charset="0"/>
              </a:rPr>
              <a:t>x</a:t>
            </a:r>
          </a:p>
        </p:txBody>
      </p:sp>
      <p:sp>
        <p:nvSpPr>
          <p:cNvPr id="14353" name="Rectangle 16"/>
          <p:cNvSpPr>
            <a:spLocks noChangeArrowheads="1"/>
          </p:cNvSpPr>
          <p:nvPr/>
        </p:nvSpPr>
        <p:spPr bwMode="auto">
          <a:xfrm>
            <a:off x="6416040" y="1630680"/>
            <a:ext cx="366713" cy="366713"/>
          </a:xfrm>
          <a:prstGeom prst="rect">
            <a:avLst/>
          </a:prstGeom>
          <a:noFill/>
          <a:ln w="25400">
            <a:noFill/>
            <a:miter lim="800000"/>
          </a:ln>
        </p:spPr>
        <p:txBody>
          <a:bodyPr wrap="none">
            <a:spAutoFit/>
          </a:bodyPr>
          <a:lstStyle/>
          <a:p>
            <a:pPr>
              <a:lnSpc>
                <a:spcPct val="100000"/>
              </a:lnSpc>
            </a:pPr>
            <a:r>
              <a:rPr lang="en-US" b="0">
                <a:latin typeface="Times" pitchFamily="18" charset="0"/>
              </a:rPr>
              <a:t>2</a:t>
            </a:r>
            <a:r>
              <a:rPr lang="en-US" b="0" i="1" baseline="30000">
                <a:latin typeface="Times" pitchFamily="18" charset="0"/>
              </a:rPr>
              <a:t>k</a:t>
            </a:r>
            <a:endParaRPr lang="en-US" b="0" i="1">
              <a:latin typeface="Times" pitchFamily="18" charset="0"/>
            </a:endParaRPr>
          </a:p>
        </p:txBody>
      </p:sp>
      <p:sp>
        <p:nvSpPr>
          <p:cNvPr id="14354" name="Line 17"/>
          <p:cNvSpPr>
            <a:spLocks noChangeShapeType="1"/>
          </p:cNvSpPr>
          <p:nvPr/>
        </p:nvSpPr>
        <p:spPr bwMode="auto">
          <a:xfrm>
            <a:off x="5273040" y="2011680"/>
            <a:ext cx="6324600" cy="0"/>
          </a:xfrm>
          <a:prstGeom prst="line">
            <a:avLst/>
          </a:prstGeom>
          <a:noFill/>
          <a:ln w="25400">
            <a:solidFill>
              <a:schemeClr val="tx1"/>
            </a:solidFill>
            <a:round/>
          </a:ln>
        </p:spPr>
        <p:txBody>
          <a:bodyPr wrap="none" anchor="ctr"/>
          <a:lstStyle/>
          <a:p>
            <a:endParaRPr lang="en-US"/>
          </a:p>
        </p:txBody>
      </p:sp>
      <p:sp>
        <p:nvSpPr>
          <p:cNvPr id="14355" name="Rectangle 18"/>
          <p:cNvSpPr>
            <a:spLocks noChangeArrowheads="1"/>
          </p:cNvSpPr>
          <p:nvPr/>
        </p:nvSpPr>
        <p:spPr bwMode="auto">
          <a:xfrm>
            <a:off x="6035040" y="16306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4356" name="Rectangle 19"/>
          <p:cNvSpPr>
            <a:spLocks noChangeArrowheads="1"/>
          </p:cNvSpPr>
          <p:nvPr/>
        </p:nvSpPr>
        <p:spPr bwMode="auto">
          <a:xfrm>
            <a:off x="6123940" y="2087880"/>
            <a:ext cx="646113" cy="366713"/>
          </a:xfrm>
          <a:prstGeom prst="rect">
            <a:avLst/>
          </a:prstGeom>
          <a:noFill/>
          <a:ln w="25400">
            <a:noFill/>
            <a:miter lim="800000"/>
          </a:ln>
        </p:spPr>
        <p:txBody>
          <a:bodyPr wrap="none">
            <a:spAutoFit/>
          </a:bodyPr>
          <a:lstStyle/>
          <a:p>
            <a:pPr algn="r">
              <a:lnSpc>
                <a:spcPct val="100000"/>
              </a:lnSpc>
            </a:pPr>
            <a:r>
              <a:rPr lang="en-US" b="0" i="1">
                <a:latin typeface="Times" pitchFamily="18" charset="0"/>
              </a:rPr>
              <a:t>x </a:t>
            </a:r>
            <a:r>
              <a:rPr lang="en-US" b="0">
                <a:latin typeface="Times" pitchFamily="18" charset="0"/>
              </a:rPr>
              <a:t>/ 2</a:t>
            </a:r>
            <a:r>
              <a:rPr lang="en-US" b="0" i="1" baseline="30000">
                <a:latin typeface="Times" pitchFamily="18" charset="0"/>
              </a:rPr>
              <a:t>k</a:t>
            </a:r>
            <a:endParaRPr lang="en-US" b="0" i="1">
              <a:latin typeface="Times" pitchFamily="18" charset="0"/>
            </a:endParaRPr>
          </a:p>
        </p:txBody>
      </p:sp>
      <p:sp>
        <p:nvSpPr>
          <p:cNvPr id="14359" name="Rectangle 22"/>
          <p:cNvSpPr>
            <a:spLocks noChangeArrowheads="1"/>
          </p:cNvSpPr>
          <p:nvPr/>
        </p:nvSpPr>
        <p:spPr bwMode="auto">
          <a:xfrm>
            <a:off x="86258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a:t>
            </a:r>
          </a:p>
        </p:txBody>
      </p:sp>
      <p:sp>
        <p:nvSpPr>
          <p:cNvPr id="14361" name="Rectangle 24"/>
          <p:cNvSpPr>
            <a:spLocks noChangeArrowheads="1"/>
          </p:cNvSpPr>
          <p:nvPr/>
        </p:nvSpPr>
        <p:spPr bwMode="auto">
          <a:xfrm>
            <a:off x="7482840" y="12496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5" name="Group 25"/>
          <p:cNvGrpSpPr/>
          <p:nvPr/>
        </p:nvGrpSpPr>
        <p:grpSpPr bwMode="auto">
          <a:xfrm>
            <a:off x="8397240" y="1249680"/>
            <a:ext cx="1371600" cy="228600"/>
            <a:chOff x="3744" y="1488"/>
            <a:chExt cx="864" cy="144"/>
          </a:xfrm>
        </p:grpSpPr>
        <p:sp>
          <p:nvSpPr>
            <p:cNvPr id="14392"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3"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4"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5"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63" name="Rectangle 30"/>
          <p:cNvSpPr>
            <a:spLocks noChangeArrowheads="1"/>
          </p:cNvSpPr>
          <p:nvPr/>
        </p:nvSpPr>
        <p:spPr bwMode="auto">
          <a:xfrm>
            <a:off x="83972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4" name="Rectangle 31"/>
          <p:cNvSpPr>
            <a:spLocks noChangeArrowheads="1"/>
          </p:cNvSpPr>
          <p:nvPr/>
        </p:nvSpPr>
        <p:spPr bwMode="auto">
          <a:xfrm>
            <a:off x="86258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5" name="Rectangle 32"/>
          <p:cNvSpPr>
            <a:spLocks noChangeArrowheads="1"/>
          </p:cNvSpPr>
          <p:nvPr/>
        </p:nvSpPr>
        <p:spPr bwMode="auto">
          <a:xfrm>
            <a:off x="95402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6" name="Rectangle 33"/>
          <p:cNvSpPr>
            <a:spLocks noChangeArrowheads="1"/>
          </p:cNvSpPr>
          <p:nvPr/>
        </p:nvSpPr>
        <p:spPr bwMode="auto">
          <a:xfrm>
            <a:off x="8854440" y="2164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67" name="Rectangle 34"/>
          <p:cNvSpPr>
            <a:spLocks noChangeArrowheads="1"/>
          </p:cNvSpPr>
          <p:nvPr/>
        </p:nvSpPr>
        <p:spPr bwMode="auto">
          <a:xfrm>
            <a:off x="7025640" y="21640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0</a:t>
            </a:r>
          </a:p>
        </p:txBody>
      </p:sp>
      <p:sp>
        <p:nvSpPr>
          <p:cNvPr id="14368" name="Rectangle 35"/>
          <p:cNvSpPr>
            <a:spLocks noChangeArrowheads="1"/>
          </p:cNvSpPr>
          <p:nvPr/>
        </p:nvSpPr>
        <p:spPr bwMode="auto">
          <a:xfrm>
            <a:off x="79400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9" name="Rectangle 36"/>
          <p:cNvSpPr>
            <a:spLocks noChangeArrowheads="1"/>
          </p:cNvSpPr>
          <p:nvPr/>
        </p:nvSpPr>
        <p:spPr bwMode="auto">
          <a:xfrm>
            <a:off x="8168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0" name="Rectangle 37"/>
          <p:cNvSpPr>
            <a:spLocks noChangeArrowheads="1"/>
          </p:cNvSpPr>
          <p:nvPr/>
        </p:nvSpPr>
        <p:spPr bwMode="auto">
          <a:xfrm>
            <a:off x="7254240" y="21640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grpSp>
        <p:nvGrpSpPr>
          <p:cNvPr id="6" name="Group 38"/>
          <p:cNvGrpSpPr/>
          <p:nvPr/>
        </p:nvGrpSpPr>
        <p:grpSpPr bwMode="auto">
          <a:xfrm>
            <a:off x="9845040" y="2164080"/>
            <a:ext cx="1371600" cy="228600"/>
            <a:chOff x="4416" y="2256"/>
            <a:chExt cx="864" cy="144"/>
          </a:xfrm>
        </p:grpSpPr>
        <p:sp>
          <p:nvSpPr>
            <p:cNvPr id="14388"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89"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0"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1"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72" name="Line 43"/>
          <p:cNvSpPr>
            <a:spLocks noChangeShapeType="1"/>
          </p:cNvSpPr>
          <p:nvPr/>
        </p:nvSpPr>
        <p:spPr bwMode="auto">
          <a:xfrm>
            <a:off x="5273040" y="2545080"/>
            <a:ext cx="6324600" cy="0"/>
          </a:xfrm>
          <a:prstGeom prst="line">
            <a:avLst/>
          </a:prstGeom>
          <a:noFill/>
          <a:ln w="25400">
            <a:solidFill>
              <a:schemeClr val="tx1"/>
            </a:solidFill>
            <a:round/>
          </a:ln>
        </p:spPr>
        <p:txBody>
          <a:bodyPr wrap="none" anchor="ctr"/>
          <a:lstStyle/>
          <a:p>
            <a:endParaRPr lang="en-US"/>
          </a:p>
        </p:txBody>
      </p:sp>
      <p:sp>
        <p:nvSpPr>
          <p:cNvPr id="14374" name="Rectangle 45"/>
          <p:cNvSpPr>
            <a:spLocks noChangeArrowheads="1"/>
          </p:cNvSpPr>
          <p:nvPr/>
        </p:nvSpPr>
        <p:spPr bwMode="auto">
          <a:xfrm>
            <a:off x="83972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5" name="Rectangle 46"/>
          <p:cNvSpPr>
            <a:spLocks noChangeArrowheads="1"/>
          </p:cNvSpPr>
          <p:nvPr/>
        </p:nvSpPr>
        <p:spPr bwMode="auto">
          <a:xfrm>
            <a:off x="86258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6" name="Rectangle 47"/>
          <p:cNvSpPr>
            <a:spLocks noChangeArrowheads="1"/>
          </p:cNvSpPr>
          <p:nvPr/>
        </p:nvSpPr>
        <p:spPr bwMode="auto">
          <a:xfrm>
            <a:off x="95402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7" name="Rectangle 48"/>
          <p:cNvSpPr>
            <a:spLocks noChangeArrowheads="1"/>
          </p:cNvSpPr>
          <p:nvPr/>
        </p:nvSpPr>
        <p:spPr bwMode="auto">
          <a:xfrm>
            <a:off x="8854440" y="2697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79" name="Text Box 50"/>
          <p:cNvSpPr txBox="1">
            <a:spLocks noChangeArrowheads="1"/>
          </p:cNvSpPr>
          <p:nvPr/>
        </p:nvSpPr>
        <p:spPr bwMode="auto">
          <a:xfrm>
            <a:off x="9692640" y="2087880"/>
            <a:ext cx="261938"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a:t>
            </a:r>
          </a:p>
        </p:txBody>
      </p:sp>
      <p:sp>
        <p:nvSpPr>
          <p:cNvPr id="14380" name="Text Box 51"/>
          <p:cNvSpPr txBox="1">
            <a:spLocks noChangeArrowheads="1"/>
          </p:cNvSpPr>
          <p:nvPr/>
        </p:nvSpPr>
        <p:spPr bwMode="auto">
          <a:xfrm>
            <a:off x="9997440" y="1173480"/>
            <a:ext cx="1695450"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4381" name="Line 52"/>
          <p:cNvSpPr>
            <a:spLocks noChangeShapeType="1"/>
          </p:cNvSpPr>
          <p:nvPr/>
        </p:nvSpPr>
        <p:spPr bwMode="auto">
          <a:xfrm flipH="1">
            <a:off x="9845040" y="15544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4382" name="Rectangle 53"/>
          <p:cNvSpPr>
            <a:spLocks noChangeArrowheads="1"/>
          </p:cNvSpPr>
          <p:nvPr/>
        </p:nvSpPr>
        <p:spPr bwMode="auto">
          <a:xfrm>
            <a:off x="7025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3" name="Rectangle 54"/>
          <p:cNvSpPr>
            <a:spLocks noChangeArrowheads="1"/>
          </p:cNvSpPr>
          <p:nvPr/>
        </p:nvSpPr>
        <p:spPr bwMode="auto">
          <a:xfrm>
            <a:off x="7025640" y="26974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b="0"/>
              <a:t>0</a:t>
            </a:r>
          </a:p>
        </p:txBody>
      </p:sp>
      <p:sp>
        <p:nvSpPr>
          <p:cNvPr id="14384" name="Rectangle 55"/>
          <p:cNvSpPr>
            <a:spLocks noChangeArrowheads="1"/>
          </p:cNvSpPr>
          <p:nvPr/>
        </p:nvSpPr>
        <p:spPr bwMode="auto">
          <a:xfrm>
            <a:off x="79400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5" name="Rectangle 56"/>
          <p:cNvSpPr>
            <a:spLocks noChangeArrowheads="1"/>
          </p:cNvSpPr>
          <p:nvPr/>
        </p:nvSpPr>
        <p:spPr bwMode="auto">
          <a:xfrm>
            <a:off x="8168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6" name="Rectangle 57"/>
          <p:cNvSpPr>
            <a:spLocks noChangeArrowheads="1"/>
          </p:cNvSpPr>
          <p:nvPr/>
        </p:nvSpPr>
        <p:spPr bwMode="auto">
          <a:xfrm>
            <a:off x="7254240" y="26974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sp>
        <p:nvSpPr>
          <p:cNvPr id="14387" name="Rectangle 58"/>
          <p:cNvSpPr>
            <a:spLocks noChangeArrowheads="1"/>
          </p:cNvSpPr>
          <p:nvPr/>
        </p:nvSpPr>
        <p:spPr bwMode="auto">
          <a:xfrm>
            <a:off x="7025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graphicFrame>
        <p:nvGraphicFramePr>
          <p:cNvPr id="14338" name="Object 59"/>
          <p:cNvGraphicFramePr>
            <a:graphicFrameLocks noChangeAspect="1"/>
          </p:cNvGraphicFramePr>
          <p:nvPr/>
        </p:nvGraphicFramePr>
        <p:xfrm>
          <a:off x="1943735" y="3638550"/>
          <a:ext cx="9244330" cy="1984375"/>
        </p:xfrm>
        <a:graphic>
          <a:graphicData uri="http://schemas.openxmlformats.org/presentationml/2006/ole">
            <mc:AlternateContent xmlns:mc="http://schemas.openxmlformats.org/markup-compatibility/2006">
              <mc:Choice xmlns:v="urn:schemas-microsoft-com:vml" Requires="v">
                <p:oleObj spid="_x0000_s71781" name="Document" r:id="rId4" imgW="7844790" imgH="1650365" progId="Word.Document.8">
                  <p:embed/>
                </p:oleObj>
              </mc:Choice>
              <mc:Fallback>
                <p:oleObj name="Document" r:id="rId4" imgW="7844790" imgH="1650365" progId="Word.Document.8">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735" y="3638550"/>
                        <a:ext cx="9244330" cy="1984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a:xfrm>
            <a:off x="1221545" y="365712"/>
            <a:ext cx="8229600" cy="561975"/>
          </a:xfrm>
        </p:spPr>
        <p:txBody>
          <a:bodyPr/>
          <a:lstStyle/>
          <a:p>
            <a:r>
              <a:rPr lang="zh-CN" altLang="en-US" sz="3600" dirty="0"/>
              <a:t>整数的除运算</a:t>
            </a:r>
          </a:p>
        </p:txBody>
      </p:sp>
      <p:sp>
        <p:nvSpPr>
          <p:cNvPr id="688131" name="Rectangle 3"/>
          <p:cNvSpPr>
            <a:spLocks noGrp="1" noChangeArrowheads="1"/>
          </p:cNvSpPr>
          <p:nvPr>
            <p:ph type="body" idx="1"/>
          </p:nvPr>
        </p:nvSpPr>
        <p:spPr>
          <a:xfrm>
            <a:off x="1345199" y="1033562"/>
            <a:ext cx="8469312" cy="4752627"/>
          </a:xfrm>
        </p:spPr>
        <p:txBody>
          <a:bodyPr/>
          <a:lstStyle/>
          <a:p>
            <a:pPr>
              <a:buFontTx/>
              <a:buNone/>
            </a:pPr>
            <a:r>
              <a:rPr lang="zh-CN" altLang="en-US" sz="2000" dirty="0">
                <a:latin typeface="微软雅黑" pitchFamily="34" charset="-122"/>
                <a:ea typeface="微软雅黑" pitchFamily="34" charset="-122"/>
              </a:rPr>
              <a:t>代码段一：</a:t>
            </a:r>
          </a:p>
          <a:p>
            <a:pPr>
              <a:buFontTx/>
              <a:buNone/>
            </a:pPr>
            <a:r>
              <a:rPr lang="en-US" altLang="zh-CN" sz="2000" dirty="0" err="1">
                <a:latin typeface="微软雅黑" pitchFamily="34" charset="-122"/>
                <a:ea typeface="微软雅黑" pitchFamily="34" charset="-122"/>
              </a:rPr>
              <a:t>int</a:t>
            </a:r>
            <a:r>
              <a:rPr lang="en-US" altLang="zh-CN" sz="2000" dirty="0">
                <a:latin typeface="微软雅黑" pitchFamily="34" charset="-122"/>
                <a:ea typeface="微软雅黑" pitchFamily="34" charset="-122"/>
              </a:rPr>
              <a:t> a = 0x80000000;</a:t>
            </a:r>
          </a:p>
          <a:p>
            <a:pPr>
              <a:buFontTx/>
              <a:buNone/>
            </a:pPr>
            <a:r>
              <a:rPr lang="en-US" altLang="zh-CN" sz="2000" dirty="0" err="1">
                <a:latin typeface="微软雅黑" pitchFamily="34" charset="-122"/>
                <a:ea typeface="微软雅黑" pitchFamily="34" charset="-122"/>
              </a:rPr>
              <a:t>int</a:t>
            </a:r>
            <a:r>
              <a:rPr lang="en-US" altLang="zh-CN" sz="2000" dirty="0">
                <a:latin typeface="微软雅黑" pitchFamily="34" charset="-122"/>
                <a:ea typeface="微软雅黑" pitchFamily="34" charset="-122"/>
              </a:rPr>
              <a:t> b = a / -1; </a:t>
            </a:r>
          </a:p>
          <a:p>
            <a:pPr>
              <a:buFontTx/>
              <a:buNone/>
            </a:pPr>
            <a:r>
              <a:rPr lang="en-US" altLang="zh-CN" sz="2000" dirty="0" err="1">
                <a:latin typeface="微软雅黑" pitchFamily="34" charset="-122"/>
                <a:ea typeface="微软雅黑" pitchFamily="34" charset="-122"/>
              </a:rPr>
              <a:t>printf</a:t>
            </a:r>
            <a:r>
              <a:rPr lang="en-US" altLang="zh-CN" sz="2000" dirty="0">
                <a:latin typeface="微软雅黑" pitchFamily="34" charset="-122"/>
                <a:ea typeface="微软雅黑" pitchFamily="34" charset="-122"/>
              </a:rPr>
              <a:t>("%d\n", b);</a:t>
            </a:r>
          </a:p>
          <a:p>
            <a:pPr>
              <a:buFontTx/>
              <a:buNone/>
            </a:pPr>
            <a:r>
              <a:rPr lang="zh-CN" altLang="en-US" sz="2000" dirty="0">
                <a:solidFill>
                  <a:srgbClr val="FF0000"/>
                </a:solidFill>
                <a:latin typeface="微软雅黑" pitchFamily="34" charset="-122"/>
                <a:ea typeface="微软雅黑" pitchFamily="34" charset="-122"/>
              </a:rPr>
              <a:t>运行结果为</a:t>
            </a:r>
            <a:r>
              <a:rPr lang="en-US" altLang="zh-CN" sz="2000" dirty="0">
                <a:solidFill>
                  <a:srgbClr val="FF0000"/>
                </a:solidFill>
                <a:latin typeface="微软雅黑" pitchFamily="34" charset="-122"/>
                <a:ea typeface="微软雅黑" pitchFamily="34" charset="-122"/>
              </a:rPr>
              <a:t>-2147483648</a:t>
            </a:r>
            <a:endParaRPr lang="zh-CN" altLang="en-US" sz="2000" dirty="0">
              <a:solidFill>
                <a:srgbClr val="FF0000"/>
              </a:solidFill>
              <a:latin typeface="微软雅黑" pitchFamily="34" charset="-122"/>
              <a:ea typeface="微软雅黑" pitchFamily="34" charset="-122"/>
            </a:endParaRPr>
          </a:p>
          <a:p>
            <a:pPr>
              <a:buFontTx/>
              <a:buNone/>
            </a:pPr>
            <a:endParaRPr lang="zh-CN" altLang="en-US" sz="2000" dirty="0">
              <a:latin typeface="微软雅黑" pitchFamily="34" charset="-122"/>
              <a:ea typeface="微软雅黑" pitchFamily="34" charset="-122"/>
            </a:endParaRPr>
          </a:p>
          <a:p>
            <a:pPr>
              <a:buFontTx/>
              <a:buNone/>
            </a:pPr>
            <a:r>
              <a:rPr lang="zh-CN" altLang="en-US" sz="2000" dirty="0">
                <a:latin typeface="微软雅黑" pitchFamily="34" charset="-122"/>
                <a:ea typeface="微软雅黑" pitchFamily="34" charset="-122"/>
              </a:rPr>
              <a:t>代码段二：</a:t>
            </a:r>
          </a:p>
          <a:p>
            <a:pPr>
              <a:buFontTx/>
              <a:buNone/>
            </a:pPr>
            <a:r>
              <a:rPr lang="en-US" altLang="zh-CN" sz="2000" dirty="0" err="1">
                <a:latin typeface="微软雅黑" pitchFamily="34" charset="-122"/>
                <a:ea typeface="微软雅黑" pitchFamily="34" charset="-122"/>
              </a:rPr>
              <a:t>int</a:t>
            </a:r>
            <a:r>
              <a:rPr lang="en-US" altLang="zh-CN" sz="2000" dirty="0">
                <a:latin typeface="微软雅黑" pitchFamily="34" charset="-122"/>
                <a:ea typeface="微软雅黑" pitchFamily="34" charset="-122"/>
              </a:rPr>
              <a:t> a = 0x80000000;</a:t>
            </a:r>
          </a:p>
          <a:p>
            <a:pPr>
              <a:buFontTx/>
              <a:buNone/>
            </a:pPr>
            <a:r>
              <a:rPr lang="en-US" altLang="zh-CN" sz="2000" dirty="0" err="1">
                <a:latin typeface="微软雅黑" pitchFamily="34" charset="-122"/>
                <a:ea typeface="微软雅黑" pitchFamily="34" charset="-122"/>
              </a:rPr>
              <a:t>int</a:t>
            </a:r>
            <a:r>
              <a:rPr lang="en-US" altLang="zh-CN" sz="2000" dirty="0">
                <a:latin typeface="微软雅黑" pitchFamily="34" charset="-122"/>
                <a:ea typeface="微软雅黑" pitchFamily="34" charset="-122"/>
              </a:rPr>
              <a:t> b = -1;</a:t>
            </a:r>
          </a:p>
          <a:p>
            <a:pPr>
              <a:buFontTx/>
              <a:buNone/>
            </a:pPr>
            <a:r>
              <a:rPr lang="en-US" altLang="zh-CN" sz="2000" dirty="0" err="1">
                <a:latin typeface="微软雅黑" pitchFamily="34" charset="-122"/>
                <a:ea typeface="微软雅黑" pitchFamily="34" charset="-122"/>
              </a:rPr>
              <a:t>int</a:t>
            </a:r>
            <a:r>
              <a:rPr lang="en-US" altLang="zh-CN" sz="2000" dirty="0">
                <a:latin typeface="微软雅黑" pitchFamily="34" charset="-122"/>
                <a:ea typeface="微软雅黑" pitchFamily="34" charset="-122"/>
              </a:rPr>
              <a:t> c = a / b; </a:t>
            </a:r>
          </a:p>
          <a:p>
            <a:pPr>
              <a:buFontTx/>
              <a:buNone/>
            </a:pPr>
            <a:r>
              <a:rPr lang="en-US" altLang="zh-CN" sz="2000" dirty="0" err="1">
                <a:latin typeface="微软雅黑" pitchFamily="34" charset="-122"/>
                <a:ea typeface="微软雅黑" pitchFamily="34" charset="-122"/>
              </a:rPr>
              <a:t>printf</a:t>
            </a:r>
            <a:r>
              <a:rPr lang="en-US" altLang="zh-CN" sz="2000" dirty="0">
                <a:latin typeface="微软雅黑" pitchFamily="34" charset="-122"/>
                <a:ea typeface="微软雅黑" pitchFamily="34" charset="-122"/>
              </a:rPr>
              <a:t>("%d\n", c);</a:t>
            </a:r>
          </a:p>
        </p:txBody>
      </p:sp>
      <p:sp>
        <p:nvSpPr>
          <p:cNvPr id="688132" name="Rectangle 4"/>
          <p:cNvSpPr>
            <a:spLocks noChangeArrowheads="1"/>
          </p:cNvSpPr>
          <p:nvPr/>
        </p:nvSpPr>
        <p:spPr bwMode="auto">
          <a:xfrm>
            <a:off x="6410325" y="1403350"/>
            <a:ext cx="3151188" cy="2012950"/>
          </a:xfrm>
          <a:prstGeom prst="rect">
            <a:avLst/>
          </a:prstGeom>
          <a:noFill/>
          <a:ln w="9525">
            <a:noFill/>
            <a:miter lim="800000"/>
            <a:headEnd/>
            <a:tailEnd/>
          </a:ln>
          <a:effectLst/>
        </p:spPr>
        <p:txBody>
          <a:bodyPr>
            <a:spAutoFit/>
          </a:bodyPr>
          <a:lstStyle/>
          <a:p>
            <a:pPr>
              <a:lnSpc>
                <a:spcPct val="120000"/>
              </a:lnSpc>
            </a:pPr>
            <a:r>
              <a:rPr lang="zh-CN" altLang="en-US" sz="2100" b="1" dirty="0">
                <a:solidFill>
                  <a:srgbClr val="0033CC"/>
                </a:solidFill>
                <a:latin typeface="微软雅黑" pitchFamily="34" charset="-122"/>
                <a:ea typeface="微软雅黑" pitchFamily="34" charset="-122"/>
              </a:rPr>
              <a:t>用</a:t>
            </a:r>
            <a:r>
              <a:rPr lang="en-US" altLang="zh-CN" sz="2100" b="1" dirty="0" err="1">
                <a:solidFill>
                  <a:srgbClr val="0033CC"/>
                </a:solidFill>
                <a:latin typeface="微软雅黑" pitchFamily="34" charset="-122"/>
                <a:ea typeface="微软雅黑" pitchFamily="34" charset="-122"/>
              </a:rPr>
              <a:t>objdump</a:t>
            </a:r>
            <a:r>
              <a:rPr lang="zh-CN" altLang="en-US" sz="2100" b="1" dirty="0">
                <a:solidFill>
                  <a:srgbClr val="0033CC"/>
                </a:solidFill>
                <a:latin typeface="微软雅黑" pitchFamily="34" charset="-122"/>
                <a:ea typeface="微软雅黑" pitchFamily="34" charset="-122"/>
              </a:rPr>
              <a:t>看代码段一的反汇编代码</a:t>
            </a:r>
            <a:r>
              <a:rPr lang="en-US" altLang="zh-CN" sz="2100" b="1" dirty="0">
                <a:solidFill>
                  <a:srgbClr val="0033CC"/>
                </a:solidFill>
                <a:latin typeface="微软雅黑" pitchFamily="34" charset="-122"/>
                <a:ea typeface="微软雅黑" pitchFamily="34" charset="-122"/>
              </a:rPr>
              <a:t>, </a:t>
            </a:r>
            <a:r>
              <a:rPr lang="zh-CN" altLang="en-US" sz="2100" b="1" dirty="0">
                <a:solidFill>
                  <a:srgbClr val="0033CC"/>
                </a:solidFill>
                <a:latin typeface="微软雅黑" pitchFamily="34" charset="-122"/>
                <a:ea typeface="微软雅黑" pitchFamily="34" charset="-122"/>
              </a:rPr>
              <a:t>得知除以 </a:t>
            </a:r>
            <a:r>
              <a:rPr lang="en-US" altLang="zh-CN" sz="2100" b="1" dirty="0">
                <a:solidFill>
                  <a:srgbClr val="0033CC"/>
                </a:solidFill>
                <a:latin typeface="微软雅黑" pitchFamily="34" charset="-122"/>
                <a:ea typeface="微软雅黑" pitchFamily="34" charset="-122"/>
              </a:rPr>
              <a:t>-1 </a:t>
            </a:r>
            <a:r>
              <a:rPr lang="zh-CN" altLang="en-US" sz="2100" b="1" dirty="0">
                <a:solidFill>
                  <a:srgbClr val="0033CC"/>
                </a:solidFill>
                <a:latin typeface="微软雅黑" pitchFamily="34" charset="-122"/>
                <a:ea typeface="微软雅黑" pitchFamily="34" charset="-122"/>
              </a:rPr>
              <a:t>被优化成取负指令</a:t>
            </a:r>
            <a:r>
              <a:rPr lang="en-US" altLang="zh-CN" sz="2100" b="1" dirty="0" err="1">
                <a:solidFill>
                  <a:srgbClr val="0033CC"/>
                </a:solidFill>
                <a:latin typeface="微软雅黑" pitchFamily="34" charset="-122"/>
                <a:ea typeface="微软雅黑" pitchFamily="34" charset="-122"/>
              </a:rPr>
              <a:t>neg</a:t>
            </a:r>
            <a:r>
              <a:rPr lang="en-US" altLang="zh-CN" sz="2100" b="1" dirty="0">
                <a:solidFill>
                  <a:srgbClr val="0033CC"/>
                </a:solidFill>
                <a:latin typeface="微软雅黑" pitchFamily="34" charset="-122"/>
                <a:ea typeface="微软雅黑" pitchFamily="34" charset="-122"/>
              </a:rPr>
              <a:t>, </a:t>
            </a:r>
            <a:r>
              <a:rPr lang="zh-CN" altLang="en-US" sz="2100" b="1" dirty="0">
                <a:solidFill>
                  <a:srgbClr val="0033CC"/>
                </a:solidFill>
                <a:latin typeface="微软雅黑" pitchFamily="34" charset="-122"/>
                <a:ea typeface="微软雅黑" pitchFamily="34" charset="-122"/>
              </a:rPr>
              <a:t>故未发生除法溢出</a:t>
            </a:r>
            <a:r>
              <a:rPr lang="en-US" altLang="zh-CN" sz="2100" b="1" dirty="0">
                <a:solidFill>
                  <a:srgbClr val="0033CC"/>
                </a:solidFill>
                <a:latin typeface="微软雅黑" pitchFamily="34" charset="-122"/>
                <a:ea typeface="微软雅黑" pitchFamily="34" charset="-122"/>
              </a:rPr>
              <a:t/>
            </a:r>
            <a:br>
              <a:rPr lang="en-US" altLang="zh-CN" sz="2100" b="1" dirty="0">
                <a:solidFill>
                  <a:srgbClr val="0033CC"/>
                </a:solidFill>
                <a:latin typeface="微软雅黑" pitchFamily="34" charset="-122"/>
                <a:ea typeface="微软雅黑" pitchFamily="34" charset="-122"/>
              </a:rPr>
            </a:br>
            <a:endParaRPr lang="zh-CN" altLang="en-US" sz="2100" b="1" dirty="0">
              <a:solidFill>
                <a:srgbClr val="0033CC"/>
              </a:solidFill>
              <a:latin typeface="微软雅黑" pitchFamily="34" charset="-122"/>
              <a:ea typeface="微软雅黑" pitchFamily="34" charset="-122"/>
            </a:endParaRPr>
          </a:p>
        </p:txBody>
      </p:sp>
      <p:sp>
        <p:nvSpPr>
          <p:cNvPr id="688135" name="Text Box 7"/>
          <p:cNvSpPr txBox="1">
            <a:spLocks noChangeArrowheads="1"/>
          </p:cNvSpPr>
          <p:nvPr/>
        </p:nvSpPr>
        <p:spPr bwMode="auto">
          <a:xfrm>
            <a:off x="5646738" y="3698876"/>
            <a:ext cx="4005262" cy="8540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ea typeface="微软雅黑" pitchFamily="34" charset="-122"/>
              </a:rPr>
              <a:t>为什么显示是</a:t>
            </a:r>
            <a:r>
              <a:rPr lang="zh-CN" altLang="en-US" sz="2000" b="1" dirty="0">
                <a:solidFill>
                  <a:srgbClr val="FF0000"/>
                </a:solidFill>
                <a:latin typeface="微软雅黑"/>
                <a:ea typeface="微软雅黑" pitchFamily="34" charset="-122"/>
              </a:rPr>
              <a:t>“</a:t>
            </a:r>
            <a:r>
              <a:rPr lang="zh-CN" altLang="en-US" sz="2000" b="1" dirty="0">
                <a:solidFill>
                  <a:srgbClr val="FF0000"/>
                </a:solidFill>
                <a:ea typeface="微软雅黑" pitchFamily="34" charset="-122"/>
              </a:rPr>
              <a:t>浮点异常</a:t>
            </a:r>
            <a:r>
              <a:rPr lang="zh-CN" altLang="en-US" sz="2000" b="1" dirty="0">
                <a:solidFill>
                  <a:srgbClr val="FF0000"/>
                </a:solidFill>
                <a:latin typeface="微软雅黑"/>
                <a:ea typeface="微软雅黑" pitchFamily="34" charset="-122"/>
              </a:rPr>
              <a:t>”</a:t>
            </a:r>
            <a:r>
              <a:rPr lang="zh-CN" altLang="en-US" sz="2000" b="1" dirty="0">
                <a:solidFill>
                  <a:srgbClr val="FF0000"/>
                </a:solidFill>
                <a:ea typeface="微软雅黑" pitchFamily="34" charset="-122"/>
              </a:rPr>
              <a:t>呢？</a:t>
            </a:r>
          </a:p>
          <a:p>
            <a:pPr>
              <a:spcBef>
                <a:spcPct val="50000"/>
              </a:spcBef>
            </a:pPr>
            <a:r>
              <a:rPr lang="zh-CN" altLang="en-US" sz="2000" b="1" dirty="0">
                <a:ea typeface="微软雅黑" pitchFamily="34" charset="-122"/>
              </a:rPr>
              <a:t>学完第</a:t>
            </a:r>
            <a:r>
              <a:rPr lang="en-US" altLang="zh-CN" sz="2000" b="1" dirty="0">
                <a:ea typeface="微软雅黑" pitchFamily="34" charset="-122"/>
              </a:rPr>
              <a:t>7</a:t>
            </a:r>
            <a:r>
              <a:rPr lang="zh-CN" altLang="en-US" sz="2000" b="1" dirty="0">
                <a:ea typeface="微软雅黑" pitchFamily="34" charset="-122"/>
              </a:rPr>
              <a:t>章应该能回答这个问题！</a:t>
            </a:r>
          </a:p>
        </p:txBody>
      </p:sp>
      <p:sp>
        <p:nvSpPr>
          <p:cNvPr id="2" name="矩形 1"/>
          <p:cNvSpPr/>
          <p:nvPr/>
        </p:nvSpPr>
        <p:spPr>
          <a:xfrm>
            <a:off x="3117728" y="5771648"/>
            <a:ext cx="8319305" cy="400110"/>
          </a:xfrm>
          <a:prstGeom prst="rect">
            <a:avLst/>
          </a:prstGeom>
        </p:spPr>
        <p:txBody>
          <a:bodyPr wrap="square">
            <a:spAutoFit/>
          </a:bodyPr>
          <a:lstStyle/>
          <a:p>
            <a:pPr>
              <a:buFontTx/>
              <a:buNone/>
            </a:pPr>
            <a:r>
              <a:rPr lang="zh-CN" altLang="en-US" sz="2000" b="1" dirty="0">
                <a:solidFill>
                  <a:srgbClr val="FF0000"/>
                </a:solidFill>
                <a:latin typeface="微软雅黑" pitchFamily="34" charset="-122"/>
                <a:ea typeface="微软雅黑" pitchFamily="34" charset="-122"/>
              </a:rPr>
              <a:t>运行结果为“</a:t>
            </a:r>
            <a:r>
              <a:rPr lang="en-US" altLang="zh-CN" sz="2000" b="1" dirty="0">
                <a:solidFill>
                  <a:srgbClr val="FF0000"/>
                </a:solidFill>
                <a:latin typeface="微软雅黑" pitchFamily="34" charset="-122"/>
                <a:ea typeface="微软雅黑" pitchFamily="34" charset="-122"/>
              </a:rPr>
              <a:t>Floating point exception”</a:t>
            </a:r>
            <a:r>
              <a:rPr lang="zh-CN" altLang="en-US" sz="2000" b="1" dirty="0">
                <a:solidFill>
                  <a:srgbClr val="FF0000"/>
                </a:solidFill>
                <a:latin typeface="微软雅黑" pitchFamily="34" charset="-122"/>
                <a:ea typeface="微软雅黑" pitchFamily="34" charset="-122"/>
              </a:rPr>
              <a:t>，显然</a:t>
            </a:r>
            <a:r>
              <a:rPr lang="en-US" altLang="zh-CN" sz="2000" b="1" dirty="0">
                <a:solidFill>
                  <a:srgbClr val="FF0000"/>
                </a:solidFill>
                <a:latin typeface="微软雅黑" pitchFamily="34" charset="-122"/>
                <a:ea typeface="微软雅黑" pitchFamily="34" charset="-122"/>
              </a:rPr>
              <a:t>CPU</a:t>
            </a:r>
            <a:r>
              <a:rPr lang="zh-CN" altLang="en-US" sz="2000" b="1" dirty="0">
                <a:solidFill>
                  <a:srgbClr val="FF0000"/>
                </a:solidFill>
                <a:latin typeface="微软雅黑" pitchFamily="34" charset="-122"/>
                <a:ea typeface="微软雅黑" pitchFamily="34" charset="-122"/>
              </a:rPr>
              <a:t>检测到了异常</a:t>
            </a:r>
            <a:endParaRPr lang="en-US"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0601949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813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8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3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81125" y="1166019"/>
            <a:ext cx="1061275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181100" lvl="3" eaLnBrk="1" hangingPunct="1">
              <a:buFont typeface="Arial" panose="020B0604020202020204" pitchFamily="34" charset="0"/>
              <a:buNone/>
            </a:pPr>
            <a:endParaRPr lang="zh-CN" altLang="en-US" sz="1600" b="1" dirty="0" smtClean="0">
              <a:ea typeface="宋体" panose="02010600030101010101"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12293" name="AutoShape 6"/>
          <p:cNvSpPr/>
          <p:nvPr/>
        </p:nvSpPr>
        <p:spPr bwMode="auto">
          <a:xfrm>
            <a:off x="13811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2915921" y="1112202"/>
            <a:ext cx="8442960" cy="2208848"/>
          </a:xfrm>
          <a:prstGeom prst="rect">
            <a:avLst/>
          </a:prstGeom>
          <a:noFill/>
        </p:spPr>
        <p:txBody>
          <a:bodyPr wrap="square" rtlCol="0">
            <a:noAutofit/>
          </a:bodyPr>
          <a:lstStyle/>
          <a:p>
            <a:pPr marL="0" indent="0" eaLnBrk="1" hangingPunct="1">
              <a:buNone/>
            </a:pPr>
            <a:r>
              <a:rPr lang="zh-CN" altLang="en-US" sz="2400" dirty="0" smtClean="0">
                <a:solidFill>
                  <a:schemeClr val="accent1">
                    <a:lumMod val="75000"/>
                  </a:schemeClr>
                </a:solidFill>
                <a:ea typeface="宋体" panose="02010600030101010101" pitchFamily="2" charset="-122"/>
                <a:sym typeface="+mn-ea"/>
              </a:rPr>
              <a:t>十六进制转换为十进制</a:t>
            </a:r>
            <a:r>
              <a:rPr lang="zh-CN" altLang="en-US" sz="2400" dirty="0" smtClean="0">
                <a:ea typeface="宋体" panose="02010600030101010101" pitchFamily="2" charset="-122"/>
                <a:sym typeface="+mn-ea"/>
              </a:rPr>
              <a:t>：</a:t>
            </a:r>
          </a:p>
          <a:p>
            <a:pPr marL="0" indent="0" eaLnBrk="1" hangingPunct="1">
              <a:buNone/>
            </a:pPr>
            <a:endParaRPr lang="en-US" altLang="zh-CN" sz="2400" dirty="0" smtClean="0">
              <a:ea typeface="宋体" panose="02010600030101010101" pitchFamily="2" charset="-122"/>
              <a:sym typeface="+mn-ea"/>
            </a:endParaRPr>
          </a:p>
          <a:p>
            <a:pPr marL="0" indent="0" eaLnBrk="1" hangingPunct="1">
              <a:buNone/>
            </a:pPr>
            <a:r>
              <a:rPr lang="zh-CN" altLang="en-US" sz="2400" dirty="0" smtClean="0">
                <a:ea typeface="宋体" panose="02010600030101010101" pitchFamily="2" charset="-122"/>
                <a:sym typeface="+mn-ea"/>
              </a:rPr>
              <a:t>用相应的</a:t>
            </a:r>
            <a:r>
              <a:rPr lang="en-US" altLang="zh-CN" sz="2400" dirty="0" smtClean="0">
                <a:ea typeface="宋体" panose="02010600030101010101" pitchFamily="2" charset="-122"/>
                <a:sym typeface="+mn-ea"/>
              </a:rPr>
              <a:t>16</a:t>
            </a:r>
            <a:r>
              <a:rPr lang="zh-CN" altLang="en-US" sz="2400" dirty="0" smtClean="0">
                <a:ea typeface="宋体" panose="02010600030101010101" pitchFamily="2" charset="-122"/>
                <a:sym typeface="+mn-ea"/>
              </a:rPr>
              <a:t>的幂乘以每个十六进制数字。</a:t>
            </a:r>
          </a:p>
          <a:p>
            <a:pPr marL="0" indent="0" eaLnBrk="1" hangingPunct="1">
              <a:buNone/>
            </a:pPr>
            <a:endParaRPr lang="zh-CN" altLang="en-US" sz="2400" dirty="0" smtClean="0">
              <a:ea typeface="宋体" panose="02010600030101010101" pitchFamily="2" charset="-122"/>
              <a:sym typeface="+mn-ea"/>
            </a:endParaRPr>
          </a:p>
          <a:p>
            <a:pPr marL="0" indent="0" eaLnBrk="1" hangingPunct="1">
              <a:buNone/>
            </a:pPr>
            <a:r>
              <a:rPr lang="zh-CN" altLang="en-US" sz="2400" dirty="0" smtClean="0">
                <a:ea typeface="宋体" panose="02010600030101010101" pitchFamily="2" charset="-122"/>
                <a:sym typeface="+mn-ea"/>
              </a:rPr>
              <a:t>十六进制数</a:t>
            </a:r>
            <a:r>
              <a:rPr lang="en-US" altLang="zh-CN" sz="2400" dirty="0" smtClean="0">
                <a:ea typeface="宋体" panose="02010600030101010101" pitchFamily="2" charset="-122"/>
                <a:sym typeface="+mn-ea"/>
              </a:rPr>
              <a:t>0x7AF</a:t>
            </a:r>
            <a:r>
              <a:rPr lang="zh-CN" altLang="en-US" sz="2400" dirty="0" smtClean="0">
                <a:ea typeface="宋体" panose="02010600030101010101" pitchFamily="2" charset="-122"/>
                <a:sym typeface="+mn-ea"/>
              </a:rPr>
              <a:t>，对应的十进制数为</a:t>
            </a:r>
            <a:r>
              <a:rPr lang="en-US" altLang="zh-CN" sz="2400" dirty="0" smtClean="0">
                <a:ea typeface="宋体" panose="02010600030101010101" pitchFamily="2" charset="-122"/>
                <a:sym typeface="+mn-ea"/>
              </a:rPr>
              <a:t>?</a:t>
            </a:r>
            <a:endParaRPr lang="zh-CN" altLang="en-US" sz="2400" dirty="0" smtClean="0">
              <a:ea typeface="宋体" panose="02010600030101010101" pitchFamily="2" charset="-122"/>
              <a:sym typeface="+mn-ea"/>
            </a:endParaRPr>
          </a:p>
          <a:p>
            <a:pPr marL="0" indent="0" eaLnBrk="1" hangingPunct="1">
              <a:buNone/>
            </a:pPr>
            <a:endParaRPr lang="en-US" altLang="zh-CN" sz="2400" dirty="0" smtClean="0">
              <a:solidFill>
                <a:schemeClr val="tx1"/>
              </a:solidFill>
              <a:uFillTx/>
              <a:ea typeface="宋体" panose="02010600030101010101" pitchFamily="2" charset="-122"/>
              <a:sym typeface="+mn-ea"/>
            </a:endParaRPr>
          </a:p>
          <a:p>
            <a:pPr marL="266700" lvl="1" indent="0" eaLnBrk="1" hangingPunct="1">
              <a:buNone/>
            </a:pPr>
            <a:endParaRPr lang="zh-CN" altLang="en-US" sz="2400" baseline="30000" dirty="0" smtClean="0">
              <a:ea typeface="宋体" panose="02010600030101010101" pitchFamily="2" charset="-122"/>
              <a:sym typeface="+mn-ea"/>
            </a:endParaRPr>
          </a:p>
          <a:p>
            <a:pPr marL="552450" lvl="1" eaLnBrk="1" hangingPunct="1"/>
            <a:endParaRPr lang="zh-CN" altLang="en-US" sz="2400" dirty="0" smtClean="0">
              <a:ea typeface="宋体" panose="02010600030101010101" pitchFamily="2" charset="-122"/>
              <a:sym typeface="+mn-ea"/>
            </a:endParaRPr>
          </a:p>
          <a:p>
            <a:pPr marL="1181100" lvl="3" eaLnBrk="1" hangingPunct="1">
              <a:buFont typeface="Arial" panose="020B0604020202020204" pitchFamily="34" charset="0"/>
              <a:buNone/>
            </a:pPr>
            <a:endParaRPr lang="zh-CN" altLang="en-US" sz="2400" dirty="0" smtClean="0">
              <a:ea typeface="宋体" panose="02010600030101010101" pitchFamily="2" charset="-122"/>
              <a:sym typeface="+mn-ea"/>
            </a:endParaRPr>
          </a:p>
          <a:p>
            <a:endParaRPr lang="zh-CN" altLang="en-US" sz="2400" dirty="0"/>
          </a:p>
        </p:txBody>
      </p:sp>
      <p:sp>
        <p:nvSpPr>
          <p:cNvPr id="7" name="文本框 6"/>
          <p:cNvSpPr txBox="1"/>
          <p:nvPr/>
        </p:nvSpPr>
        <p:spPr>
          <a:xfrm>
            <a:off x="1789430" y="1493520"/>
            <a:ext cx="367665" cy="368300"/>
          </a:xfrm>
          <a:prstGeom prst="rect">
            <a:avLst/>
          </a:prstGeom>
          <a:noFill/>
        </p:spPr>
        <p:txBody>
          <a:bodyPr wrap="square" rtlCol="0">
            <a:spAutoFit/>
          </a:bodyPr>
          <a:lstStyle/>
          <a:p>
            <a:r>
              <a:rPr lang="zh-CN" altLang="en-US" b="1"/>
              <a:t>三</a:t>
            </a:r>
          </a:p>
        </p:txBody>
      </p:sp>
      <p:graphicFrame>
        <p:nvGraphicFramePr>
          <p:cNvPr id="4" name="对象 3">
            <a:hlinkClick r:id="" action="ppaction://ole?verb=0"/>
          </p:cNvPr>
          <p:cNvGraphicFramePr>
            <a:graphicFrameLocks noChangeAspect="1"/>
          </p:cNvGraphicFramePr>
          <p:nvPr>
            <p:extLst/>
          </p:nvPr>
        </p:nvGraphicFramePr>
        <p:xfrm>
          <a:off x="5276850" y="3321050"/>
          <a:ext cx="914400" cy="215900"/>
        </p:xfrm>
        <a:graphic>
          <a:graphicData uri="http://schemas.openxmlformats.org/presentationml/2006/ole">
            <mc:AlternateContent xmlns:mc="http://schemas.openxmlformats.org/markup-compatibility/2006">
              <mc:Choice xmlns:v="urn:schemas-microsoft-com:vml" Requires="v">
                <p:oleObj spid="_x0000_s74795" r:id="rId3" imgW="914400" imgH="215900" progId="Equation.KSEE3">
                  <p:embed/>
                </p:oleObj>
              </mc:Choice>
              <mc:Fallback>
                <p:oleObj r:id="rId3" imgW="914400" imgH="215900" progId="Equation.KSEE3">
                  <p:embed/>
                  <p:pic>
                    <p:nvPicPr>
                      <p:cNvPr id="0" name=""/>
                      <p:cNvPicPr/>
                      <p:nvPr/>
                    </p:nvPicPr>
                    <p:blipFill>
                      <a:blip r:embed="rId4"/>
                      <a:stretch>
                        <a:fillRect/>
                      </a:stretch>
                    </p:blipFill>
                    <p:spPr>
                      <a:xfrm>
                        <a:off x="5276850" y="3321050"/>
                        <a:ext cx="914400" cy="215900"/>
                      </a:xfrm>
                      <a:prstGeom prst="rect">
                        <a:avLst/>
                      </a:prstGeom>
                    </p:spPr>
                  </p:pic>
                </p:oleObj>
              </mc:Fallback>
            </mc:AlternateContent>
          </a:graphicData>
        </a:graphic>
      </p:graphicFrame>
      <p:graphicFrame>
        <p:nvGraphicFramePr>
          <p:cNvPr id="5" name="表格 4"/>
          <p:cNvGraphicFramePr/>
          <p:nvPr>
            <p:extLst>
              <p:ext uri="{D42A27DB-BD31-4B8C-83A1-F6EECF244321}">
                <p14:modId xmlns:p14="http://schemas.microsoft.com/office/powerpoint/2010/main" val="2207524187"/>
              </p:ext>
            </p:extLst>
          </p:nvPr>
        </p:nvGraphicFramePr>
        <p:xfrm>
          <a:off x="3107690" y="3620770"/>
          <a:ext cx="6973570" cy="1798320"/>
        </p:xfrm>
        <a:graphic>
          <a:graphicData uri="http://schemas.openxmlformats.org/drawingml/2006/table">
            <a:tbl>
              <a:tblPr firstRow="1" bandRow="1">
                <a:tableStyleId>{5C22544A-7EE6-4342-B048-85BDC9FD1C3A}</a:tableStyleId>
              </a:tblPr>
              <a:tblGrid>
                <a:gridCol w="6973570"/>
              </a:tblGrid>
              <a:tr h="396240">
                <a:tc>
                  <a:txBody>
                    <a:bodyPr/>
                    <a:lstStyle/>
                    <a:p>
                      <a:pPr>
                        <a:buNone/>
                      </a:pPr>
                      <a:r>
                        <a:rPr lang="en-US" altLang="zh-CN" sz="2400" dirty="0" smtClean="0">
                          <a:latin typeface="宋体" panose="02010600030101010101" pitchFamily="2" charset="-122"/>
                          <a:ea typeface="宋体" panose="02010600030101010101" pitchFamily="2" charset="-122"/>
                          <a:sym typeface="+mn-ea"/>
                        </a:rPr>
                        <a:t>0x7AF =</a:t>
                      </a:r>
                      <a:r>
                        <a:rPr lang="en-US" altLang="zh-CN" sz="2400" baseline="0" dirty="0" smtClean="0">
                          <a:latin typeface="宋体" panose="02010600030101010101" pitchFamily="2" charset="-122"/>
                          <a:ea typeface="宋体" panose="02010600030101010101" pitchFamily="2" charset="-122"/>
                          <a:sym typeface="+mn-ea"/>
                        </a:rPr>
                        <a:t> </a:t>
                      </a:r>
                      <a:r>
                        <a:rPr lang="en-US" altLang="zh-CN" sz="2400" dirty="0" smtClean="0">
                          <a:solidFill>
                            <a:schemeClr val="bg1"/>
                          </a:solidFill>
                          <a:latin typeface="宋体" panose="02010600030101010101" pitchFamily="2" charset="-122"/>
                          <a:ea typeface="宋体" panose="02010600030101010101" pitchFamily="2" charset="-122"/>
                          <a:sym typeface="+mn-ea"/>
                        </a:rPr>
                        <a:t>7×16</a:t>
                      </a:r>
                      <a:r>
                        <a:rPr lang="en-US" altLang="zh-CN" sz="2400" baseline="30000" dirty="0" smtClean="0">
                          <a:solidFill>
                            <a:schemeClr val="bg1"/>
                          </a:solidFill>
                          <a:uFillTx/>
                          <a:latin typeface="宋体" panose="02010600030101010101" pitchFamily="2" charset="-122"/>
                          <a:ea typeface="宋体" panose="02010600030101010101" pitchFamily="2" charset="-122"/>
                          <a:sym typeface="+mn-ea"/>
                        </a:rPr>
                        <a:t>2</a:t>
                      </a:r>
                      <a:r>
                        <a:rPr lang="en-US" altLang="zh-CN" sz="2400" dirty="0" smtClean="0">
                          <a:solidFill>
                            <a:schemeClr val="bg1"/>
                          </a:solidFill>
                          <a:uFillTx/>
                          <a:latin typeface="宋体" panose="02010600030101010101" pitchFamily="2" charset="-122"/>
                          <a:ea typeface="宋体" panose="02010600030101010101" pitchFamily="2" charset="-122"/>
                          <a:sym typeface="+mn-ea"/>
                        </a:rPr>
                        <a:t>+10</a:t>
                      </a:r>
                      <a:r>
                        <a:rPr lang="en-US" altLang="zh-CN" sz="2400" dirty="0" smtClean="0">
                          <a:solidFill>
                            <a:schemeClr val="bg1"/>
                          </a:solidFill>
                          <a:latin typeface="宋体" panose="02010600030101010101" pitchFamily="2" charset="-122"/>
                          <a:ea typeface="宋体" panose="02010600030101010101" pitchFamily="2" charset="-122"/>
                          <a:sym typeface="+mn-ea"/>
                        </a:rPr>
                        <a:t>×</a:t>
                      </a:r>
                      <a:r>
                        <a:rPr lang="en-US" altLang="zh-CN" sz="2400" dirty="0" smtClean="0">
                          <a:solidFill>
                            <a:schemeClr val="bg1"/>
                          </a:solidFill>
                          <a:uFillTx/>
                          <a:latin typeface="宋体" panose="02010600030101010101" pitchFamily="2" charset="-122"/>
                          <a:ea typeface="宋体" panose="02010600030101010101" pitchFamily="2" charset="-122"/>
                          <a:sym typeface="+mn-ea"/>
                        </a:rPr>
                        <a:t>16</a:t>
                      </a:r>
                      <a:r>
                        <a:rPr lang="en-US" altLang="zh-CN" sz="2400" baseline="30000" dirty="0" smtClean="0">
                          <a:solidFill>
                            <a:schemeClr val="bg1"/>
                          </a:solidFill>
                          <a:uFillTx/>
                          <a:latin typeface="宋体" panose="02010600030101010101" pitchFamily="2" charset="-122"/>
                          <a:ea typeface="宋体" panose="02010600030101010101" pitchFamily="2" charset="-122"/>
                          <a:sym typeface="+mn-ea"/>
                        </a:rPr>
                        <a:t>1</a:t>
                      </a:r>
                      <a:r>
                        <a:rPr lang="en-US" altLang="zh-CN" sz="2400" dirty="0" smtClean="0">
                          <a:solidFill>
                            <a:schemeClr val="bg1"/>
                          </a:solidFill>
                          <a:uFillTx/>
                          <a:latin typeface="宋体" panose="02010600030101010101" pitchFamily="2" charset="-122"/>
                          <a:ea typeface="宋体" panose="02010600030101010101" pitchFamily="2" charset="-122"/>
                          <a:sym typeface="+mn-ea"/>
                        </a:rPr>
                        <a:t>+15</a:t>
                      </a:r>
                      <a:r>
                        <a:rPr lang="en-US" altLang="zh-CN" sz="2400" dirty="0" smtClean="0">
                          <a:solidFill>
                            <a:schemeClr val="bg1"/>
                          </a:solidFill>
                          <a:latin typeface="宋体" panose="02010600030101010101" pitchFamily="2" charset="-122"/>
                          <a:ea typeface="宋体" panose="02010600030101010101" pitchFamily="2" charset="-122"/>
                          <a:sym typeface="+mn-ea"/>
                        </a:rPr>
                        <a:t>×16</a:t>
                      </a:r>
                      <a:r>
                        <a:rPr lang="en-US" altLang="zh-CN" sz="2400" b="1" kern="1200" baseline="30000" dirty="0" smtClean="0">
                          <a:solidFill>
                            <a:schemeClr val="bg1"/>
                          </a:solidFill>
                          <a:uFillTx/>
                          <a:latin typeface="宋体" panose="02010600030101010101" pitchFamily="2" charset="-122"/>
                          <a:ea typeface="宋体" panose="02010600030101010101" pitchFamily="2" charset="-122"/>
                          <a:cs typeface="+mn-cs"/>
                          <a:sym typeface="+mn-ea"/>
                        </a:rPr>
                        <a:t>0</a:t>
                      </a:r>
                    </a:p>
                    <a:p>
                      <a:pPr>
                        <a:buNone/>
                      </a:pPr>
                      <a:endParaRPr lang="en-US" altLang="zh-CN" sz="2400" b="1" kern="1200" baseline="30000" dirty="0" smtClean="0">
                        <a:solidFill>
                          <a:schemeClr val="bg1"/>
                        </a:solidFill>
                        <a:uFillTx/>
                        <a:latin typeface="宋体" panose="02010600030101010101" pitchFamily="2" charset="-122"/>
                        <a:ea typeface="宋体" panose="02010600030101010101" pitchFamily="2" charset="-122"/>
                        <a:cs typeface="+mn-cs"/>
                        <a:sym typeface="+mn-ea"/>
                      </a:endParaRPr>
                    </a:p>
                    <a:p>
                      <a:pPr>
                        <a:buNone/>
                      </a:pPr>
                      <a:r>
                        <a:rPr lang="en-US" altLang="zh-CN" sz="2400" b="1" kern="1200" baseline="30000" dirty="0" smtClean="0">
                          <a:solidFill>
                            <a:schemeClr val="bg1"/>
                          </a:solidFill>
                          <a:uFillTx/>
                          <a:latin typeface="宋体" panose="02010600030101010101" pitchFamily="2" charset="-122"/>
                          <a:ea typeface="宋体" panose="02010600030101010101" pitchFamily="2" charset="-122"/>
                          <a:cs typeface="+mn-cs"/>
                          <a:sym typeface="+mn-ea"/>
                        </a:rPr>
                        <a:t>                  </a:t>
                      </a:r>
                      <a:r>
                        <a:rPr lang="en-US" altLang="zh-CN" sz="2400" dirty="0" smtClean="0">
                          <a:solidFill>
                            <a:schemeClr val="bg1"/>
                          </a:solidFill>
                          <a:uFillTx/>
                          <a:latin typeface="宋体" panose="02010600030101010101" pitchFamily="2" charset="-122"/>
                          <a:ea typeface="宋体" panose="02010600030101010101" pitchFamily="2" charset="-122"/>
                          <a:sym typeface="+mn-ea"/>
                        </a:rPr>
                        <a:t>=7</a:t>
                      </a:r>
                      <a:r>
                        <a:rPr lang="en-US" altLang="zh-CN" sz="2400" dirty="0" smtClean="0">
                          <a:solidFill>
                            <a:schemeClr val="bg1"/>
                          </a:solidFill>
                          <a:latin typeface="宋体" panose="02010600030101010101" pitchFamily="2" charset="-122"/>
                          <a:ea typeface="宋体" panose="02010600030101010101" pitchFamily="2" charset="-122"/>
                          <a:sym typeface="+mn-ea"/>
                        </a:rPr>
                        <a:t>×</a:t>
                      </a:r>
                      <a:r>
                        <a:rPr lang="en-US" altLang="zh-CN" sz="2400" dirty="0" smtClean="0">
                          <a:solidFill>
                            <a:schemeClr val="bg1"/>
                          </a:solidFill>
                          <a:uFillTx/>
                          <a:latin typeface="宋体" panose="02010600030101010101" pitchFamily="2" charset="-122"/>
                          <a:ea typeface="宋体" panose="02010600030101010101" pitchFamily="2" charset="-122"/>
                          <a:sym typeface="+mn-ea"/>
                        </a:rPr>
                        <a:t>256+10</a:t>
                      </a:r>
                      <a:r>
                        <a:rPr lang="en-US" altLang="zh-CN" sz="2400" dirty="0" smtClean="0">
                          <a:solidFill>
                            <a:schemeClr val="bg1"/>
                          </a:solidFill>
                          <a:latin typeface="宋体" panose="02010600030101010101" pitchFamily="2" charset="-122"/>
                          <a:ea typeface="宋体" panose="02010600030101010101" pitchFamily="2" charset="-122"/>
                          <a:sym typeface="+mn-ea"/>
                        </a:rPr>
                        <a:t>×</a:t>
                      </a:r>
                      <a:r>
                        <a:rPr lang="en-US" altLang="zh-CN" sz="2400" dirty="0" smtClean="0">
                          <a:solidFill>
                            <a:schemeClr val="bg1"/>
                          </a:solidFill>
                          <a:uFillTx/>
                          <a:latin typeface="宋体" panose="02010600030101010101" pitchFamily="2" charset="-122"/>
                          <a:ea typeface="宋体" panose="02010600030101010101" pitchFamily="2" charset="-122"/>
                          <a:sym typeface="+mn-ea"/>
                        </a:rPr>
                        <a:t>16+15</a:t>
                      </a:r>
                    </a:p>
                    <a:p>
                      <a:pPr>
                        <a:buNone/>
                      </a:pPr>
                      <a:endParaRPr lang="en-US" altLang="zh-CN" sz="2400" dirty="0" smtClean="0">
                        <a:solidFill>
                          <a:schemeClr val="bg1"/>
                        </a:solidFill>
                        <a:uFillTx/>
                        <a:latin typeface="宋体" panose="02010600030101010101" pitchFamily="2" charset="-122"/>
                        <a:ea typeface="宋体" panose="02010600030101010101" pitchFamily="2" charset="-122"/>
                        <a:sym typeface="+mn-ea"/>
                      </a:endParaRPr>
                    </a:p>
                    <a:p>
                      <a:pPr>
                        <a:buNone/>
                      </a:pPr>
                      <a:r>
                        <a:rPr lang="en-US" altLang="zh-CN" sz="2400" dirty="0" smtClean="0">
                          <a:solidFill>
                            <a:schemeClr val="bg1"/>
                          </a:solidFill>
                          <a:uFillTx/>
                          <a:latin typeface="宋体" panose="02010600030101010101" pitchFamily="2" charset="-122"/>
                          <a:ea typeface="宋体" panose="02010600030101010101" pitchFamily="2" charset="-122"/>
                          <a:sym typeface="+mn-ea"/>
                        </a:rPr>
                        <a:t>            =1967</a:t>
                      </a:r>
                    </a:p>
                  </a:txBody>
                  <a:tcPr/>
                </a:tc>
              </a:tr>
            </a:tbl>
          </a:graphicData>
        </a:graphic>
      </p:graphicFrame>
    </p:spTree>
    <p:extLst>
      <p:ext uri="{BB962C8B-B14F-4D97-AF65-F5344CB8AC3E}">
        <p14:creationId xmlns:p14="http://schemas.microsoft.com/office/powerpoint/2010/main" val="19670283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9699" name="矩形 10"/>
          <p:cNvSpPr>
            <a:spLocks noChangeArrowheads="1"/>
          </p:cNvSpPr>
          <p:nvPr/>
        </p:nvSpPr>
        <p:spPr bwMode="auto">
          <a:xfrm>
            <a:off x="4344988" y="3525838"/>
            <a:ext cx="514667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a:solidFill>
                  <a:srgbClr val="2B2B2B"/>
                </a:solidFill>
                <a:latin typeface="微软雅黑" panose="020B0503020204020204" pitchFamily="34" charset="-122"/>
                <a:ea typeface="微软雅黑" panose="020B0503020204020204" pitchFamily="34" charset="-122"/>
              </a:rPr>
              <a:t>IEEE754</a:t>
            </a:r>
            <a:r>
              <a:rPr lang="zh-CN" altLang="en-US">
                <a:solidFill>
                  <a:srgbClr val="2B2B2B"/>
                </a:solidFill>
                <a:latin typeface="微软雅黑" panose="020B0503020204020204" pitchFamily="34" charset="-122"/>
                <a:ea typeface="微软雅黑" panose="020B0503020204020204" pitchFamily="34" charset="-122"/>
              </a:rPr>
              <a:t>浮点格式中数字的表示方式是重要的。</a:t>
            </a:r>
          </a:p>
        </p:txBody>
      </p:sp>
      <p:cxnSp>
        <p:nvCxnSpPr>
          <p:cNvPr id="29700" name="直接连接符 15"/>
          <p:cNvCxnSpPr>
            <a:cxnSpLocks noChangeShapeType="1"/>
          </p:cNvCxnSpPr>
          <p:nvPr/>
        </p:nvCxnSpPr>
        <p:spPr bwMode="auto">
          <a:xfrm>
            <a:off x="4344988" y="354171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9701" name="矩形 5"/>
          <p:cNvSpPr>
            <a:spLocks noChangeArrowheads="1"/>
          </p:cNvSpPr>
          <p:nvPr/>
        </p:nvSpPr>
        <p:spPr bwMode="auto">
          <a:xfrm>
            <a:off x="4344988" y="2711450"/>
            <a:ext cx="2478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2.4</a:t>
            </a:r>
            <a:r>
              <a:rPr lang="zh-CN" altLang="zh-CN" sz="4000" b="1">
                <a:latin typeface="微软雅黑" panose="020B0503020204020204" pitchFamily="34" charset="-122"/>
                <a:ea typeface="微软雅黑" panose="020B0503020204020204" pitchFamily="34" charset="-122"/>
              </a:rPr>
              <a:t>浮点数</a:t>
            </a:r>
          </a:p>
        </p:txBody>
      </p:sp>
      <p:sp>
        <p:nvSpPr>
          <p:cNvPr id="33798" name="矩形 12"/>
          <p:cNvSpPr>
            <a:spLocks noChangeArrowheads="1"/>
          </p:cNvSpPr>
          <p:nvPr/>
        </p:nvSpPr>
        <p:spPr bwMode="auto">
          <a:xfrm>
            <a:off x="1389063" y="2473325"/>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a:t>
            </a:r>
          </a:p>
        </p:txBody>
      </p:sp>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tblGrid>
              <a:tr h="457200">
                <a:tc>
                  <a:txBody>
                    <a:bodyPr/>
                    <a:lstStyle/>
                    <a:p>
                      <a:pPr>
                        <a:buNone/>
                      </a:pPr>
                      <a:r>
                        <a:rPr lang="en-US" altLang="zh-CN" sz="2400">
                          <a:solidFill>
                            <a:schemeClr val="bg1"/>
                          </a:solidFill>
                        </a:rPr>
                        <a:t>2.4.1  </a:t>
                      </a:r>
                      <a:r>
                        <a:rPr lang="zh-CN" altLang="en-US" sz="2400">
                          <a:solidFill>
                            <a:schemeClr val="bg1"/>
                          </a:solidFill>
                          <a:ea typeface="宋体" panose="02010600030101010101" pitchFamily="2" charset="-122"/>
                        </a:rPr>
                        <a:t>二进制小数</a:t>
                      </a:r>
                    </a:p>
                  </a:txBody>
                  <a:tcPr>
                    <a:solidFill>
                      <a:srgbClr val="52B6B1"/>
                    </a:solidFill>
                  </a:tcPr>
                </a:tc>
              </a:tr>
            </a:tbl>
          </a:graphicData>
        </a:graphic>
      </p:graphicFrame>
      <p:sp>
        <p:nvSpPr>
          <p:cNvPr id="21506" name="Line 1"/>
          <p:cNvSpPr>
            <a:spLocks noChangeShapeType="1"/>
          </p:cNvSpPr>
          <p:nvPr/>
        </p:nvSpPr>
        <p:spPr bwMode="auto">
          <a:xfrm>
            <a:off x="3474085" y="3610610"/>
            <a:ext cx="7048500" cy="0"/>
          </a:xfrm>
          <a:prstGeom prst="line">
            <a:avLst/>
          </a:prstGeom>
          <a:noFill/>
          <a:ln w="63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pSp>
        <p:nvGrpSpPr>
          <p:cNvPr id="21509" name="Group 7"/>
          <p:cNvGrpSpPr/>
          <p:nvPr/>
        </p:nvGrpSpPr>
        <p:grpSpPr bwMode="auto">
          <a:xfrm>
            <a:off x="7545705" y="1696085"/>
            <a:ext cx="4044950" cy="1718310"/>
            <a:chOff x="0" y="0"/>
            <a:chExt cx="2913063" cy="1718310"/>
          </a:xfrm>
        </p:grpSpPr>
        <p:sp>
          <p:nvSpPr>
            <p:cNvPr id="21537" name="AutoShape 7"/>
            <p:cNvSpPr/>
            <p:nvPr/>
          </p:nvSpPr>
          <p:spPr bwMode="auto">
            <a:xfrm>
              <a:off x="0" y="0"/>
              <a:ext cx="2913063" cy="171767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宋体" panose="02010600030101010101" pitchFamily="2" charset="-122"/>
                <a:sym typeface="Calibri" panose="020F0502020204030204" pitchFamily="34" charset="0"/>
              </a:endParaRPr>
            </a:p>
          </p:txBody>
        </p:sp>
        <p:sp>
          <p:nvSpPr>
            <p:cNvPr id="21538" name="AutoShape 8"/>
            <p:cNvSpPr>
              <a:spLocks noChangeArrowheads="1"/>
            </p:cNvSpPr>
            <p:nvPr/>
          </p:nvSpPr>
          <p:spPr bwMode="auto">
            <a:xfrm>
              <a:off x="34290" y="635"/>
              <a:ext cx="2845435" cy="17176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en-US">
                <a:solidFill>
                  <a:srgbClr val="000000"/>
                </a:solidFill>
                <a:ea typeface="宋体" panose="02010600030101010101" pitchFamily="2" charset="-122"/>
                <a:sym typeface="Calibri" panose="020F0502020204030204" pitchFamily="34" charset="0"/>
              </a:endParaRPr>
            </a:p>
          </p:txBody>
        </p:sp>
      </p:grpSp>
      <p:sp>
        <p:nvSpPr>
          <p:cNvPr id="21533" name="AutoShape 13"/>
          <p:cNvSpPr/>
          <p:nvPr/>
        </p:nvSpPr>
        <p:spPr bwMode="auto">
          <a:xfrm>
            <a:off x="2484120" y="4302760"/>
            <a:ext cx="4129405" cy="171894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宋体" panose="02010600030101010101" pitchFamily="2" charset="-122"/>
              <a:sym typeface="Calibri" panose="020F0502020204030204" pitchFamily="34" charset="0"/>
            </a:endParaRPr>
          </a:p>
        </p:txBody>
      </p:sp>
      <p:grpSp>
        <p:nvGrpSpPr>
          <p:cNvPr id="21513" name="Group 21"/>
          <p:cNvGrpSpPr/>
          <p:nvPr/>
        </p:nvGrpSpPr>
        <p:grpSpPr bwMode="auto">
          <a:xfrm>
            <a:off x="10814685" y="979805"/>
            <a:ext cx="976313" cy="974725"/>
            <a:chOff x="0" y="0"/>
            <a:chExt cx="976313" cy="974725"/>
          </a:xfrm>
        </p:grpSpPr>
        <p:sp>
          <p:nvSpPr>
            <p:cNvPr id="21525" name="AutoShape 21"/>
            <p:cNvSpPr/>
            <p:nvPr/>
          </p:nvSpPr>
          <p:spPr bwMode="auto">
            <a:xfrm>
              <a:off x="0" y="0"/>
              <a:ext cx="976313" cy="974725"/>
            </a:xfrm>
            <a:custGeom>
              <a:avLst/>
              <a:gdLst>
                <a:gd name="T0" fmla="*/ 2050992598 w 19679"/>
                <a:gd name="T1" fmla="*/ 350089480 h 19679"/>
                <a:gd name="T2" fmla="*/ 2050992598 w 19679"/>
                <a:gd name="T3" fmla="*/ 2040999308 h 19679"/>
                <a:gd name="T4" fmla="*/ 351804633 w 19679"/>
                <a:gd name="T5" fmla="*/ 2040999308 h 19679"/>
                <a:gd name="T6" fmla="*/ 351804633 w 19679"/>
                <a:gd name="T7" fmla="*/ 350089480 h 19679"/>
                <a:gd name="T8" fmla="*/ 2050992598 w 19679"/>
                <a:gd name="T9" fmla="*/ 3500894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6" name="Group 23"/>
            <p:cNvGrpSpPr/>
            <p:nvPr/>
          </p:nvGrpSpPr>
          <p:grpSpPr bwMode="auto">
            <a:xfrm>
              <a:off x="93703" y="73342"/>
              <a:ext cx="788906" cy="828040"/>
              <a:chOff x="0" y="0"/>
              <a:chExt cx="788906" cy="828040"/>
            </a:xfrm>
          </p:grpSpPr>
          <p:sp>
            <p:nvSpPr>
              <p:cNvPr id="21527" name="AutoShape 23"/>
              <p:cNvSpPr/>
              <p:nvPr/>
            </p:nvSpPr>
            <p:spPr bwMode="auto">
              <a:xfrm>
                <a:off x="0" y="20208"/>
                <a:ext cx="788906" cy="787624"/>
              </a:xfrm>
              <a:custGeom>
                <a:avLst/>
                <a:gdLst>
                  <a:gd name="T0" fmla="*/ 1082112562 w 19679"/>
                  <a:gd name="T1" fmla="*/ 184710375 h 19679"/>
                  <a:gd name="T2" fmla="*/ 1082112562 w 19679"/>
                  <a:gd name="T3" fmla="*/ 1076845985 h 19679"/>
                  <a:gd name="T4" fmla="*/ 185614280 w 19679"/>
                  <a:gd name="T5" fmla="*/ 1076845985 h 19679"/>
                  <a:gd name="T6" fmla="*/ 185614280 w 19679"/>
                  <a:gd name="T7" fmla="*/ 184710375 h 19679"/>
                  <a:gd name="T8" fmla="*/ 1082112562 w 19679"/>
                  <a:gd name="T9" fmla="*/ 18471037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8" name="AutoShape 24"/>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宋体" panose="02010600030101010101" pitchFamily="2" charset="-122"/>
                    <a:sym typeface="Calibri" panose="020F0502020204030204" pitchFamily="34" charset="0"/>
                  </a:rPr>
                  <a:t>十进制</a:t>
                </a:r>
              </a:p>
            </p:txBody>
          </p:sp>
        </p:grpSp>
      </p:grpSp>
      <p:grpSp>
        <p:nvGrpSpPr>
          <p:cNvPr id="21514" name="Group 26"/>
          <p:cNvGrpSpPr/>
          <p:nvPr/>
        </p:nvGrpSpPr>
        <p:grpSpPr bwMode="auto">
          <a:xfrm>
            <a:off x="1808798" y="5381625"/>
            <a:ext cx="976312" cy="976313"/>
            <a:chOff x="0" y="0"/>
            <a:chExt cx="976313" cy="976313"/>
          </a:xfrm>
        </p:grpSpPr>
        <p:sp>
          <p:nvSpPr>
            <p:cNvPr id="21521" name="AutoShape 26"/>
            <p:cNvSpPr/>
            <p:nvPr/>
          </p:nvSpPr>
          <p:spPr bwMode="auto">
            <a:xfrm>
              <a:off x="0" y="0"/>
              <a:ext cx="976313" cy="976313"/>
            </a:xfrm>
            <a:custGeom>
              <a:avLst/>
              <a:gdLst>
                <a:gd name="T0" fmla="*/ 2050992598 w 19679"/>
                <a:gd name="T1" fmla="*/ 351804633 h 19679"/>
                <a:gd name="T2" fmla="*/ 2050992598 w 19679"/>
                <a:gd name="T3" fmla="*/ 2050992598 h 19679"/>
                <a:gd name="T4" fmla="*/ 351804633 w 19679"/>
                <a:gd name="T5" fmla="*/ 2050992598 h 19679"/>
                <a:gd name="T6" fmla="*/ 351804633 w 19679"/>
                <a:gd name="T7" fmla="*/ 351804633 h 19679"/>
                <a:gd name="T8" fmla="*/ 2050992598 w 19679"/>
                <a:gd name="T9" fmla="*/ 351804633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2" name="Group 28"/>
            <p:cNvGrpSpPr/>
            <p:nvPr/>
          </p:nvGrpSpPr>
          <p:grpSpPr bwMode="auto">
            <a:xfrm>
              <a:off x="93703" y="74135"/>
              <a:ext cx="788906" cy="828041"/>
              <a:chOff x="0" y="0"/>
              <a:chExt cx="788906" cy="828040"/>
            </a:xfrm>
          </p:grpSpPr>
          <p:sp>
            <p:nvSpPr>
              <p:cNvPr id="21523" name="AutoShape 28"/>
              <p:cNvSpPr/>
              <p:nvPr/>
            </p:nvSpPr>
            <p:spPr bwMode="auto">
              <a:xfrm>
                <a:off x="0" y="19567"/>
                <a:ext cx="788906" cy="788906"/>
              </a:xfrm>
              <a:custGeom>
                <a:avLst/>
                <a:gdLst>
                  <a:gd name="T0" fmla="*/ 1082112562 w 19679"/>
                  <a:gd name="T1" fmla="*/ 185614280 h 19679"/>
                  <a:gd name="T2" fmla="*/ 1082112562 w 19679"/>
                  <a:gd name="T3" fmla="*/ 1082112562 h 19679"/>
                  <a:gd name="T4" fmla="*/ 185614280 w 19679"/>
                  <a:gd name="T5" fmla="*/ 1082112562 h 19679"/>
                  <a:gd name="T6" fmla="*/ 185614280 w 19679"/>
                  <a:gd name="T7" fmla="*/ 185614280 h 19679"/>
                  <a:gd name="T8" fmla="*/ 1082112562 w 19679"/>
                  <a:gd name="T9" fmla="*/ 1856142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4" name="AutoShape 29"/>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宋体" panose="02010600030101010101" pitchFamily="2" charset="-122"/>
                    <a:sym typeface="Calibri" panose="020F0502020204030204" pitchFamily="34" charset="0"/>
                  </a:rPr>
                  <a:t>二进制</a:t>
                </a:r>
              </a:p>
            </p:txBody>
          </p:sp>
        </p:grpSp>
      </p:grpSp>
      <p:graphicFrame>
        <p:nvGraphicFramePr>
          <p:cNvPr id="12337" name="Group 49"/>
          <p:cNvGraphicFramePr>
            <a:graphicFrameLocks noGrp="1"/>
          </p:cNvGraphicFramePr>
          <p:nvPr/>
        </p:nvGraphicFramePr>
        <p:xfrm>
          <a:off x="3667125" y="3610610"/>
          <a:ext cx="6527800" cy="546100"/>
        </p:xfrm>
        <a:graphic>
          <a:graphicData uri="http://schemas.openxmlformats.org/drawingml/2006/table">
            <a:tbl>
              <a:tblPr/>
              <a:tblGrid>
                <a:gridCol w="571500"/>
                <a:gridCol w="584200"/>
                <a:gridCol w="685800"/>
                <a:gridCol w="571500"/>
                <a:gridCol w="571500"/>
                <a:gridCol w="571500"/>
                <a:gridCol w="571500"/>
                <a:gridCol w="571500"/>
                <a:gridCol w="571500"/>
                <a:gridCol w="685800"/>
                <a:gridCol w="571500"/>
              </a:tblGrid>
              <a:tr h="5461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smtClean="0">
                          <a:ln>
                            <a:noFill/>
                          </a:ln>
                          <a:solidFill>
                            <a:schemeClr val="tx1"/>
                          </a:solidFill>
                          <a:effectLst/>
                          <a:latin typeface="Calibri Italic" charset="0"/>
                          <a:ea typeface="Calibri Italic" charset="0"/>
                          <a:cs typeface="Calibri Italic" charset="0"/>
                          <a:sym typeface="Calibri Italic" charset="0"/>
                        </a:rPr>
                        <a:t>i</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i-1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smtClean="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smtClean="0">
                          <a:ln>
                            <a:noFill/>
                          </a:ln>
                          <a:solidFill>
                            <a:schemeClr val="tx1"/>
                          </a:solidFill>
                          <a:effectLst/>
                          <a:latin typeface="Calibri Italic" charset="0"/>
                          <a:ea typeface="Calibri Italic" charset="0"/>
                          <a:cs typeface="Calibri Italic" charset="0"/>
                          <a:sym typeface="Calibri Italic"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smtClean="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smtClean="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smtClean="0">
                          <a:ln>
                            <a:noFill/>
                          </a:ln>
                          <a:solidFill>
                            <a:schemeClr val="tx1"/>
                          </a:solidFill>
                          <a:effectLst/>
                          <a:latin typeface="Calibri Italic" charset="0"/>
                          <a:ea typeface="Calibri Italic" charset="0"/>
                          <a:cs typeface="Calibri Italic" charset="0"/>
                          <a:sym typeface="Calibri Italic" charset="0"/>
                        </a:rPr>
                        <a:t>-j</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85" name="Rectangle 97"/>
          <p:cNvSpPr/>
          <p:nvPr/>
        </p:nvSpPr>
        <p:spPr bwMode="auto">
          <a:xfrm rot="10800000">
            <a:off x="8970963" y="4480560"/>
            <a:ext cx="561975"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itchFamily="18" charset="0"/>
                <a:ea typeface="Times" pitchFamily="18" charset="0"/>
                <a:cs typeface="Times" pitchFamily="18" charset="0"/>
                <a:sym typeface="Times" pitchFamily="18" charset="0"/>
              </a:rPr>
              <a:t>• • •</a:t>
            </a:r>
          </a:p>
        </p:txBody>
      </p:sp>
      <p:sp>
        <p:nvSpPr>
          <p:cNvPr id="12388" name="Freeform 100"/>
          <p:cNvSpPr/>
          <p:nvPr/>
        </p:nvSpPr>
        <p:spPr bwMode="auto">
          <a:xfrm>
            <a:off x="6805613" y="3440748"/>
            <a:ext cx="1651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sz="3600"/>
          </a:p>
        </p:txBody>
      </p:sp>
      <p:sp>
        <p:nvSpPr>
          <p:cNvPr id="12389" name="Freeform 101"/>
          <p:cNvSpPr/>
          <p:nvPr/>
        </p:nvSpPr>
        <p:spPr bwMode="auto">
          <a:xfrm>
            <a:off x="6270625" y="3008948"/>
            <a:ext cx="698500" cy="53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0" name="Freeform 102"/>
          <p:cNvSpPr/>
          <p:nvPr/>
        </p:nvSpPr>
        <p:spPr bwMode="auto">
          <a:xfrm>
            <a:off x="5721350" y="2767648"/>
            <a:ext cx="12446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1" name="Freeform 103"/>
          <p:cNvSpPr/>
          <p:nvPr/>
        </p:nvSpPr>
        <p:spPr bwMode="auto">
          <a:xfrm>
            <a:off x="4543425" y="2094548"/>
            <a:ext cx="2425700" cy="14478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2" name="Freeform 104"/>
          <p:cNvSpPr/>
          <p:nvPr/>
        </p:nvSpPr>
        <p:spPr bwMode="auto">
          <a:xfrm>
            <a:off x="3794125" y="1738948"/>
            <a:ext cx="3175000" cy="180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3" name="Rectangle 105"/>
          <p:cNvSpPr/>
          <p:nvPr/>
        </p:nvSpPr>
        <p:spPr bwMode="auto">
          <a:xfrm>
            <a:off x="4876800" y="2843848"/>
            <a:ext cx="560388"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itchFamily="18" charset="0"/>
                <a:ea typeface="Times" pitchFamily="18" charset="0"/>
                <a:cs typeface="Times" pitchFamily="18" charset="0"/>
                <a:sym typeface="Times" pitchFamily="18" charset="0"/>
              </a:rPr>
              <a:t>• • •</a:t>
            </a:r>
          </a:p>
        </p:txBody>
      </p:sp>
      <p:sp>
        <p:nvSpPr>
          <p:cNvPr id="12394" name="Freeform 106"/>
          <p:cNvSpPr/>
          <p:nvPr/>
        </p:nvSpPr>
        <p:spPr bwMode="auto">
          <a:xfrm rot="10800000">
            <a:off x="7064375" y="4201160"/>
            <a:ext cx="3429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5" name="Freeform 107"/>
          <p:cNvSpPr/>
          <p:nvPr/>
        </p:nvSpPr>
        <p:spPr bwMode="auto">
          <a:xfrm rot="10800000">
            <a:off x="7051675" y="4201160"/>
            <a:ext cx="977900" cy="393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6" name="Freeform 108"/>
          <p:cNvSpPr/>
          <p:nvPr/>
        </p:nvSpPr>
        <p:spPr bwMode="auto">
          <a:xfrm rot="10800000">
            <a:off x="7050088" y="4213860"/>
            <a:ext cx="15748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7" name="Freeform 109"/>
          <p:cNvSpPr/>
          <p:nvPr/>
        </p:nvSpPr>
        <p:spPr bwMode="auto">
          <a:xfrm rot="10800000">
            <a:off x="7040563" y="4175760"/>
            <a:ext cx="2717800" cy="137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8" name="Oval 110"/>
          <p:cNvSpPr/>
          <p:nvPr/>
        </p:nvSpPr>
        <p:spPr bwMode="auto">
          <a:xfrm>
            <a:off x="7107176" y="4052636"/>
            <a:ext cx="165100" cy="165100"/>
          </a:xfrm>
          <a:prstGeom prst="ellipse">
            <a:avLst/>
          </a:prstGeom>
          <a:solidFill>
            <a:srgbClr val="000000"/>
          </a:solidFill>
          <a:ln w="25400" cap="flat">
            <a:solidFill>
              <a:schemeClr val="tx1"/>
            </a:solidFill>
            <a:prstDash val="solid"/>
            <a:miter lim="800000"/>
            <a:headEnd type="none" w="med" len="med"/>
            <a:tailEnd type="none" w="med" len="med"/>
          </a:ln>
        </p:spPr>
        <p:txBody>
          <a:bodyPr lIns="0" tIns="0" rIns="0" bIns="0"/>
          <a:lstStyle/>
          <a:p>
            <a:endParaRPr lang="en-US"/>
          </a:p>
        </p:txBody>
      </p:sp>
      <p:graphicFrame>
        <p:nvGraphicFramePr>
          <p:cNvPr id="12289" name="Group 1"/>
          <p:cNvGraphicFramePr>
            <a:graphicFrameLocks noGrp="1"/>
          </p:cNvGraphicFramePr>
          <p:nvPr/>
        </p:nvGraphicFramePr>
        <p:xfrm>
          <a:off x="6823075" y="1480820"/>
          <a:ext cx="584200" cy="2129801"/>
        </p:xfrm>
        <a:graphic>
          <a:graphicData uri="http://schemas.openxmlformats.org/drawingml/2006/table">
            <a:tbl>
              <a:tblPr/>
              <a:tblGrid>
                <a:gridCol w="584200"/>
              </a:tblGrid>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dirty="0" smtClean="0">
                          <a:ln>
                            <a:noFill/>
                          </a:ln>
                          <a:solidFill>
                            <a:srgbClr val="980002"/>
                          </a:solidFill>
                          <a:effectLst/>
                          <a:latin typeface="Calibri Italic" charset="0"/>
                          <a:ea typeface="Calibri Italic" charset="0"/>
                          <a:cs typeface="Calibri Italic" charset="0"/>
                          <a:sym typeface="Calibri Italic" charset="0"/>
                        </a:rPr>
                        <a:t>i</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smtClean="0">
                          <a:ln>
                            <a:noFill/>
                          </a:ln>
                          <a:solidFill>
                            <a:srgbClr val="980002"/>
                          </a:solidFill>
                          <a:effectLst/>
                          <a:latin typeface="Calibri Italic" charset="0"/>
                          <a:ea typeface="Calibri Italic" charset="0"/>
                          <a:cs typeface="Calibri Italic" charset="0"/>
                          <a:sym typeface="Calibri Italic" charset="0"/>
                        </a:rPr>
                        <a:t>i-1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265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1800" b="0" i="0" u="none" strike="noStrike" cap="none" normalizeH="0" baseline="0" dirty="0" smtClean="0">
                        <a:ln>
                          <a:noFill/>
                        </a:ln>
                        <a:solidFill>
                          <a:srgbClr val="980002"/>
                        </a:solidFill>
                        <a:effectLst/>
                        <a:latin typeface="Calibri" panose="020F0502020204030204" pitchFamily="34" charset="0"/>
                        <a:ea typeface="ヒラギノ角ゴ ProN W3" charset="0"/>
                        <a:cs typeface="ヒラギノ角ゴ ProN W3" charset="0"/>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bl>
          </a:graphicData>
        </a:graphic>
      </p:graphicFrame>
      <p:graphicFrame>
        <p:nvGraphicFramePr>
          <p:cNvPr id="12315" name="Group 27"/>
          <p:cNvGraphicFramePr>
            <a:graphicFrameLocks noGrp="1"/>
          </p:cNvGraphicFramePr>
          <p:nvPr/>
        </p:nvGraphicFramePr>
        <p:xfrm>
          <a:off x="6558280" y="4217670"/>
          <a:ext cx="660400" cy="1677035"/>
        </p:xfrm>
        <a:graphic>
          <a:graphicData uri="http://schemas.openxmlformats.org/drawingml/2006/table">
            <a:tbl>
              <a:tblPr/>
              <a:tblGrid>
                <a:gridCol w="660400"/>
              </a:tblGrid>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2000" b="0" i="0" u="none" strike="noStrike" cap="none" normalizeH="0" baseline="0" smtClean="0">
                        <a:ln>
                          <a:noFill/>
                        </a:ln>
                        <a:solidFill>
                          <a:srgbClr val="980002"/>
                        </a:solidFill>
                        <a:effectLst/>
                        <a:latin typeface="Calibri" panose="020F0502020204030204" pitchFamily="34" charset="0"/>
                        <a:ea typeface="ヒラギノ角ゴ ProN W3" charset="0"/>
                        <a:cs typeface="ヒラギノ角ゴ ProN W3" charset="0"/>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r h="4349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smtClean="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2000" b="0" i="0" u="none" strike="noStrike" cap="none" normalizeH="0" baseline="32000" smtClean="0">
                          <a:ln>
                            <a:noFill/>
                          </a:ln>
                          <a:solidFill>
                            <a:srgbClr val="980002"/>
                          </a:solidFill>
                          <a:effectLst/>
                          <a:latin typeface="Calibri Italic" charset="0"/>
                          <a:ea typeface="Calibri Italic" charset="0"/>
                          <a:cs typeface="Calibri Italic" charset="0"/>
                          <a:sym typeface="Calibri Italic" charset="0"/>
                        </a:rPr>
                        <a:t>-j</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5" name="文本框 4"/>
          <p:cNvSpPr txBox="1"/>
          <p:nvPr/>
        </p:nvSpPr>
        <p:spPr>
          <a:xfrm>
            <a:off x="7602220" y="1731645"/>
            <a:ext cx="3872865" cy="1655445"/>
          </a:xfrm>
          <a:prstGeom prst="rect">
            <a:avLst/>
          </a:prstGeom>
          <a:noFill/>
        </p:spPr>
        <p:txBody>
          <a:bodyPr wrap="square" rtlCol="0">
            <a:spAutoFit/>
          </a:bodyPr>
          <a:lstStyle/>
          <a:p>
            <a:pPr marL="0" lvl="1"/>
            <a:r>
              <a:rPr lang="zh-CN" altLang="en-US" dirty="0" smtClean="0">
                <a:ea typeface="宋体" panose="02010600030101010101" pitchFamily="2" charset="-122"/>
                <a:sym typeface="+mn-ea"/>
              </a:rPr>
              <a:t>形式：</a:t>
            </a:r>
            <a:r>
              <a:rPr lang="en-US" altLang="zh-CN" dirty="0" smtClean="0">
                <a:sym typeface="+mn-ea"/>
              </a:rPr>
              <a:t>d</a:t>
            </a:r>
            <a:r>
              <a:rPr lang="en-US" altLang="zh-CN" baseline="-25000" dirty="0" smtClean="0">
                <a:sym typeface="+mn-ea"/>
              </a:rPr>
              <a:t>m</a:t>
            </a:r>
            <a:r>
              <a:rPr lang="en-US" altLang="zh-CN" dirty="0" smtClean="0">
                <a:sym typeface="+mn-ea"/>
              </a:rPr>
              <a:t>d</a:t>
            </a:r>
            <a:r>
              <a:rPr lang="en-US" altLang="zh-CN" baseline="-25000" dirty="0" smtClean="0">
                <a:sym typeface="+mn-ea"/>
              </a:rPr>
              <a:t>m</a:t>
            </a:r>
            <a:r>
              <a:rPr lang="en-US" altLang="zh-CN" baseline="-25000" dirty="0">
                <a:sym typeface="+mn-ea"/>
              </a:rPr>
              <a:t>−1</a:t>
            </a:r>
            <a:r>
              <a:rPr lang="en-US" altLang="zh-CN" dirty="0">
                <a:sym typeface="+mn-ea"/>
              </a:rPr>
              <a:t> . . . </a:t>
            </a:r>
            <a:r>
              <a:rPr lang="en-US" altLang="zh-CN" dirty="0" smtClean="0">
                <a:sym typeface="+mn-ea"/>
              </a:rPr>
              <a:t>d</a:t>
            </a:r>
            <a:r>
              <a:rPr lang="en-US" altLang="zh-CN" baseline="-25000" dirty="0" smtClean="0">
                <a:sym typeface="+mn-ea"/>
              </a:rPr>
              <a:t>1</a:t>
            </a:r>
            <a:r>
              <a:rPr lang="en-US" altLang="zh-CN" dirty="0" smtClean="0">
                <a:sym typeface="+mn-ea"/>
              </a:rPr>
              <a:t>d</a:t>
            </a:r>
            <a:r>
              <a:rPr lang="en-US" altLang="zh-CN" baseline="-25000" dirty="0" smtClean="0">
                <a:sym typeface="+mn-ea"/>
              </a:rPr>
              <a:t>0  </a:t>
            </a:r>
            <a:r>
              <a:rPr lang="en-US" altLang="zh-CN" dirty="0" smtClean="0">
                <a:solidFill>
                  <a:srgbClr val="FF0000"/>
                </a:solidFill>
                <a:sym typeface="+mn-ea"/>
              </a:rPr>
              <a:t>.</a:t>
            </a:r>
            <a:r>
              <a:rPr lang="zh-CN" altLang="en-US" dirty="0">
                <a:sym typeface="+mn-ea"/>
              </a:rPr>
              <a:t> </a:t>
            </a:r>
            <a:r>
              <a:rPr lang="zh-CN" altLang="en-US" dirty="0" smtClean="0">
                <a:sym typeface="+mn-ea"/>
              </a:rPr>
              <a:t> </a:t>
            </a:r>
            <a:r>
              <a:rPr lang="en-US" altLang="zh-CN" dirty="0" smtClean="0">
                <a:sym typeface="+mn-ea"/>
              </a:rPr>
              <a:t>d</a:t>
            </a:r>
            <a:r>
              <a:rPr lang="en-US" altLang="zh-CN" baseline="-25000" dirty="0">
                <a:sym typeface="+mn-ea"/>
              </a:rPr>
              <a:t>−</a:t>
            </a:r>
            <a:r>
              <a:rPr lang="en-US" altLang="zh-CN" baseline="-25000" dirty="0" smtClean="0">
                <a:sym typeface="+mn-ea"/>
              </a:rPr>
              <a:t>1</a:t>
            </a:r>
            <a:r>
              <a:rPr lang="en-US" altLang="zh-CN" dirty="0" smtClean="0">
                <a:sym typeface="+mn-ea"/>
              </a:rPr>
              <a:t>d</a:t>
            </a:r>
            <a:r>
              <a:rPr lang="en-US" altLang="zh-CN" baseline="-25000" dirty="0" smtClean="0">
                <a:sym typeface="+mn-ea"/>
              </a:rPr>
              <a:t>−2</a:t>
            </a:r>
            <a:r>
              <a:rPr lang="en-US" altLang="zh-CN" dirty="0" smtClean="0">
                <a:sym typeface="+mn-ea"/>
              </a:rPr>
              <a:t> </a:t>
            </a:r>
            <a:r>
              <a:rPr lang="en-US" altLang="zh-CN" dirty="0">
                <a:sym typeface="+mn-ea"/>
              </a:rPr>
              <a:t>. . . d</a:t>
            </a:r>
            <a:r>
              <a:rPr lang="en-US" altLang="zh-CN" baseline="-25000" dirty="0">
                <a:sym typeface="+mn-ea"/>
              </a:rPr>
              <a:t>−</a:t>
            </a:r>
            <a:r>
              <a:rPr lang="en-US" altLang="zh-CN" baseline="-25000" dirty="0" smtClean="0">
                <a:sym typeface="+mn-ea"/>
              </a:rPr>
              <a:t>n</a:t>
            </a:r>
          </a:p>
          <a:p>
            <a:pPr marL="0" lvl="1"/>
            <a:endParaRPr lang="zh-CN" altLang="en-US" baseline="-25000" dirty="0" smtClean="0">
              <a:ea typeface="宋体" panose="02010600030101010101" pitchFamily="2" charset="-122"/>
              <a:sym typeface="+mn-ea"/>
            </a:endParaRPr>
          </a:p>
          <a:p>
            <a:r>
              <a:rPr lang="zh-CN" altLang="en-US"/>
              <a:t>定义：</a:t>
            </a:r>
          </a:p>
          <a:p>
            <a:endParaRPr lang="zh-CN" altLang="en-US"/>
          </a:p>
          <a:p>
            <a:r>
              <a:rPr lang="zh-CN" altLang="en-US"/>
              <a:t>示例：</a:t>
            </a:r>
          </a:p>
          <a:p>
            <a:r>
              <a:rPr lang="en-US" altLang="zh-CN" dirty="0" smtClean="0">
                <a:sym typeface="+mn-ea"/>
              </a:rPr>
              <a:t>12.34</a:t>
            </a:r>
            <a:r>
              <a:rPr lang="en-US" altLang="zh-CN" baseline="-25000" dirty="0" smtClean="0">
                <a:sym typeface="+mn-ea"/>
              </a:rPr>
              <a:t>10</a:t>
            </a:r>
            <a:r>
              <a:rPr lang="en-US" altLang="zh-CN" dirty="0" smtClean="0">
                <a:sym typeface="+mn-ea"/>
              </a:rPr>
              <a:t>= 1×10</a:t>
            </a:r>
            <a:r>
              <a:rPr lang="en-US" altLang="zh-CN" baseline="30000" dirty="0" smtClean="0">
                <a:sym typeface="+mn-ea"/>
              </a:rPr>
              <a:t>1</a:t>
            </a:r>
            <a:r>
              <a:rPr lang="en-US" altLang="zh-CN" dirty="0" smtClean="0">
                <a:sym typeface="+mn-ea"/>
              </a:rPr>
              <a:t> </a:t>
            </a:r>
            <a:r>
              <a:rPr lang="en-US" altLang="zh-CN" dirty="0">
                <a:sym typeface="+mn-ea"/>
              </a:rPr>
              <a:t>+ </a:t>
            </a:r>
            <a:r>
              <a:rPr lang="en-US" altLang="zh-CN" dirty="0" smtClean="0">
                <a:sym typeface="+mn-ea"/>
              </a:rPr>
              <a:t>2×10</a:t>
            </a:r>
            <a:r>
              <a:rPr lang="en-US" altLang="zh-CN" baseline="30000" dirty="0" smtClean="0">
                <a:sym typeface="+mn-ea"/>
              </a:rPr>
              <a:t>0</a:t>
            </a:r>
            <a:r>
              <a:rPr lang="en-US" altLang="zh-CN" dirty="0" smtClean="0">
                <a:sym typeface="+mn-ea"/>
              </a:rPr>
              <a:t> </a:t>
            </a:r>
            <a:r>
              <a:rPr lang="en-US" altLang="zh-CN" dirty="0">
                <a:sym typeface="+mn-ea"/>
              </a:rPr>
              <a:t>+</a:t>
            </a:r>
            <a:r>
              <a:rPr lang="en-US" altLang="zh-CN" dirty="0" smtClean="0">
                <a:sym typeface="+mn-ea"/>
              </a:rPr>
              <a:t>3×10</a:t>
            </a:r>
            <a:r>
              <a:rPr lang="en-US" altLang="zh-CN" baseline="30000" dirty="0">
                <a:sym typeface="+mn-ea"/>
              </a:rPr>
              <a:t>−</a:t>
            </a:r>
            <a:r>
              <a:rPr lang="en-US" altLang="zh-CN" baseline="30000" dirty="0" smtClean="0">
                <a:sym typeface="+mn-ea"/>
              </a:rPr>
              <a:t>1</a:t>
            </a:r>
            <a:r>
              <a:rPr lang="en-US" altLang="zh-CN" dirty="0" smtClean="0">
                <a:sym typeface="+mn-ea"/>
              </a:rPr>
              <a:t>+4×10</a:t>
            </a:r>
            <a:r>
              <a:rPr lang="en-US" altLang="zh-CN" baseline="30000" dirty="0">
                <a:sym typeface="+mn-ea"/>
              </a:rPr>
              <a:t>−2</a:t>
            </a:r>
            <a:r>
              <a:rPr lang="en-US" altLang="zh-CN" dirty="0">
                <a:sym typeface="+mn-ea"/>
              </a:rPr>
              <a:t> </a:t>
            </a:r>
            <a:endParaRPr lang="zh-CN" altLang="en-US"/>
          </a:p>
        </p:txBody>
      </p:sp>
      <p:pic>
        <p:nvPicPr>
          <p:cNvPr id="8" name="图片 7"/>
          <p:cNvPicPr>
            <a:picLocks noChangeAspect="1"/>
          </p:cNvPicPr>
          <p:nvPr/>
        </p:nvPicPr>
        <p:blipFill>
          <a:blip r:embed="rId2"/>
          <a:stretch>
            <a:fillRect/>
          </a:stretch>
        </p:blipFill>
        <p:spPr>
          <a:xfrm>
            <a:off x="8373110" y="2078355"/>
            <a:ext cx="1758315" cy="689610"/>
          </a:xfrm>
          <a:prstGeom prst="rect">
            <a:avLst/>
          </a:prstGeom>
        </p:spPr>
      </p:pic>
      <p:sp>
        <p:nvSpPr>
          <p:cNvPr id="6" name="文本框 5"/>
          <p:cNvSpPr txBox="1"/>
          <p:nvPr/>
        </p:nvSpPr>
        <p:spPr>
          <a:xfrm>
            <a:off x="2484120" y="4302760"/>
            <a:ext cx="4129405" cy="1932940"/>
          </a:xfrm>
          <a:prstGeom prst="rect">
            <a:avLst/>
          </a:prstGeom>
          <a:noFill/>
        </p:spPr>
        <p:txBody>
          <a:bodyPr wrap="square" rtlCol="0">
            <a:spAutoFit/>
          </a:bodyPr>
          <a:lstStyle/>
          <a:p>
            <a:pPr marL="0" lvl="1"/>
            <a:r>
              <a:rPr lang="zh-CN" altLang="en-US" dirty="0" smtClean="0">
                <a:ea typeface="宋体" panose="02010600030101010101" pitchFamily="2" charset="-122"/>
                <a:sym typeface="+mn-ea"/>
              </a:rPr>
              <a:t>形式：</a:t>
            </a:r>
            <a:r>
              <a:rPr lang="en-US" altLang="zh-CN" dirty="0" smtClean="0">
                <a:sym typeface="+mn-ea"/>
              </a:rPr>
              <a:t>b</a:t>
            </a:r>
            <a:r>
              <a:rPr lang="en-US" altLang="zh-CN" baseline="-25000" dirty="0" smtClean="0">
                <a:sym typeface="+mn-ea"/>
              </a:rPr>
              <a:t>m</a:t>
            </a:r>
            <a:r>
              <a:rPr lang="en-US" altLang="zh-CN" dirty="0" smtClean="0">
                <a:sym typeface="+mn-ea"/>
              </a:rPr>
              <a:t>b</a:t>
            </a:r>
            <a:r>
              <a:rPr lang="en-US" altLang="zh-CN" baseline="-25000" dirty="0" smtClean="0">
                <a:sym typeface="+mn-ea"/>
              </a:rPr>
              <a:t>m</a:t>
            </a:r>
            <a:r>
              <a:rPr lang="en-US" altLang="zh-CN" baseline="-25000" dirty="0">
                <a:sym typeface="+mn-ea"/>
              </a:rPr>
              <a:t>−1</a:t>
            </a:r>
            <a:r>
              <a:rPr lang="en-US" altLang="zh-CN" dirty="0">
                <a:sym typeface="+mn-ea"/>
              </a:rPr>
              <a:t> . . . b</a:t>
            </a:r>
            <a:r>
              <a:rPr lang="en-US" altLang="zh-CN" baseline="-25000" dirty="0" smtClean="0">
                <a:sym typeface="+mn-ea"/>
              </a:rPr>
              <a:t>1</a:t>
            </a:r>
            <a:r>
              <a:rPr lang="en-US" altLang="zh-CN" dirty="0" smtClean="0">
                <a:sym typeface="+mn-ea"/>
              </a:rPr>
              <a:t>b</a:t>
            </a:r>
            <a:r>
              <a:rPr lang="en-US" altLang="zh-CN" baseline="-25000" dirty="0" smtClean="0">
                <a:sym typeface="+mn-ea"/>
              </a:rPr>
              <a:t>0</a:t>
            </a:r>
            <a:r>
              <a:rPr lang="zh-CN" altLang="en-US" baseline="-25000" dirty="0" smtClean="0">
                <a:sym typeface="+mn-ea"/>
              </a:rPr>
              <a:t> </a:t>
            </a:r>
            <a:r>
              <a:rPr lang="en-US" altLang="zh-CN" dirty="0" smtClean="0">
                <a:sym typeface="+mn-ea"/>
              </a:rPr>
              <a:t>.</a:t>
            </a:r>
            <a:r>
              <a:rPr lang="zh-CN" altLang="en-US" dirty="0" smtClean="0">
                <a:sym typeface="+mn-ea"/>
              </a:rPr>
              <a:t> </a:t>
            </a:r>
            <a:r>
              <a:rPr lang="en-US" altLang="zh-CN" dirty="0" smtClean="0">
                <a:sym typeface="+mn-ea"/>
              </a:rPr>
              <a:t>b</a:t>
            </a:r>
            <a:r>
              <a:rPr lang="en-US" altLang="zh-CN" baseline="-25000" dirty="0">
                <a:sym typeface="+mn-ea"/>
              </a:rPr>
              <a:t>−1</a:t>
            </a:r>
            <a:r>
              <a:rPr lang="en-US" altLang="zh-CN" dirty="0">
                <a:sym typeface="+mn-ea"/>
              </a:rPr>
              <a:t>b</a:t>
            </a:r>
            <a:r>
              <a:rPr lang="en-US" altLang="zh-CN" baseline="-25000" dirty="0">
                <a:sym typeface="+mn-ea"/>
              </a:rPr>
              <a:t>−2</a:t>
            </a:r>
            <a:r>
              <a:rPr lang="en-US" altLang="zh-CN" dirty="0">
                <a:sym typeface="+mn-ea"/>
              </a:rPr>
              <a:t> . . </a:t>
            </a:r>
            <a:r>
              <a:rPr lang="en-US" altLang="zh-CN" dirty="0" smtClean="0">
                <a:sym typeface="+mn-ea"/>
              </a:rPr>
              <a:t>.b</a:t>
            </a:r>
            <a:r>
              <a:rPr lang="en-US" altLang="zh-CN" baseline="-25000" dirty="0" smtClean="0">
                <a:sym typeface="+mn-ea"/>
              </a:rPr>
              <a:t>−(n</a:t>
            </a:r>
            <a:r>
              <a:rPr lang="en-US" altLang="zh-CN" baseline="-25000" dirty="0">
                <a:sym typeface="+mn-ea"/>
              </a:rPr>
              <a:t>−</a:t>
            </a:r>
            <a:r>
              <a:rPr lang="en-US" altLang="zh-CN" baseline="-25000" dirty="0" smtClean="0">
                <a:sym typeface="+mn-ea"/>
              </a:rPr>
              <a:t>1)</a:t>
            </a:r>
            <a:r>
              <a:rPr lang="en-US" altLang="zh-CN" dirty="0" smtClean="0">
                <a:sym typeface="+mn-ea"/>
              </a:rPr>
              <a:t>b</a:t>
            </a:r>
            <a:r>
              <a:rPr lang="en-US" altLang="zh-CN" baseline="-25000" dirty="0">
                <a:sym typeface="+mn-ea"/>
              </a:rPr>
              <a:t>−</a:t>
            </a:r>
            <a:r>
              <a:rPr lang="en-US" altLang="zh-CN" baseline="-25000" dirty="0" smtClean="0">
                <a:sym typeface="+mn-ea"/>
              </a:rPr>
              <a:t>n</a:t>
            </a:r>
            <a:endParaRPr lang="en-US" altLang="zh-CN" baseline="-25000" dirty="0" smtClean="0"/>
          </a:p>
          <a:p>
            <a:pPr marL="0" lvl="1"/>
            <a:endParaRPr lang="zh-CN" altLang="en-US" baseline="-25000" dirty="0" smtClean="0">
              <a:ea typeface="宋体" panose="02010600030101010101" pitchFamily="2" charset="-122"/>
              <a:sym typeface="+mn-ea"/>
            </a:endParaRPr>
          </a:p>
          <a:p>
            <a:r>
              <a:rPr lang="zh-CN" altLang="en-US" dirty="0"/>
              <a:t>定义：</a:t>
            </a:r>
          </a:p>
          <a:p>
            <a:endParaRPr lang="zh-CN" altLang="en-US" dirty="0"/>
          </a:p>
          <a:p>
            <a:r>
              <a:rPr lang="zh-CN" altLang="en-US" dirty="0"/>
              <a:t>示例：</a:t>
            </a:r>
          </a:p>
          <a:p>
            <a:r>
              <a:rPr lang="en-US" dirty="0" smtClean="0">
                <a:latin typeface="+mn-lt"/>
                <a:ea typeface="Monaco" charset="0"/>
                <a:cs typeface="Courier New" panose="02070309020205020404"/>
                <a:sym typeface="Monaco" charset="0"/>
              </a:rPr>
              <a:t>      101.11</a:t>
            </a:r>
            <a:r>
              <a:rPr lang="en-US" baseline="-6000" dirty="0" smtClean="0">
                <a:latin typeface="+mn-lt"/>
                <a:ea typeface="Monaco" charset="0"/>
                <a:cs typeface="Courier New" panose="02070309020205020404"/>
                <a:sym typeface="Monaco" charset="0"/>
              </a:rPr>
              <a:t>2 </a:t>
            </a:r>
            <a:r>
              <a:rPr lang="en-US" altLang="zh-CN" dirty="0" smtClean="0">
                <a:sym typeface="+mn-ea"/>
              </a:rPr>
              <a:t>= </a:t>
            </a:r>
            <a:r>
              <a:rPr lang="en-US" dirty="0">
                <a:latin typeface="Calibri" panose="020F0502020204030204"/>
                <a:ea typeface="Monaco" charset="0"/>
                <a:cs typeface="Calibri" panose="020F0502020204030204"/>
                <a:sym typeface="Monaco" charset="0"/>
              </a:rPr>
              <a:t> </a:t>
            </a:r>
            <a:r>
              <a:rPr lang="en-US" dirty="0" smtClean="0">
                <a:latin typeface="Calibri" panose="020F0502020204030204"/>
                <a:ea typeface="Monaco" charset="0"/>
                <a:cs typeface="Calibri" panose="020F0502020204030204"/>
                <a:sym typeface="Monaco" charset="0"/>
              </a:rPr>
              <a:t>4 + 1 + 1/2  + 1/4</a:t>
            </a:r>
            <a:endParaRPr lang="en-US" dirty="0">
              <a:solidFill>
                <a:schemeClr val="tx1"/>
              </a:solidFill>
              <a:latin typeface="Calibri" panose="020F0502020204030204"/>
              <a:ea typeface="Monaco" charset="0"/>
              <a:cs typeface="Calibri" panose="020F0502020204030204"/>
              <a:sym typeface="Calibri" panose="020F0502020204030204" pitchFamily="34" charset="0"/>
            </a:endParaRPr>
          </a:p>
          <a:p>
            <a:r>
              <a:rPr lang="en-US" altLang="zh-CN" dirty="0">
                <a:sym typeface="+mn-ea"/>
              </a:rPr>
              <a:t> </a:t>
            </a:r>
            <a:endParaRPr lang="zh-CN" altLang="en-US" dirty="0"/>
          </a:p>
        </p:txBody>
      </p:sp>
      <p:pic>
        <p:nvPicPr>
          <p:cNvPr id="9" name="图片 8"/>
          <p:cNvPicPr>
            <a:picLocks noChangeAspect="1"/>
          </p:cNvPicPr>
          <p:nvPr/>
        </p:nvPicPr>
        <p:blipFill>
          <a:blip r:embed="rId3"/>
          <a:srcRect r="62510"/>
          <a:stretch>
            <a:fillRect/>
          </a:stretch>
        </p:blipFill>
        <p:spPr>
          <a:xfrm>
            <a:off x="3474085" y="4652645"/>
            <a:ext cx="1772285" cy="728980"/>
          </a:xfrm>
          <a:prstGeom prst="rect">
            <a:avLst/>
          </a:prstGeom>
        </p:spPr>
      </p:pic>
      <p:sp>
        <p:nvSpPr>
          <p:cNvPr id="2" name="文本框 1"/>
          <p:cNvSpPr txBox="1"/>
          <p:nvPr/>
        </p:nvSpPr>
        <p:spPr>
          <a:xfrm>
            <a:off x="8624888" y="5834996"/>
            <a:ext cx="3421129" cy="461665"/>
          </a:xfrm>
          <a:prstGeom prst="rect">
            <a:avLst/>
          </a:prstGeom>
          <a:noFill/>
        </p:spPr>
        <p:txBody>
          <a:bodyPr wrap="none" rtlCol="0">
            <a:spAutoFit/>
          </a:bodyPr>
          <a:lstStyle/>
          <a:p>
            <a:r>
              <a:rPr lang="zh-CN" altLang="en-US" sz="2400" dirty="0" smtClean="0"/>
              <a:t>课后练习题： </a:t>
            </a:r>
            <a:r>
              <a:rPr lang="en-US" altLang="zh-CN" sz="2400" dirty="0" smtClean="0"/>
              <a:t>2.45</a:t>
            </a:r>
            <a:r>
              <a:rPr lang="zh-CN" altLang="en-US" sz="2400" dirty="0" smtClean="0"/>
              <a:t>，</a:t>
            </a:r>
            <a:r>
              <a:rPr lang="en-US" altLang="zh-CN" sz="2400" dirty="0" smtClean="0"/>
              <a:t>P77</a:t>
            </a:r>
            <a:endParaRPr lang="zh-CN" altLang="en-US" sz="2400" dirty="0"/>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body" idx="4294967295"/>
          </p:nvPr>
        </p:nvSpPr>
        <p:spPr>
          <a:xfrm>
            <a:off x="1944688" y="977290"/>
            <a:ext cx="8229600" cy="439095"/>
          </a:xfrm>
        </p:spPr>
        <p:txBody>
          <a:bodyPr vert="horz" wrap="square" lIns="63500" tIns="25400" rIns="63500" bIns="25400" numCol="1" anchor="t" anchorCtr="0" compatLnSpc="1">
            <a:spAutoFit/>
          </a:bodyPr>
          <a:lstStyle/>
          <a:p>
            <a:pPr>
              <a:buFontTx/>
              <a:buNone/>
            </a:pPr>
            <a:r>
              <a:rPr lang="zh-CN" altLang="en-US" dirty="0" smtClean="0"/>
              <a:t>例1</a:t>
            </a:r>
            <a:r>
              <a:rPr lang="zh-CN" altLang="en-US" dirty="0" smtClean="0">
                <a:sym typeface="Wingdings" pitchFamily="2" charset="2"/>
              </a:rPr>
              <a:t>:(835.6785)</a:t>
            </a:r>
            <a:r>
              <a:rPr lang="zh-CN" altLang="en-US" baseline="-25000" dirty="0" smtClean="0">
                <a:sym typeface="Wingdings" pitchFamily="2" charset="2"/>
              </a:rPr>
              <a:t>10</a:t>
            </a:r>
            <a:r>
              <a:rPr lang="zh-CN" altLang="en-US" dirty="0" smtClean="0">
                <a:sym typeface="Wingdings" pitchFamily="2" charset="2"/>
              </a:rPr>
              <a:t>=(1101000011.1011)</a:t>
            </a:r>
            <a:r>
              <a:rPr lang="zh-CN" altLang="en-US" baseline="-25000" dirty="0" smtClean="0">
                <a:sym typeface="Wingdings" pitchFamily="2" charset="2"/>
              </a:rPr>
              <a:t>2</a:t>
            </a:r>
            <a:endParaRPr lang="zh-CN" altLang="en-US" baseline="-25000" dirty="0" smtClean="0"/>
          </a:p>
        </p:txBody>
      </p:sp>
      <p:pic>
        <p:nvPicPr>
          <p:cNvPr id="634883" name="Picture 3" descr="数据转换1"/>
          <p:cNvPicPr>
            <a:picLocks noChangeAspect="1" noChangeArrowheads="1"/>
          </p:cNvPicPr>
          <p:nvPr/>
        </p:nvPicPr>
        <p:blipFill>
          <a:blip r:embed="rId2"/>
          <a:srcRect/>
          <a:stretch>
            <a:fillRect/>
          </a:stretch>
        </p:blipFill>
        <p:spPr bwMode="auto">
          <a:xfrm>
            <a:off x="1752600" y="1981200"/>
            <a:ext cx="4579938" cy="4419600"/>
          </a:xfrm>
          <a:prstGeom prst="rect">
            <a:avLst/>
          </a:prstGeom>
          <a:noFill/>
          <a:ln w="9525">
            <a:noFill/>
            <a:miter lim="800000"/>
            <a:headEnd/>
            <a:tailEnd/>
          </a:ln>
        </p:spPr>
      </p:pic>
      <p:pic>
        <p:nvPicPr>
          <p:cNvPr id="634884" name="Picture 4" descr="小数转换"/>
          <p:cNvPicPr>
            <a:picLocks noChangeAspect="1" noChangeArrowheads="1"/>
          </p:cNvPicPr>
          <p:nvPr/>
        </p:nvPicPr>
        <p:blipFill>
          <a:blip r:embed="rId3"/>
          <a:srcRect/>
          <a:stretch>
            <a:fillRect/>
          </a:stretch>
        </p:blipFill>
        <p:spPr bwMode="auto">
          <a:xfrm>
            <a:off x="6542115" y="2051538"/>
            <a:ext cx="5077797" cy="4306403"/>
          </a:xfrm>
          <a:prstGeom prst="rect">
            <a:avLst/>
          </a:prstGeom>
          <a:noFill/>
          <a:ln w="9525">
            <a:noFill/>
            <a:miter lim="800000"/>
            <a:headEnd/>
            <a:tailEnd/>
          </a:ln>
        </p:spPr>
      </p:pic>
      <p:sp>
        <p:nvSpPr>
          <p:cNvPr id="634885" name="Rectangle 5"/>
          <p:cNvSpPr>
            <a:spLocks noChangeArrowheads="1"/>
          </p:cNvSpPr>
          <p:nvPr/>
        </p:nvSpPr>
        <p:spPr bwMode="auto">
          <a:xfrm>
            <a:off x="914401" y="1447801"/>
            <a:ext cx="5495925" cy="396875"/>
          </a:xfrm>
          <a:prstGeom prst="rect">
            <a:avLst/>
          </a:prstGeom>
          <a:noFill/>
          <a:ln w="9525">
            <a:noFill/>
            <a:miter lim="800000"/>
            <a:headEnd/>
            <a:tailEnd/>
          </a:ln>
        </p:spPr>
        <p:txBody>
          <a:bodyPr>
            <a:spAutoFit/>
          </a:bodyPr>
          <a:lstStyle/>
          <a:p>
            <a:pPr lvl="1" algn="ctr">
              <a:spcBef>
                <a:spcPct val="20000"/>
              </a:spcBef>
              <a:buClr>
                <a:schemeClr val="accent1"/>
              </a:buClr>
            </a:pPr>
            <a:r>
              <a:rPr kumimoji="1" lang="zh-CN" altLang="en-US" sz="2000" b="1">
                <a:solidFill>
                  <a:srgbClr val="993300"/>
                </a:solidFill>
                <a:latin typeface="微软雅黑" pitchFamily="34" charset="-122"/>
                <a:ea typeface="微软雅黑" pitchFamily="34" charset="-122"/>
              </a:rPr>
              <a:t>整数----“除基取余，上右下左”</a:t>
            </a:r>
          </a:p>
        </p:txBody>
      </p:sp>
      <p:sp>
        <p:nvSpPr>
          <p:cNvPr id="634886" name="Rectangle 6"/>
          <p:cNvSpPr>
            <a:spLocks noChangeArrowheads="1"/>
          </p:cNvSpPr>
          <p:nvPr/>
        </p:nvSpPr>
        <p:spPr bwMode="auto">
          <a:xfrm>
            <a:off x="6064250" y="1473201"/>
            <a:ext cx="4387850" cy="396875"/>
          </a:xfrm>
          <a:prstGeom prst="rect">
            <a:avLst/>
          </a:prstGeom>
          <a:noFill/>
          <a:ln w="9525">
            <a:noFill/>
            <a:miter lim="800000"/>
            <a:headEnd/>
            <a:tailEnd/>
          </a:ln>
        </p:spPr>
        <p:txBody>
          <a:bodyPr wrap="none">
            <a:spAutoFit/>
          </a:bodyPr>
          <a:lstStyle/>
          <a:p>
            <a:pPr lvl="1" algn="ctr">
              <a:spcBef>
                <a:spcPct val="20000"/>
              </a:spcBef>
              <a:buClr>
                <a:schemeClr val="accent1"/>
              </a:buClr>
            </a:pPr>
            <a:r>
              <a:rPr kumimoji="1" lang="zh-CN" altLang="en-US" sz="2000" b="1">
                <a:solidFill>
                  <a:srgbClr val="993300"/>
                </a:solidFill>
                <a:latin typeface="微软雅黑" pitchFamily="34" charset="-122"/>
                <a:ea typeface="微软雅黑" pitchFamily="34" charset="-122"/>
              </a:rPr>
              <a:t>小数----“乘基取整，上左下右”</a:t>
            </a:r>
          </a:p>
        </p:txBody>
      </p:sp>
      <p:sp>
        <p:nvSpPr>
          <p:cNvPr id="634887" name="Rectangle 7"/>
          <p:cNvSpPr>
            <a:spLocks noChangeArrowheads="1"/>
          </p:cNvSpPr>
          <p:nvPr/>
        </p:nvSpPr>
        <p:spPr bwMode="auto">
          <a:xfrm>
            <a:off x="6553199" y="1981200"/>
            <a:ext cx="5193323" cy="4343400"/>
          </a:xfrm>
          <a:prstGeom prst="rect">
            <a:avLst/>
          </a:prstGeom>
          <a:noFill/>
          <a:ln w="12700">
            <a:solidFill>
              <a:srgbClr val="339966"/>
            </a:solidFill>
            <a:miter lim="800000"/>
            <a:headEnd/>
            <a:tailEnd/>
          </a:ln>
        </p:spPr>
        <p:txBody>
          <a:bodyPr wrap="none" anchor="ctr"/>
          <a:lstStyle/>
          <a:p>
            <a:pPr eaLnBrk="0" hangingPunct="0"/>
            <a:endParaRPr lang="zh-CN" altLang="en-US" sz="1600" b="1">
              <a:latin typeface="Times New Roman" pitchFamily="18" charset="0"/>
            </a:endParaRPr>
          </a:p>
        </p:txBody>
      </p:sp>
      <p:sp>
        <p:nvSpPr>
          <p:cNvPr id="634888" name="Rectangle 8"/>
          <p:cNvSpPr>
            <a:spLocks noChangeArrowheads="1"/>
          </p:cNvSpPr>
          <p:nvPr/>
        </p:nvSpPr>
        <p:spPr bwMode="auto">
          <a:xfrm>
            <a:off x="1752600" y="1981200"/>
            <a:ext cx="4572000" cy="4419600"/>
          </a:xfrm>
          <a:prstGeom prst="rect">
            <a:avLst/>
          </a:prstGeom>
          <a:noFill/>
          <a:ln w="9525">
            <a:solidFill>
              <a:srgbClr val="339966"/>
            </a:solidFill>
            <a:miter lim="800000"/>
            <a:headEnd/>
            <a:tailEnd/>
          </a:ln>
        </p:spPr>
        <p:txBody>
          <a:bodyPr wrap="none" anchor="ctr"/>
          <a:lstStyle/>
          <a:p>
            <a:pPr eaLnBrk="0" hangingPunct="0"/>
            <a:endParaRPr lang="zh-CN" altLang="en-US" sz="1600" b="1">
              <a:latin typeface="Times New Roman" pitchFamily="18" charset="0"/>
            </a:endParaRPr>
          </a:p>
        </p:txBody>
      </p:sp>
      <p:sp>
        <p:nvSpPr>
          <p:cNvPr id="634889" name="Rectangle 9"/>
          <p:cNvSpPr>
            <a:spLocks noGrp="1" noChangeArrowheads="1"/>
          </p:cNvSpPr>
          <p:nvPr>
            <p:ph type="title" idx="4294967295"/>
          </p:nvPr>
        </p:nvSpPr>
        <p:spPr>
          <a:xfrm>
            <a:off x="1215049" y="337577"/>
            <a:ext cx="7845425" cy="701675"/>
          </a:xfrm>
          <a:noFill/>
        </p:spPr>
        <p:txBody>
          <a:bodyPr>
            <a:spAutoFit/>
          </a:bodyPr>
          <a:lstStyle/>
          <a:p>
            <a:r>
              <a:rPr lang="zh-CN" altLang="en-US" sz="3200" dirty="0">
                <a:solidFill>
                  <a:schemeClr val="accent5">
                    <a:lumMod val="25000"/>
                  </a:schemeClr>
                </a:solidFill>
                <a:ea typeface="宋体" pitchFamily="2" charset="-122"/>
              </a:rPr>
              <a:t>复习</a:t>
            </a:r>
            <a:r>
              <a:rPr lang="zh-CN" altLang="en-US" sz="3200" dirty="0" smtClean="0">
                <a:solidFill>
                  <a:schemeClr val="accent5">
                    <a:lumMod val="25000"/>
                  </a:schemeClr>
                </a:solidFill>
                <a:ea typeface="宋体" pitchFamily="2" charset="-122"/>
              </a:rPr>
              <a:t>：</a:t>
            </a:r>
            <a:r>
              <a:rPr lang="en-US" altLang="zh-CN" sz="3200" dirty="0" smtClean="0">
                <a:solidFill>
                  <a:schemeClr val="accent5">
                    <a:lumMod val="25000"/>
                  </a:schemeClr>
                </a:solidFill>
                <a:ea typeface="宋体" pitchFamily="2" charset="-122"/>
              </a:rPr>
              <a:t> </a:t>
            </a:r>
            <a:r>
              <a:rPr lang="en-US" altLang="zh-CN" sz="3200" dirty="0">
                <a:solidFill>
                  <a:schemeClr val="accent5">
                    <a:lumMod val="25000"/>
                  </a:schemeClr>
                </a:solidFill>
                <a:ea typeface="宋体" pitchFamily="2" charset="-122"/>
              </a:rPr>
              <a:t>Decimal to Binary Conversions</a:t>
            </a:r>
            <a:r>
              <a:rPr lang="en-US" altLang="zh-CN" dirty="0" smtClean="0">
                <a:solidFill>
                  <a:schemeClr val="accent5">
                    <a:lumMod val="25000"/>
                  </a:schemeClr>
                </a:solidFill>
                <a:ea typeface="宋体" pitchFamily="2" charset="-122"/>
              </a:rPr>
              <a:t> </a:t>
            </a:r>
          </a:p>
        </p:txBody>
      </p:sp>
    </p:spTree>
    <p:extLst>
      <p:ext uri="{BB962C8B-B14F-4D97-AF65-F5344CB8AC3E}">
        <p14:creationId xmlns:p14="http://schemas.microsoft.com/office/powerpoint/2010/main" val="347994018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8028" y="393262"/>
            <a:ext cx="10515600" cy="746222"/>
          </a:xfrm>
        </p:spPr>
        <p:txBody>
          <a:bodyPr/>
          <a:lstStyle/>
          <a:p>
            <a:r>
              <a:rPr lang="zh-CN" altLang="en-US" sz="3200" dirty="0" smtClean="0"/>
              <a:t>关于浮点数</a:t>
            </a:r>
            <a:endParaRPr lang="zh-CN" altLang="en-US" sz="3200" dirty="0"/>
          </a:p>
        </p:txBody>
      </p:sp>
      <p:pic>
        <p:nvPicPr>
          <p:cNvPr id="604163" name="Picture 3"/>
          <p:cNvPicPr>
            <a:picLocks noChangeAspect="1" noChangeArrowheads="1"/>
          </p:cNvPicPr>
          <p:nvPr/>
        </p:nvPicPr>
        <p:blipFill>
          <a:blip r:embed="rId2"/>
          <a:srcRect/>
          <a:stretch>
            <a:fillRect/>
          </a:stretch>
        </p:blipFill>
        <p:spPr bwMode="auto">
          <a:xfrm>
            <a:off x="1453467" y="5369072"/>
            <a:ext cx="8065589" cy="1022350"/>
          </a:xfrm>
          <a:prstGeom prst="rect">
            <a:avLst/>
          </a:prstGeom>
          <a:noFill/>
          <a:ln w="9525">
            <a:noFill/>
            <a:miter lim="800000"/>
            <a:headEnd/>
            <a:tailEnd/>
          </a:ln>
          <a:effectLst/>
        </p:spPr>
      </p:pic>
      <p:pic>
        <p:nvPicPr>
          <p:cNvPr id="595969" name="Picture 1"/>
          <p:cNvPicPr>
            <a:picLocks noChangeAspect="1" noChangeArrowheads="1"/>
          </p:cNvPicPr>
          <p:nvPr/>
        </p:nvPicPr>
        <p:blipFill>
          <a:blip r:embed="rId3"/>
          <a:srcRect/>
          <a:stretch>
            <a:fillRect/>
          </a:stretch>
        </p:blipFill>
        <p:spPr bwMode="auto">
          <a:xfrm>
            <a:off x="3586674" y="482892"/>
            <a:ext cx="7666283" cy="4764357"/>
          </a:xfrm>
          <a:prstGeom prst="rect">
            <a:avLst/>
          </a:prstGeom>
          <a:noFill/>
          <a:ln w="9525">
            <a:noFill/>
            <a:miter lim="800000"/>
            <a:headEnd/>
            <a:tailEnd/>
          </a:ln>
          <a:effectLst/>
        </p:spPr>
      </p:pic>
    </p:spTree>
    <p:extLst>
      <p:ext uri="{BB962C8B-B14F-4D97-AF65-F5344CB8AC3E}">
        <p14:creationId xmlns:p14="http://schemas.microsoft.com/office/powerpoint/2010/main" val="14241168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163"/>
                                        </p:tgtEl>
                                        <p:attrNameLst>
                                          <p:attrName>style.visibility</p:attrName>
                                        </p:attrNameLst>
                                      </p:cBhvr>
                                      <p:to>
                                        <p:strVal val="visible"/>
                                      </p:to>
                                    </p:set>
                                    <p:anim calcmode="lin" valueType="num">
                                      <p:cBhvr additive="base">
                                        <p:cTn id="7" dur="500" fill="hold"/>
                                        <p:tgtEl>
                                          <p:spTgt spid="604163"/>
                                        </p:tgtEl>
                                        <p:attrNameLst>
                                          <p:attrName>ppt_x</p:attrName>
                                        </p:attrNameLst>
                                      </p:cBhvr>
                                      <p:tavLst>
                                        <p:tav tm="0">
                                          <p:val>
                                            <p:strVal val="#ppt_x"/>
                                          </p:val>
                                        </p:tav>
                                        <p:tav tm="100000">
                                          <p:val>
                                            <p:strVal val="#ppt_x"/>
                                          </p:val>
                                        </p:tav>
                                      </p:tavLst>
                                    </p:anim>
                                    <p:anim calcmode="lin" valueType="num">
                                      <p:cBhvr additive="base">
                                        <p:cTn id="8" dur="500" fill="hold"/>
                                        <p:tgtEl>
                                          <p:spTgt spid="604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2166" y="470853"/>
            <a:ext cx="8445500" cy="5218112"/>
          </a:xfrm>
        </p:spPr>
        <p:txBody>
          <a:bodyPr/>
          <a:lstStyle/>
          <a:p>
            <a:pPr>
              <a:buFont typeface="Wingdings" pitchFamily="2" charset="2"/>
              <a:buChar char="n"/>
            </a:pPr>
            <a:r>
              <a:rPr lang="en-US" altLang="zh-CN" b="0" dirty="0" smtClean="0"/>
              <a:t>0.1 </a:t>
            </a:r>
            <a:r>
              <a:rPr lang="zh-CN" altLang="en-US" b="0" dirty="0" smtClean="0"/>
              <a:t>在计算机中可以精确表示吗</a:t>
            </a:r>
            <a:r>
              <a:rPr lang="en-US" altLang="zh-CN" b="0" dirty="0" smtClean="0"/>
              <a:t>?</a:t>
            </a:r>
            <a:endParaRPr lang="zh-CN" altLang="en-US" dirty="0"/>
          </a:p>
        </p:txBody>
      </p:sp>
      <p:pic>
        <p:nvPicPr>
          <p:cNvPr id="642051" name="Picture 3"/>
          <p:cNvPicPr>
            <a:picLocks noChangeAspect="1" noChangeArrowheads="1"/>
          </p:cNvPicPr>
          <p:nvPr/>
        </p:nvPicPr>
        <p:blipFill>
          <a:blip r:embed="rId2"/>
          <a:srcRect/>
          <a:stretch>
            <a:fillRect/>
          </a:stretch>
        </p:blipFill>
        <p:spPr bwMode="auto">
          <a:xfrm>
            <a:off x="2051050" y="1305878"/>
            <a:ext cx="5737303" cy="4356100"/>
          </a:xfrm>
          <a:prstGeom prst="rect">
            <a:avLst/>
          </a:prstGeom>
          <a:noFill/>
          <a:ln w="9525">
            <a:noFill/>
            <a:miter lim="800000"/>
            <a:headEnd/>
            <a:tailEnd/>
          </a:ln>
          <a:effectLst/>
        </p:spPr>
      </p:pic>
      <p:sp>
        <p:nvSpPr>
          <p:cNvPr id="6" name="TextBox 5"/>
          <p:cNvSpPr txBox="1"/>
          <p:nvPr/>
        </p:nvSpPr>
        <p:spPr>
          <a:xfrm>
            <a:off x="2051050" y="5846702"/>
            <a:ext cx="5955476" cy="400110"/>
          </a:xfrm>
          <a:prstGeom prst="rect">
            <a:avLst/>
          </a:prstGeom>
          <a:noFill/>
        </p:spPr>
        <p:txBody>
          <a:bodyPr wrap="none" rtlCol="0">
            <a:spAutoFit/>
          </a:bodyPr>
          <a:lstStyle/>
          <a:p>
            <a:r>
              <a:rPr lang="zh-CN" altLang="en-US" sz="2000" b="1" dirty="0">
                <a:latin typeface="+mn-ea"/>
              </a:rPr>
              <a:t>这是一个无限循环的二进制小数： </a:t>
            </a:r>
            <a:r>
              <a:rPr lang="en-US" altLang="zh-CN" sz="2000" b="1" dirty="0">
                <a:latin typeface="+mn-ea"/>
              </a:rPr>
              <a:t>0.000110011….</a:t>
            </a:r>
            <a:endParaRPr lang="zh-CN" altLang="en-US" sz="2000" b="1" dirty="0">
              <a:latin typeface="+mn-ea"/>
            </a:endParaRPr>
          </a:p>
        </p:txBody>
      </p:sp>
      <p:sp>
        <p:nvSpPr>
          <p:cNvPr id="9" name="TextBox 8"/>
          <p:cNvSpPr txBox="1"/>
          <p:nvPr/>
        </p:nvSpPr>
        <p:spPr>
          <a:xfrm>
            <a:off x="7724140" y="1729740"/>
            <a:ext cx="3155950" cy="1252220"/>
          </a:xfrm>
          <a:prstGeom prst="star12">
            <a:avLst>
              <a:gd name="adj" fmla="val 32857"/>
            </a:avLst>
          </a:prstGeom>
          <a:solidFill>
            <a:schemeClr val="bg1"/>
          </a:solidFill>
          <a:ln w="31750">
            <a:solidFill>
              <a:srgbClr val="FFC000"/>
            </a:solidFill>
          </a:ln>
        </p:spPr>
        <p:txBody>
          <a:bodyPr lIns="0" tIns="0" rIns="0" bIns="0"/>
          <a:lstStyle/>
          <a:p>
            <a:pPr algn="ctr" eaLnBrk="0" hangingPunct="0"/>
            <a:r>
              <a:rPr lang="zh-CN" altLang="en-US" sz="2400" b="1" dirty="0" smtClean="0">
                <a:solidFill>
                  <a:srgbClr val="FF0066"/>
                </a:solidFill>
                <a:latin typeface="+mn-ea"/>
              </a:rPr>
              <a:t>不能</a:t>
            </a:r>
            <a:r>
              <a:rPr lang="zh-CN" altLang="en-US" sz="2400" b="1" dirty="0">
                <a:solidFill>
                  <a:srgbClr val="FF0066"/>
                </a:solidFill>
                <a:latin typeface="+mn-ea"/>
              </a:rPr>
              <a:t>精确表示</a:t>
            </a:r>
          </a:p>
        </p:txBody>
      </p:sp>
    </p:spTree>
    <p:extLst>
      <p:ext uri="{BB962C8B-B14F-4D97-AF65-F5344CB8AC3E}">
        <p14:creationId xmlns:p14="http://schemas.microsoft.com/office/powerpoint/2010/main" val="1485453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Grp="1" noChangeArrowheads="1"/>
          </p:cNvSpPr>
          <p:nvPr/>
        </p:nvSpPr>
        <p:spPr>
          <a:xfrm>
            <a:off x="1402080" y="2981960"/>
            <a:ext cx="8382000" cy="316484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tabLst>
                <a:tab pos="1828800" algn="l"/>
              </a:tabLst>
            </a:pPr>
            <a:r>
              <a:rPr lang="zh-CN" altLang="en-US" dirty="0" smtClean="0">
                <a:ea typeface="宋体" panose="02010600030101010101" pitchFamily="2" charset="-122"/>
              </a:rPr>
              <a:t>限制</a:t>
            </a:r>
            <a:r>
              <a:rPr lang="en-US" dirty="0" smtClean="0"/>
              <a:t> 1</a:t>
            </a:r>
          </a:p>
          <a:p>
            <a:pPr marL="552450" lvl="1">
              <a:buClr>
                <a:srgbClr val="0D0D0D"/>
              </a:buClr>
              <a:tabLst>
                <a:tab pos="1828800" algn="l"/>
              </a:tabLst>
            </a:pPr>
            <a:r>
              <a:rPr lang="en-US" dirty="0"/>
              <a:t>只能精确地表示</a:t>
            </a:r>
            <a:r>
              <a:rPr lang="zh-CN" altLang="en-US" dirty="0">
                <a:ea typeface="宋体" panose="02010600030101010101" pitchFamily="2" charset="-122"/>
              </a:rPr>
              <a:t>形式为</a:t>
            </a:r>
            <a:r>
              <a:rPr lang="en-US" dirty="0"/>
              <a:t> x/2</a:t>
            </a:r>
            <a:r>
              <a:rPr lang="en-US" baseline="32000" dirty="0"/>
              <a:t>k</a:t>
            </a:r>
            <a:r>
              <a:rPr lang="zh-CN" altLang="en-US" dirty="0">
                <a:ea typeface="宋体" panose="02010600030101010101" pitchFamily="2" charset="-122"/>
              </a:rPr>
              <a:t>的数</a:t>
            </a:r>
          </a:p>
          <a:p>
            <a:pPr marL="838200" lvl="2">
              <a:tabLst>
                <a:tab pos="1828800" algn="l"/>
              </a:tabLst>
            </a:pPr>
            <a:r>
              <a:rPr lang="en-US" dirty="0" smtClean="0"/>
              <a:t>其他有理数</a:t>
            </a:r>
            <a:r>
              <a:rPr lang="zh-CN" altLang="en-US" dirty="0" smtClean="0">
                <a:ea typeface="宋体" panose="02010600030101010101" pitchFamily="2" charset="-122"/>
              </a:rPr>
              <a:t>只能近似地表示</a:t>
            </a:r>
          </a:p>
          <a:p>
            <a:pPr lvl="4">
              <a:tabLst>
                <a:tab pos="1828800" algn="l"/>
              </a:tabLst>
            </a:pPr>
            <a:endParaRPr lang="en-US" sz="200" dirty="0" smtClean="0"/>
          </a:p>
          <a:p>
            <a:pPr>
              <a:tabLst>
                <a:tab pos="1828800" algn="l"/>
              </a:tabLst>
            </a:pPr>
            <a:endParaRPr lang="en-US" dirty="0" smtClean="0"/>
          </a:p>
          <a:p>
            <a:pPr>
              <a:buClr>
                <a:srgbClr val="0D0D0D"/>
              </a:buClr>
              <a:tabLst>
                <a:tab pos="1828800" algn="l"/>
              </a:tabLst>
            </a:pPr>
            <a:r>
              <a:rPr lang="zh-CN" altLang="en-US" dirty="0" smtClean="0">
                <a:ea typeface="宋体" panose="02010600030101010101" pitchFamily="2" charset="-122"/>
              </a:rPr>
              <a:t>限制 </a:t>
            </a:r>
            <a:r>
              <a:rPr lang="en-US" dirty="0" smtClean="0"/>
              <a:t>2</a:t>
            </a:r>
          </a:p>
          <a:p>
            <a:pPr marL="552450" lvl="1">
              <a:buClr>
                <a:srgbClr val="0D0D0D"/>
              </a:buClr>
              <a:tabLst>
                <a:tab pos="1828800" algn="l"/>
              </a:tabLst>
            </a:pPr>
            <a:r>
              <a:rPr lang="en-US" dirty="0" smtClean="0"/>
              <a:t>在</a:t>
            </a:r>
            <a:r>
              <a:rPr lang="en-US" i="1" dirty="0" smtClean="0">
                <a:sym typeface="+mn-ea"/>
              </a:rPr>
              <a:t>w</a:t>
            </a:r>
            <a:r>
              <a:rPr lang="en-US" dirty="0" smtClean="0"/>
              <a:t>位中只设置一个二进制点 </a:t>
            </a:r>
            <a:r>
              <a:rPr lang="en-US" i="1" dirty="0" smtClean="0"/>
              <a:t> </a:t>
            </a:r>
            <a:endParaRPr lang="en-US" dirty="0" smtClean="0">
              <a:latin typeface="Monaco" charset="0"/>
              <a:sym typeface="Monaco" charset="0"/>
            </a:endParaRPr>
          </a:p>
          <a:p>
            <a:pPr marL="838200" lvl="2">
              <a:tabLst>
                <a:tab pos="1828800" algn="l"/>
              </a:tabLst>
            </a:pPr>
            <a:r>
              <a:rPr lang="en-US" dirty="0" smtClean="0"/>
              <a:t>有限的数字范围 (</a:t>
            </a:r>
            <a:r>
              <a:rPr lang="zh-CN" altLang="en-US" dirty="0" smtClean="0">
                <a:ea typeface="宋体" panose="02010600030101010101" pitchFamily="2" charset="-122"/>
              </a:rPr>
              <a:t>非常小的数怎么表示</a:t>
            </a:r>
            <a:r>
              <a:rPr lang="en-US" dirty="0" smtClean="0"/>
              <a:t>?  </a:t>
            </a:r>
            <a:r>
              <a:rPr lang="zh-CN" altLang="en-US" dirty="0" smtClean="0">
                <a:ea typeface="宋体" panose="02010600030101010101" pitchFamily="2" charset="-122"/>
              </a:rPr>
              <a:t>非常大呢</a:t>
            </a:r>
            <a:r>
              <a:rPr lang="en-US" dirty="0" smtClean="0"/>
              <a:t>?)</a:t>
            </a:r>
            <a:endParaRPr lang="en-US" dirty="0" smtClean="0">
              <a:latin typeface="Monaco" charset="0"/>
              <a:sym typeface="Monaco" charset="0"/>
            </a:endParaRPr>
          </a:p>
        </p:txBody>
      </p:sp>
      <p:sp>
        <p:nvSpPr>
          <p:cNvPr id="2" name="线形标注 1(带强调线) 1"/>
          <p:cNvSpPr/>
          <p:nvPr/>
        </p:nvSpPr>
        <p:spPr>
          <a:xfrm>
            <a:off x="6911340" y="3429000"/>
            <a:ext cx="3139440" cy="608965"/>
          </a:xfrm>
          <a:prstGeom prst="accentCallout1">
            <a:avLst>
              <a:gd name="adj1" fmla="val 18750"/>
              <a:gd name="adj2" fmla="val -8333"/>
              <a:gd name="adj3" fmla="val 112513"/>
              <a:gd name="adj4" fmla="val -44639"/>
            </a:avLst>
          </a:prstGeom>
          <a:gradFill>
            <a:gsLst>
              <a:gs pos="73000">
                <a:srgbClr val="9CD5D3">
                  <a:alpha val="100000"/>
                </a:srgbClr>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增加二进制表示的长度可以提高表示的精度</a:t>
            </a:r>
          </a:p>
        </p:txBody>
      </p:sp>
      <p:sp>
        <p:nvSpPr>
          <p:cNvPr id="4" name="TextBox 8"/>
          <p:cNvSpPr txBox="1"/>
          <p:nvPr/>
        </p:nvSpPr>
        <p:spPr>
          <a:xfrm>
            <a:off x="2926398" y="914400"/>
            <a:ext cx="3155950" cy="1511300"/>
          </a:xfrm>
          <a:prstGeom prst="star12">
            <a:avLst>
              <a:gd name="adj" fmla="val 41376"/>
            </a:avLst>
          </a:prstGeom>
          <a:solidFill>
            <a:schemeClr val="bg1"/>
          </a:solidFill>
          <a:ln w="31750">
            <a:solidFill>
              <a:srgbClr val="FFC000"/>
            </a:solidFill>
          </a:ln>
        </p:spPr>
        <p:txBody>
          <a:bodyPr lIns="0" tIns="0" rIns="0" bIns="0"/>
          <a:lstStyle/>
          <a:p>
            <a:pPr algn="ctr" eaLnBrk="0" hangingPunct="0"/>
            <a:r>
              <a:rPr lang="zh-CN" altLang="en-US" sz="2400" b="1" dirty="0">
                <a:solidFill>
                  <a:srgbClr val="FF0066"/>
                </a:solidFill>
                <a:latin typeface="+mn-ea"/>
              </a:rPr>
              <a:t>浮点数</a:t>
            </a:r>
            <a:endParaRPr lang="en-US" altLang="zh-CN" sz="2400" b="1" dirty="0">
              <a:solidFill>
                <a:srgbClr val="FF0066"/>
              </a:solidFill>
              <a:latin typeface="+mn-ea"/>
            </a:endParaRPr>
          </a:p>
          <a:p>
            <a:pPr algn="ctr" eaLnBrk="0" hangingPunct="0"/>
            <a:r>
              <a:rPr lang="zh-CN" altLang="en-US" sz="2400" b="1" dirty="0">
                <a:solidFill>
                  <a:srgbClr val="FF0066"/>
                </a:solidFill>
                <a:latin typeface="+mn-ea"/>
              </a:rPr>
              <a:t>不能精确表示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2.4.2  </a:t>
                      </a:r>
                      <a:r>
                        <a:rPr lang="en-US" altLang="zh-CN" sz="2400">
                          <a:solidFill>
                            <a:schemeClr val="bg1"/>
                          </a:solidFill>
                          <a:ea typeface="宋体" panose="02010600030101010101" pitchFamily="2" charset="-122"/>
                        </a:rPr>
                        <a:t>IEEE</a:t>
                      </a:r>
                      <a:r>
                        <a:rPr lang="zh-CN" altLang="en-US" sz="2400">
                          <a:solidFill>
                            <a:schemeClr val="bg1"/>
                          </a:solidFill>
                          <a:ea typeface="宋体" panose="02010600030101010101" pitchFamily="2" charset="-122"/>
                        </a:rPr>
                        <a:t>浮点表示</a:t>
                      </a:r>
                    </a:p>
                  </a:txBody>
                  <a:tcPr>
                    <a:solidFill>
                      <a:srgbClr val="52B6B1"/>
                    </a:solidFill>
                  </a:tcPr>
                </a:tc>
              </a:tr>
            </a:tbl>
          </a:graphicData>
        </a:graphic>
      </p:graphicFrame>
      <p:sp>
        <p:nvSpPr>
          <p:cNvPr id="19459" name="Rectangle 3"/>
          <p:cNvSpPr>
            <a:spLocks noGrp="1" noChangeArrowheads="1"/>
          </p:cNvSpPr>
          <p:nvPr/>
        </p:nvSpPr>
        <p:spPr>
          <a:xfrm>
            <a:off x="1386840" y="1234441"/>
            <a:ext cx="4672648" cy="4582886"/>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pPr>
            <a:r>
              <a:rPr lang="zh-CN" altLang="en-US" dirty="0">
                <a:ea typeface="宋体" panose="02010600030101010101" pitchFamily="2" charset="-122"/>
              </a:rPr>
              <a:t>数值形式</a:t>
            </a:r>
            <a:r>
              <a:rPr lang="en-US" dirty="0"/>
              <a:t>: </a:t>
            </a:r>
            <a:br>
              <a:rPr lang="en-US" dirty="0"/>
            </a:br>
            <a:r>
              <a:rPr lang="en-US" dirty="0"/>
              <a:t>		</a:t>
            </a:r>
            <a:r>
              <a:rPr lang="en-US" dirty="0" smtClean="0"/>
              <a:t>(–</a:t>
            </a:r>
            <a:r>
              <a:rPr lang="en-US" dirty="0"/>
              <a:t>1)</a:t>
            </a:r>
            <a:r>
              <a:rPr lang="en-US" baseline="32000" dirty="0"/>
              <a:t>s</a:t>
            </a:r>
            <a:r>
              <a:rPr lang="en-US" dirty="0"/>
              <a:t> </a:t>
            </a:r>
            <a:r>
              <a:rPr lang="en-US" dirty="0" smtClean="0">
                <a:latin typeface="宋体" panose="02010600030101010101" pitchFamily="2" charset="-122"/>
                <a:ea typeface="宋体" panose="02010600030101010101" pitchFamily="2" charset="-122"/>
              </a:rPr>
              <a:t>×</a:t>
            </a:r>
            <a:r>
              <a:rPr lang="en-US" dirty="0" smtClean="0">
                <a:latin typeface="Calibri Bold Italic" charset="0"/>
                <a:ea typeface="Calibri Bold Italic" charset="0"/>
                <a:cs typeface="Calibri Bold Italic" charset="0"/>
                <a:sym typeface="Calibri Bold Italic" charset="0"/>
              </a:rPr>
              <a:t>M</a:t>
            </a:r>
            <a:r>
              <a:rPr lang="en-US" dirty="0" smtClean="0"/>
              <a:t> </a:t>
            </a:r>
            <a:r>
              <a:rPr lang="en-US" altLang="zh-CN" dirty="0">
                <a:latin typeface="宋体" panose="02010600030101010101" pitchFamily="2" charset="-122"/>
                <a:ea typeface="宋体" panose="02010600030101010101" pitchFamily="2" charset="-122"/>
              </a:rPr>
              <a:t>×</a:t>
            </a:r>
            <a:r>
              <a:rPr lang="en-US" dirty="0" smtClean="0"/>
              <a:t> </a:t>
            </a:r>
            <a:r>
              <a:rPr lang="en-US" dirty="0"/>
              <a:t>2</a:t>
            </a:r>
            <a:r>
              <a:rPr lang="en-US" baseline="32000" dirty="0">
                <a:latin typeface="Calibri Bold Italic" charset="0"/>
                <a:ea typeface="Calibri Bold Italic" charset="0"/>
                <a:cs typeface="Calibri Bold Italic" charset="0"/>
                <a:sym typeface="Calibri Bold Italic" charset="0"/>
              </a:rPr>
              <a:t>E</a:t>
            </a:r>
            <a:endParaRPr lang="en-US" dirty="0"/>
          </a:p>
          <a:p>
            <a:pPr marL="552450" lvl="1">
              <a:buClr>
                <a:srgbClr val="0D0D0D"/>
              </a:buClr>
            </a:pPr>
            <a:r>
              <a:rPr lang="en-US" dirty="0"/>
              <a:t>符号位</a:t>
            </a:r>
            <a:r>
              <a:rPr lang="en-US" dirty="0">
                <a:solidFill>
                  <a:srgbClr val="FF0000"/>
                </a:solidFill>
              </a:rPr>
              <a:t>S</a:t>
            </a:r>
            <a:r>
              <a:rPr lang="en-US" dirty="0"/>
              <a:t>决定数字是</a:t>
            </a:r>
            <a:r>
              <a:rPr lang="en-US" dirty="0">
                <a:solidFill>
                  <a:srgbClr val="FF0000"/>
                </a:solidFill>
              </a:rPr>
              <a:t>负数</a:t>
            </a:r>
            <a:r>
              <a:rPr lang="en-US" dirty="0"/>
              <a:t>还是</a:t>
            </a:r>
            <a:r>
              <a:rPr lang="en-US" dirty="0">
                <a:solidFill>
                  <a:srgbClr val="FF0000"/>
                </a:solidFill>
              </a:rPr>
              <a:t>正数</a:t>
            </a:r>
          </a:p>
          <a:p>
            <a:pPr marL="552450" lvl="1">
              <a:buClr>
                <a:srgbClr val="0D0D0D"/>
              </a:buClr>
            </a:pPr>
            <a:r>
              <a:rPr lang="zh-CN" altLang="en-US" dirty="0">
                <a:ea typeface="宋体" panose="02010600030101010101" pitchFamily="2" charset="-122"/>
              </a:rPr>
              <a:t>尾数</a:t>
            </a:r>
            <a:r>
              <a:rPr lang="en-US" altLang="zh-CN" dirty="0">
                <a:ea typeface="宋体" panose="02010600030101010101" pitchFamily="2" charset="-122"/>
              </a:rPr>
              <a:t>M</a:t>
            </a:r>
            <a:r>
              <a:rPr lang="zh-CN" altLang="en-US" dirty="0">
                <a:ea typeface="宋体" panose="02010600030101010101" pitchFamily="2" charset="-122"/>
              </a:rPr>
              <a:t>的范围是</a:t>
            </a:r>
            <a:r>
              <a:rPr lang="en-US" dirty="0"/>
              <a:t> [1.0,2.0)</a:t>
            </a:r>
          </a:p>
          <a:p>
            <a:pPr marL="552450" lvl="1">
              <a:buClr>
                <a:srgbClr val="0D0D0D"/>
              </a:buClr>
            </a:pPr>
            <a:r>
              <a:rPr lang="zh-CN" altLang="en-US" dirty="0">
                <a:ea typeface="宋体" panose="02010600030101010101" pitchFamily="2" charset="-122"/>
              </a:rPr>
              <a:t>阶码的作用是对浮点数</a:t>
            </a:r>
            <a:r>
              <a:rPr lang="zh-CN" altLang="en-US" dirty="0" smtClean="0">
                <a:ea typeface="宋体" panose="02010600030101010101" pitchFamily="2" charset="-122"/>
              </a:rPr>
              <a:t>加权</a:t>
            </a:r>
            <a:endParaRPr lang="zh-CN" altLang="en-US" dirty="0">
              <a:ea typeface="宋体" panose="02010600030101010101" pitchFamily="2" charset="-122"/>
            </a:endParaRPr>
          </a:p>
        </p:txBody>
      </p:sp>
      <p:sp>
        <p:nvSpPr>
          <p:cNvPr id="2" name="Rectangle 1"/>
          <p:cNvSpPr/>
          <p:nvPr/>
        </p:nvSpPr>
        <p:spPr>
          <a:xfrm>
            <a:off x="6169545" y="547889"/>
            <a:ext cx="5342130" cy="757130"/>
          </a:xfrm>
          <a:prstGeom prst="rect">
            <a:avLst/>
          </a:prstGeom>
          <a:gradFill>
            <a:gsLst>
              <a:gs pos="73000">
                <a:srgbClr val="9CD5D3"/>
              </a:gs>
              <a:gs pos="11000">
                <a:schemeClr val="accent1">
                  <a:lumMod val="5000"/>
                  <a:lumOff val="95000"/>
                </a:schemeClr>
              </a:gs>
              <a:gs pos="100000">
                <a:schemeClr val="bg1"/>
              </a:gs>
            </a:gsLst>
            <a:lin ang="18900000" scaled="0"/>
          </a:gradFill>
        </p:spPr>
        <p:txBody>
          <a:bodyPr wrap="square">
            <a:spAutoFit/>
          </a:bodyPr>
          <a:lstStyle/>
          <a:p>
            <a:pPr marL="0" lvl="1" algn="l" defTabSz="895350">
              <a:lnSpc>
                <a:spcPct val="90000"/>
              </a:lnSpc>
              <a:tabLst>
                <a:tab pos="914400" algn="l"/>
                <a:tab pos="1828800" algn="l"/>
                <a:tab pos="2400300" algn="l"/>
                <a:tab pos="2971800" algn="l"/>
              </a:tabLst>
            </a:pPr>
            <a:r>
              <a:rPr lang="zh-CN" altLang="en-US" sz="2400" b="1" dirty="0" smtClean="0">
                <a:latin typeface="+mj-lt"/>
                <a:ea typeface="宋体" panose="02010600030101010101" pitchFamily="2" charset="-122"/>
              </a:rPr>
              <a:t>例子</a:t>
            </a:r>
            <a:r>
              <a:rPr lang="en-US" sz="2400" b="1" dirty="0" smtClean="0">
                <a:latin typeface="+mj-lt"/>
              </a:rPr>
              <a:t>: </a:t>
            </a:r>
            <a:br>
              <a:rPr lang="en-US" sz="2400" b="1" dirty="0" smtClean="0">
                <a:latin typeface="+mj-lt"/>
              </a:rPr>
            </a:br>
            <a:r>
              <a:rPr lang="en-US" sz="2400" b="1" dirty="0" smtClean="0">
                <a:latin typeface="+mj-lt"/>
              </a:rPr>
              <a:t>15213</a:t>
            </a:r>
            <a:r>
              <a:rPr lang="en-US" sz="2400" b="1" baseline="-25000" dirty="0" smtClean="0">
                <a:latin typeface="+mj-lt"/>
              </a:rPr>
              <a:t>10</a:t>
            </a:r>
            <a:r>
              <a:rPr lang="en-US" sz="2400" b="1" dirty="0" smtClean="0">
                <a:latin typeface="+mj-lt"/>
              </a:rPr>
              <a:t>  </a:t>
            </a:r>
            <a:r>
              <a:rPr lang="en-US" sz="2400" b="1" dirty="0">
                <a:latin typeface="+mj-lt"/>
              </a:rPr>
              <a:t>= </a:t>
            </a:r>
            <a:r>
              <a:rPr lang="en-US" sz="2400" b="1" dirty="0" smtClean="0">
                <a:latin typeface="+mj-lt"/>
              </a:rPr>
              <a:t>(-1)</a:t>
            </a:r>
            <a:r>
              <a:rPr lang="en-US" sz="2400" b="1" baseline="30000" dirty="0" smtClean="0">
                <a:latin typeface="+mj-lt"/>
              </a:rPr>
              <a:t>0</a:t>
            </a:r>
            <a:r>
              <a:rPr lang="en-US" sz="2400" b="1" dirty="0" smtClean="0"/>
              <a:t> </a:t>
            </a:r>
            <a:r>
              <a:rPr lang="en-US" sz="2400" b="1" dirty="0"/>
              <a:t>x </a:t>
            </a:r>
            <a:r>
              <a:rPr lang="en-US" sz="2400" b="1" dirty="0" smtClean="0">
                <a:latin typeface="+mj-lt"/>
              </a:rPr>
              <a:t>1.1101101101101</a:t>
            </a:r>
            <a:r>
              <a:rPr lang="en-US" sz="2400" b="1" baseline="-25000" dirty="0" smtClean="0">
                <a:latin typeface="+mj-lt"/>
              </a:rPr>
              <a:t>2</a:t>
            </a:r>
            <a:r>
              <a:rPr lang="en-US" sz="2400" b="1" dirty="0" smtClean="0">
                <a:latin typeface="+mj-lt"/>
              </a:rPr>
              <a:t> </a:t>
            </a:r>
            <a:r>
              <a:rPr lang="en-US" sz="2400" b="1" dirty="0">
                <a:latin typeface="+mj-lt"/>
              </a:rPr>
              <a:t>x 2</a:t>
            </a:r>
            <a:r>
              <a:rPr lang="en-US" sz="2400" b="1" baseline="30000" dirty="0">
                <a:latin typeface="+mj-lt"/>
              </a:rPr>
              <a:t>13</a:t>
            </a:r>
          </a:p>
        </p:txBody>
      </p:sp>
      <p:pic>
        <p:nvPicPr>
          <p:cNvPr id="4" name="图片 3"/>
          <p:cNvPicPr>
            <a:picLocks noChangeAspect="1"/>
          </p:cNvPicPr>
          <p:nvPr/>
        </p:nvPicPr>
        <p:blipFill>
          <a:blip r:embed="rId2"/>
          <a:stretch>
            <a:fillRect/>
          </a:stretch>
        </p:blipFill>
        <p:spPr>
          <a:xfrm>
            <a:off x="6848899" y="1416755"/>
            <a:ext cx="4373283" cy="4929883"/>
          </a:xfrm>
          <a:prstGeom prst="rect">
            <a:avLst/>
          </a:prstGeom>
        </p:spPr>
      </p:pic>
    </p:spTree>
    <p:extLst>
      <p:ext uri="{BB962C8B-B14F-4D97-AF65-F5344CB8AC3E}">
        <p14:creationId xmlns:p14="http://schemas.microsoft.com/office/powerpoint/2010/main" val="297304240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2.4.2  </a:t>
                      </a:r>
                      <a:r>
                        <a:rPr lang="en-US" altLang="zh-CN" sz="2400">
                          <a:solidFill>
                            <a:schemeClr val="bg1"/>
                          </a:solidFill>
                          <a:ea typeface="宋体" panose="02010600030101010101" pitchFamily="2" charset="-122"/>
                        </a:rPr>
                        <a:t>IEEE</a:t>
                      </a:r>
                      <a:r>
                        <a:rPr lang="zh-CN" altLang="en-US" sz="2400">
                          <a:solidFill>
                            <a:schemeClr val="bg1"/>
                          </a:solidFill>
                          <a:ea typeface="宋体" panose="02010600030101010101" pitchFamily="2" charset="-122"/>
                        </a:rPr>
                        <a:t>浮点表示</a:t>
                      </a:r>
                    </a:p>
                  </a:txBody>
                  <a:tcPr>
                    <a:solidFill>
                      <a:srgbClr val="52B6B1"/>
                    </a:solidFill>
                  </a:tcPr>
                </a:tc>
              </a:tr>
            </a:tbl>
          </a:graphicData>
        </a:graphic>
      </p:graphicFrame>
      <p:sp>
        <p:nvSpPr>
          <p:cNvPr id="19459" name="Rectangle 3"/>
          <p:cNvSpPr>
            <a:spLocks noGrp="1" noChangeArrowheads="1"/>
          </p:cNvSpPr>
          <p:nvPr/>
        </p:nvSpPr>
        <p:spPr>
          <a:xfrm>
            <a:off x="1386840" y="1234441"/>
            <a:ext cx="4672648" cy="4582886"/>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pPr>
            <a:r>
              <a:rPr lang="zh-CN" altLang="en-US" dirty="0">
                <a:ea typeface="宋体" panose="02010600030101010101" pitchFamily="2" charset="-122"/>
              </a:rPr>
              <a:t>数值形式</a:t>
            </a:r>
            <a:r>
              <a:rPr lang="en-US" dirty="0"/>
              <a:t>: </a:t>
            </a:r>
            <a:br>
              <a:rPr lang="en-US" dirty="0"/>
            </a:br>
            <a:r>
              <a:rPr lang="en-US" dirty="0"/>
              <a:t>		</a:t>
            </a:r>
            <a:r>
              <a:rPr lang="en-US" dirty="0" smtClean="0"/>
              <a:t>(–</a:t>
            </a:r>
            <a:r>
              <a:rPr lang="en-US" dirty="0"/>
              <a:t>1)</a:t>
            </a:r>
            <a:r>
              <a:rPr lang="en-US" baseline="32000" dirty="0"/>
              <a:t>s</a:t>
            </a:r>
            <a:r>
              <a:rPr lang="en-US" dirty="0"/>
              <a:t> </a:t>
            </a:r>
            <a:r>
              <a:rPr lang="en-US" dirty="0" smtClean="0">
                <a:latin typeface="宋体" panose="02010600030101010101" pitchFamily="2" charset="-122"/>
                <a:ea typeface="宋体" panose="02010600030101010101" pitchFamily="2" charset="-122"/>
              </a:rPr>
              <a:t>×</a:t>
            </a:r>
            <a:r>
              <a:rPr lang="en-US" dirty="0" smtClean="0">
                <a:latin typeface="Calibri Bold Italic" charset="0"/>
                <a:ea typeface="Calibri Bold Italic" charset="0"/>
                <a:cs typeface="Calibri Bold Italic" charset="0"/>
                <a:sym typeface="Calibri Bold Italic" charset="0"/>
              </a:rPr>
              <a:t>M</a:t>
            </a:r>
            <a:r>
              <a:rPr lang="en-US" dirty="0" smtClean="0"/>
              <a:t> </a:t>
            </a:r>
            <a:r>
              <a:rPr lang="en-US" altLang="zh-CN" dirty="0">
                <a:latin typeface="宋体" panose="02010600030101010101" pitchFamily="2" charset="-122"/>
                <a:ea typeface="宋体" panose="02010600030101010101" pitchFamily="2" charset="-122"/>
              </a:rPr>
              <a:t>×</a:t>
            </a:r>
            <a:r>
              <a:rPr lang="en-US" dirty="0" smtClean="0"/>
              <a:t> </a:t>
            </a:r>
            <a:r>
              <a:rPr lang="en-US" dirty="0"/>
              <a:t>2</a:t>
            </a:r>
            <a:r>
              <a:rPr lang="en-US" baseline="32000" dirty="0">
                <a:latin typeface="Calibri Bold Italic" charset="0"/>
                <a:ea typeface="Calibri Bold Italic" charset="0"/>
                <a:cs typeface="Calibri Bold Italic" charset="0"/>
                <a:sym typeface="Calibri Bold Italic" charset="0"/>
              </a:rPr>
              <a:t>E</a:t>
            </a:r>
            <a:endParaRPr lang="en-US" dirty="0"/>
          </a:p>
          <a:p>
            <a:pPr marL="552450" lvl="1">
              <a:buClr>
                <a:srgbClr val="0D0D0D"/>
              </a:buClr>
            </a:pPr>
            <a:r>
              <a:rPr lang="en-US" dirty="0"/>
              <a:t>符号位</a:t>
            </a:r>
            <a:r>
              <a:rPr lang="en-US" dirty="0">
                <a:solidFill>
                  <a:srgbClr val="FF0000"/>
                </a:solidFill>
              </a:rPr>
              <a:t>S</a:t>
            </a:r>
            <a:r>
              <a:rPr lang="en-US" dirty="0"/>
              <a:t>决定数字是</a:t>
            </a:r>
            <a:r>
              <a:rPr lang="en-US" dirty="0">
                <a:solidFill>
                  <a:srgbClr val="FF0000"/>
                </a:solidFill>
              </a:rPr>
              <a:t>负数</a:t>
            </a:r>
            <a:r>
              <a:rPr lang="en-US" dirty="0"/>
              <a:t>还是</a:t>
            </a:r>
            <a:r>
              <a:rPr lang="en-US" dirty="0">
                <a:solidFill>
                  <a:srgbClr val="FF0000"/>
                </a:solidFill>
              </a:rPr>
              <a:t>正数</a:t>
            </a:r>
          </a:p>
          <a:p>
            <a:pPr marL="552450" lvl="1">
              <a:buClr>
                <a:srgbClr val="0D0D0D"/>
              </a:buClr>
            </a:pPr>
            <a:r>
              <a:rPr lang="zh-CN" altLang="en-US" dirty="0">
                <a:ea typeface="宋体" panose="02010600030101010101" pitchFamily="2" charset="-122"/>
              </a:rPr>
              <a:t>尾数</a:t>
            </a:r>
            <a:r>
              <a:rPr lang="en-US" altLang="zh-CN" dirty="0">
                <a:ea typeface="宋体" panose="02010600030101010101" pitchFamily="2" charset="-122"/>
              </a:rPr>
              <a:t>M</a:t>
            </a:r>
            <a:r>
              <a:rPr lang="zh-CN" altLang="en-US" dirty="0">
                <a:ea typeface="宋体" panose="02010600030101010101" pitchFamily="2" charset="-122"/>
              </a:rPr>
              <a:t>的范围是</a:t>
            </a:r>
            <a:r>
              <a:rPr lang="en-US" dirty="0"/>
              <a:t> [1.0,2.0)</a:t>
            </a:r>
          </a:p>
          <a:p>
            <a:pPr marL="552450" lvl="1">
              <a:buClr>
                <a:srgbClr val="0D0D0D"/>
              </a:buClr>
            </a:pPr>
            <a:r>
              <a:rPr lang="zh-CN" altLang="en-US" dirty="0">
                <a:ea typeface="宋体" panose="02010600030101010101" pitchFamily="2" charset="-122"/>
              </a:rPr>
              <a:t>阶码的作用是对浮点数加权</a:t>
            </a:r>
          </a:p>
          <a:p>
            <a:endParaRPr lang="en-US" dirty="0"/>
          </a:p>
          <a:p>
            <a:pPr>
              <a:buClr>
                <a:srgbClr val="0D0D0D"/>
              </a:buClr>
            </a:pPr>
            <a:r>
              <a:rPr lang="zh-CN" altLang="en-US" dirty="0">
                <a:ea typeface="宋体" panose="02010600030101010101" pitchFamily="2" charset="-122"/>
              </a:rPr>
              <a:t>编码：</a:t>
            </a:r>
          </a:p>
          <a:p>
            <a:pPr marL="552450" lvl="1">
              <a:buClr>
                <a:srgbClr val="0D0D0D"/>
              </a:buClr>
            </a:pPr>
            <a:r>
              <a:rPr lang="zh-CN" altLang="en-US" dirty="0" err="1">
                <a:latin typeface="+mn-lt"/>
                <a:ea typeface="宋体" panose="02010600030101010101" pitchFamily="2" charset="-122"/>
                <a:cs typeface="Monaco" charset="0"/>
                <a:sym typeface="Monaco" charset="0"/>
              </a:rPr>
              <a:t>一位单独的符号位直接写入</a:t>
            </a:r>
            <a:r>
              <a:rPr lang="en-US" altLang="zh-CN" dirty="0" err="1">
                <a:latin typeface="+mn-lt"/>
                <a:ea typeface="宋体" panose="02010600030101010101" pitchFamily="2" charset="-122"/>
                <a:cs typeface="Monaco" charset="0"/>
                <a:sym typeface="Monaco" charset="0"/>
              </a:rPr>
              <a:t>s</a:t>
            </a:r>
            <a:r>
              <a:rPr lang="zh-CN" altLang="en-US" dirty="0" err="1">
                <a:latin typeface="+mn-lt"/>
                <a:ea typeface="宋体" panose="02010600030101010101" pitchFamily="2" charset="-122"/>
                <a:cs typeface="Monaco" charset="0"/>
                <a:sym typeface="Monaco" charset="0"/>
              </a:rPr>
              <a:t>字段</a:t>
            </a:r>
          </a:p>
          <a:p>
            <a:pPr marL="552450" lvl="1">
              <a:buClr>
                <a:srgbClr val="0D0D0D"/>
              </a:buClr>
            </a:pPr>
            <a:r>
              <a:rPr lang="en-US" dirty="0" err="1">
                <a:solidFill>
                  <a:srgbClr val="FF0000"/>
                </a:solidFill>
                <a:latin typeface="+mn-lt"/>
                <a:ea typeface="Monaco" charset="0"/>
                <a:cs typeface="Monaco" charset="0"/>
                <a:sym typeface="Monaco" charset="0"/>
              </a:rPr>
              <a:t>exp</a:t>
            </a:r>
            <a:r>
              <a:rPr lang="en-US" dirty="0">
                <a:solidFill>
                  <a:srgbClr val="FF0000"/>
                </a:solidFill>
                <a:latin typeface="+mn-lt"/>
              </a:rPr>
              <a:t> </a:t>
            </a:r>
            <a:r>
              <a:rPr lang="en-US" dirty="0">
                <a:solidFill>
                  <a:srgbClr val="FF0000"/>
                </a:solidFill>
              </a:rPr>
              <a:t>字段编码E</a:t>
            </a:r>
            <a:r>
              <a:rPr lang="zh-CN" altLang="en-US" dirty="0">
                <a:solidFill>
                  <a:srgbClr val="FF0000"/>
                </a:solidFill>
                <a:ea typeface="宋体" panose="02010600030101010101" pitchFamily="2" charset="-122"/>
              </a:rPr>
              <a:t>（但不等于</a:t>
            </a:r>
            <a:r>
              <a:rPr lang="en-US" altLang="zh-CN" dirty="0">
                <a:solidFill>
                  <a:srgbClr val="FF0000"/>
                </a:solidFill>
                <a:ea typeface="宋体" panose="02010600030101010101" pitchFamily="2" charset="-122"/>
              </a:rPr>
              <a:t>E</a:t>
            </a:r>
            <a:r>
              <a:rPr lang="zh-CN" altLang="en-US" dirty="0">
                <a:solidFill>
                  <a:srgbClr val="FF0000"/>
                </a:solidFill>
                <a:ea typeface="宋体" panose="02010600030101010101" pitchFamily="2" charset="-122"/>
              </a:rPr>
              <a:t>）</a:t>
            </a:r>
          </a:p>
          <a:p>
            <a:pPr marL="552450" lvl="1">
              <a:buClr>
                <a:srgbClr val="0D0D0D"/>
              </a:buClr>
            </a:pPr>
            <a:r>
              <a:rPr lang="en-US" dirty="0" err="1">
                <a:latin typeface="+mn-lt"/>
                <a:ea typeface="Monaco" charset="0"/>
                <a:cs typeface="Monaco" charset="0"/>
                <a:sym typeface="Monaco" charset="0"/>
              </a:rPr>
              <a:t>frac</a:t>
            </a:r>
            <a:r>
              <a:rPr lang="en-US" dirty="0"/>
              <a:t> </a:t>
            </a:r>
            <a:r>
              <a:rPr lang="zh-CN" altLang="en-US" dirty="0">
                <a:ea typeface="宋体" panose="02010600030101010101" pitchFamily="2" charset="-122"/>
              </a:rPr>
              <a:t>字段编码尾数M（但不等于</a:t>
            </a:r>
            <a:r>
              <a:rPr lang="en-US" altLang="zh-CN" dirty="0">
                <a:ea typeface="宋体" panose="02010600030101010101" pitchFamily="2" charset="-122"/>
              </a:rPr>
              <a:t>M</a:t>
            </a:r>
            <a:r>
              <a:rPr lang="zh-CN" altLang="en-US" dirty="0">
                <a:ea typeface="宋体" panose="02010600030101010101" pitchFamily="2" charset="-122"/>
              </a:rPr>
              <a:t>）</a:t>
            </a:r>
          </a:p>
        </p:txBody>
      </p:sp>
      <p:sp>
        <p:nvSpPr>
          <p:cNvPr id="6" name="Rectangle 4"/>
          <p:cNvSpPr>
            <a:spLocks noGrp="1" noChangeArrowheads="1"/>
          </p:cNvSpPr>
          <p:nvPr/>
        </p:nvSpPr>
        <p:spPr>
          <a:xfrm>
            <a:off x="6261994" y="2272946"/>
            <a:ext cx="6056262" cy="3394203"/>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pPr>
            <a:r>
              <a:rPr lang="zh-CN" altLang="en-US" dirty="0">
                <a:ea typeface="宋体" panose="02010600030101010101" pitchFamily="2" charset="-122"/>
              </a:rPr>
              <a:t>单精度</a:t>
            </a:r>
            <a:r>
              <a:rPr lang="en-US" dirty="0"/>
              <a:t>: 32 </a:t>
            </a:r>
            <a:r>
              <a:rPr lang="zh-CN" altLang="en-US" dirty="0">
                <a:ea typeface="宋体" panose="02010600030101010101" pitchFamily="2" charset="-122"/>
              </a:rPr>
              <a:t>位</a:t>
            </a:r>
          </a:p>
          <a:p>
            <a:endParaRPr lang="zh-CN" altLang="en-US" dirty="0">
              <a:ea typeface="宋体" panose="02010600030101010101" pitchFamily="2" charset="-122"/>
            </a:endParaRPr>
          </a:p>
          <a:p>
            <a:endParaRPr lang="zh-CN" altLang="en-US" dirty="0">
              <a:ea typeface="宋体" panose="02010600030101010101" pitchFamily="2" charset="-122"/>
            </a:endParaRPr>
          </a:p>
          <a:p>
            <a:pPr marL="0" indent="0">
              <a:buNone/>
            </a:pPr>
            <a:endParaRPr lang="zh-CN" altLang="en-US" dirty="0">
              <a:ea typeface="宋体" panose="02010600030101010101" pitchFamily="2" charset="-122"/>
            </a:endParaRPr>
          </a:p>
          <a:p>
            <a:pPr>
              <a:buClr>
                <a:srgbClr val="0D0D0D"/>
              </a:buClr>
            </a:pPr>
            <a:r>
              <a:rPr lang="zh-CN" altLang="en-US" dirty="0">
                <a:ea typeface="宋体" panose="02010600030101010101" pitchFamily="2" charset="-122"/>
              </a:rPr>
              <a:t>双精度</a:t>
            </a:r>
            <a:r>
              <a:rPr lang="en-US" dirty="0"/>
              <a:t>: 64 </a:t>
            </a:r>
            <a:r>
              <a:rPr lang="zh-CN" altLang="en-US" dirty="0">
                <a:ea typeface="宋体" panose="02010600030101010101" pitchFamily="2" charset="-122"/>
              </a:rPr>
              <a:t>位</a:t>
            </a:r>
          </a:p>
          <a:p>
            <a:endParaRPr lang="zh-CN" altLang="en-US" dirty="0">
              <a:ea typeface="宋体" panose="02010600030101010101" pitchFamily="2" charset="-122"/>
            </a:endParaRPr>
          </a:p>
          <a:p>
            <a:endParaRPr lang="zh-CN" altLang="en-US" dirty="0">
              <a:ea typeface="宋体" panose="02010600030101010101" pitchFamily="2" charset="-122"/>
            </a:endParaRPr>
          </a:p>
          <a:p>
            <a:pPr marL="0" indent="0">
              <a:buClr>
                <a:srgbClr val="0D0D0D"/>
              </a:buClr>
              <a:buNone/>
            </a:pPr>
            <a:r>
              <a:rPr lang="en-US" dirty="0" smtClean="0"/>
              <a:t/>
            </a:r>
            <a:br>
              <a:rPr lang="en-US" dirty="0" smtClean="0"/>
            </a:br>
            <a:endParaRPr lang="en-US" baseline="30000" dirty="0">
              <a:latin typeface="Calibri" panose="020F0502020204030204" pitchFamily="34" charset="0"/>
            </a:endParaRPr>
          </a:p>
          <a:p>
            <a:pPr marL="0" indent="0">
              <a:spcBef>
                <a:spcPts val="10000"/>
              </a:spcBef>
              <a:buNone/>
            </a:pPr>
            <a:r>
              <a:rPr lang="en-US" dirty="0" smtClean="0"/>
              <a:t> </a:t>
            </a:r>
            <a:endParaRPr lang="en-US" dirty="0"/>
          </a:p>
        </p:txBody>
      </p:sp>
      <p:graphicFrame>
        <p:nvGraphicFramePr>
          <p:cNvPr id="7" name="Group 5"/>
          <p:cNvGraphicFramePr>
            <a:graphicFrameLocks noGrp="1"/>
          </p:cNvGraphicFramePr>
          <p:nvPr>
            <p:extLst>
              <p:ext uri="{D42A27DB-BD31-4B8C-83A1-F6EECF244321}">
                <p14:modId xmlns:p14="http://schemas.microsoft.com/office/powerpoint/2010/main" val="232246897"/>
              </p:ext>
            </p:extLst>
          </p:nvPr>
        </p:nvGraphicFramePr>
        <p:xfrm>
          <a:off x="6488085" y="2848345"/>
          <a:ext cx="5322171" cy="1016000"/>
        </p:xfrm>
        <a:graphic>
          <a:graphicData uri="http://schemas.openxmlformats.org/drawingml/2006/table">
            <a:tbl>
              <a:tblPr/>
              <a:tblGrid>
                <a:gridCol w="275285"/>
                <a:gridCol w="1330543"/>
                <a:gridCol w="3716343"/>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smtClean="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smtClean="0">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smtClean="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smtClean="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8</a:t>
                      </a:r>
                      <a:r>
                        <a:rPr kumimoji="0" lang="zh-CN" altLang="en-US" sz="2000" b="0" i="0" u="none" strike="noStrike" cap="none" normalizeH="0" baseline="0" dirty="0" smtClean="0">
                          <a:ln>
                            <a:noFill/>
                          </a:ln>
                          <a:solidFill>
                            <a:schemeClr val="tx1"/>
                          </a:solidFill>
                          <a:effectLst/>
                          <a:latin typeface="+mn-lt"/>
                          <a:ea typeface="宋体" panose="02010600030101010101"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23</a:t>
                      </a:r>
                      <a:r>
                        <a:rPr kumimoji="0" lang="zh-CN" altLang="en-US" sz="2000" b="0" i="0" u="none" strike="noStrike" cap="none" normalizeH="0" baseline="0" dirty="0" smtClean="0">
                          <a:ln>
                            <a:noFill/>
                          </a:ln>
                          <a:solidFill>
                            <a:schemeClr val="tx1"/>
                          </a:solidFill>
                          <a:effectLst/>
                          <a:latin typeface="+mn-lt"/>
                          <a:ea typeface="宋体" panose="02010600030101010101"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r>
            </a:tbl>
          </a:graphicData>
        </a:graphic>
      </p:graphicFrame>
      <p:graphicFrame>
        <p:nvGraphicFramePr>
          <p:cNvPr id="8" name="Group 29"/>
          <p:cNvGraphicFramePr>
            <a:graphicFrameLocks noGrp="1"/>
          </p:cNvGraphicFramePr>
          <p:nvPr>
            <p:extLst>
              <p:ext uri="{D42A27DB-BD31-4B8C-83A1-F6EECF244321}">
                <p14:modId xmlns:p14="http://schemas.microsoft.com/office/powerpoint/2010/main" val="1405456733"/>
              </p:ext>
            </p:extLst>
          </p:nvPr>
        </p:nvGraphicFramePr>
        <p:xfrm>
          <a:off x="6488085" y="4642062"/>
          <a:ext cx="5322171" cy="1016000"/>
        </p:xfrm>
        <a:graphic>
          <a:graphicData uri="http://schemas.openxmlformats.org/drawingml/2006/table">
            <a:tbl>
              <a:tblPr/>
              <a:tblGrid>
                <a:gridCol w="275285"/>
                <a:gridCol w="1330543"/>
                <a:gridCol w="3716343"/>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smtClean="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smtClean="0">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smtClean="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smtClean="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11</a:t>
                      </a:r>
                      <a:r>
                        <a:rPr kumimoji="0" lang="zh-CN" altLang="en-US" sz="2000" b="0" i="0" u="none" strike="noStrike" cap="none" normalizeH="0" baseline="0" dirty="0" smtClean="0">
                          <a:ln>
                            <a:noFill/>
                          </a:ln>
                          <a:solidFill>
                            <a:schemeClr val="tx1"/>
                          </a:solidFill>
                          <a:effectLst/>
                          <a:latin typeface="+mn-lt"/>
                          <a:ea typeface="宋体" panose="02010600030101010101"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mn-lt"/>
                          <a:ea typeface="Monaco" charset="0"/>
                          <a:cs typeface="Monaco" charset="0"/>
                          <a:sym typeface="Monaco" charset="0"/>
                        </a:rPr>
                        <a:t>52</a:t>
                      </a:r>
                      <a:r>
                        <a:rPr kumimoji="0" lang="zh-CN" altLang="en-US" sz="2000" b="0" i="0" u="none" strike="noStrike" cap="none" normalizeH="0" baseline="0" dirty="0" smtClean="0">
                          <a:ln>
                            <a:noFill/>
                          </a:ln>
                          <a:solidFill>
                            <a:schemeClr val="tx1"/>
                          </a:solidFill>
                          <a:effectLst/>
                          <a:latin typeface="+mn-lt"/>
                          <a:ea typeface="宋体" panose="02010600030101010101"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r>
            </a:tbl>
          </a:graphicData>
        </a:graphic>
      </p:graphicFrame>
      <p:sp>
        <p:nvSpPr>
          <p:cNvPr id="9" name="Rectangle 1"/>
          <p:cNvSpPr/>
          <p:nvPr/>
        </p:nvSpPr>
        <p:spPr>
          <a:xfrm>
            <a:off x="6261994" y="1351452"/>
            <a:ext cx="5342130" cy="757130"/>
          </a:xfrm>
          <a:prstGeom prst="rect">
            <a:avLst/>
          </a:prstGeom>
          <a:gradFill>
            <a:gsLst>
              <a:gs pos="73000">
                <a:srgbClr val="9CD5D3"/>
              </a:gs>
              <a:gs pos="11000">
                <a:schemeClr val="accent1">
                  <a:lumMod val="5000"/>
                  <a:lumOff val="95000"/>
                </a:schemeClr>
              </a:gs>
              <a:gs pos="100000">
                <a:schemeClr val="bg1"/>
              </a:gs>
            </a:gsLst>
            <a:lin ang="18900000" scaled="0"/>
          </a:gradFill>
        </p:spPr>
        <p:txBody>
          <a:bodyPr wrap="square">
            <a:spAutoFit/>
          </a:bodyPr>
          <a:lstStyle/>
          <a:p>
            <a:pPr marL="0" lvl="1" algn="l" defTabSz="895350">
              <a:lnSpc>
                <a:spcPct val="90000"/>
              </a:lnSpc>
              <a:tabLst>
                <a:tab pos="914400" algn="l"/>
                <a:tab pos="1828800" algn="l"/>
                <a:tab pos="2400300" algn="l"/>
                <a:tab pos="2971800" algn="l"/>
              </a:tabLst>
            </a:pPr>
            <a:r>
              <a:rPr lang="zh-CN" altLang="en-US" sz="2400" b="1" dirty="0" smtClean="0">
                <a:latin typeface="+mj-lt"/>
                <a:ea typeface="宋体" panose="02010600030101010101" pitchFamily="2" charset="-122"/>
              </a:rPr>
              <a:t>例子</a:t>
            </a:r>
            <a:r>
              <a:rPr lang="en-US" sz="2400" b="1" dirty="0" smtClean="0">
                <a:latin typeface="+mj-lt"/>
              </a:rPr>
              <a:t>: </a:t>
            </a:r>
            <a:br>
              <a:rPr lang="en-US" sz="2400" b="1" dirty="0" smtClean="0">
                <a:latin typeface="+mj-lt"/>
              </a:rPr>
            </a:br>
            <a:r>
              <a:rPr lang="en-US" sz="2400" b="1" dirty="0" smtClean="0">
                <a:latin typeface="+mj-lt"/>
              </a:rPr>
              <a:t>15213</a:t>
            </a:r>
            <a:r>
              <a:rPr lang="en-US" sz="2400" b="1" baseline="-25000" dirty="0" smtClean="0">
                <a:latin typeface="+mj-lt"/>
              </a:rPr>
              <a:t>10</a:t>
            </a:r>
            <a:r>
              <a:rPr lang="en-US" sz="2400" b="1" dirty="0" smtClean="0">
                <a:latin typeface="+mj-lt"/>
              </a:rPr>
              <a:t>  </a:t>
            </a:r>
            <a:r>
              <a:rPr lang="en-US" sz="2400" b="1" dirty="0">
                <a:latin typeface="+mj-lt"/>
              </a:rPr>
              <a:t>= </a:t>
            </a:r>
            <a:r>
              <a:rPr lang="en-US" sz="2400" b="1" dirty="0" smtClean="0">
                <a:latin typeface="+mj-lt"/>
              </a:rPr>
              <a:t>(-1)</a:t>
            </a:r>
            <a:r>
              <a:rPr lang="en-US" sz="2400" b="1" baseline="30000" dirty="0" smtClean="0">
                <a:latin typeface="+mj-lt"/>
              </a:rPr>
              <a:t>0</a:t>
            </a:r>
            <a:r>
              <a:rPr lang="en-US" sz="2400" b="1" dirty="0" smtClean="0"/>
              <a:t> </a:t>
            </a:r>
            <a:r>
              <a:rPr lang="en-US" sz="2400" b="1" dirty="0"/>
              <a:t>x </a:t>
            </a:r>
            <a:r>
              <a:rPr lang="en-US" sz="2400" b="1" dirty="0" smtClean="0">
                <a:latin typeface="+mj-lt"/>
              </a:rPr>
              <a:t>1.1101101101101</a:t>
            </a:r>
            <a:r>
              <a:rPr lang="en-US" sz="2400" b="1" baseline="-25000" dirty="0" smtClean="0">
                <a:latin typeface="+mj-lt"/>
              </a:rPr>
              <a:t>2</a:t>
            </a:r>
            <a:r>
              <a:rPr lang="en-US" sz="2400" b="1" dirty="0" smtClean="0">
                <a:latin typeface="+mj-lt"/>
              </a:rPr>
              <a:t> </a:t>
            </a:r>
            <a:r>
              <a:rPr lang="en-US" sz="2400" b="1" dirty="0">
                <a:latin typeface="+mj-lt"/>
              </a:rPr>
              <a:t>x 2</a:t>
            </a:r>
            <a:r>
              <a:rPr lang="en-US" sz="2400" b="1" baseline="30000" dirty="0">
                <a:latin typeface="+mj-lt"/>
              </a:rPr>
              <a:t>13</a:t>
            </a:r>
          </a:p>
        </p:txBody>
      </p:sp>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p:nvPr/>
        </p:nvGrpSpPr>
        <p:grpSpPr bwMode="auto">
          <a:xfrm>
            <a:off x="5640224" y="3132757"/>
            <a:ext cx="6084604" cy="2704392"/>
            <a:chOff x="0" y="162"/>
            <a:chExt cx="3037" cy="1644"/>
          </a:xfrm>
        </p:grpSpPr>
        <p:sp>
          <p:nvSpPr>
            <p:cNvPr id="25612" name="Line 9"/>
            <p:cNvSpPr>
              <a:spLocks noChangeShapeType="1"/>
            </p:cNvSpPr>
            <p:nvPr/>
          </p:nvSpPr>
          <p:spPr bwMode="auto">
            <a:xfrm rot="180000">
              <a:off x="2998" y="585"/>
              <a:ext cx="39" cy="1221"/>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Line 9"/>
            <p:cNvSpPr>
              <a:spLocks noChangeShapeType="1"/>
            </p:cNvSpPr>
            <p:nvPr/>
          </p:nvSpPr>
          <p:spPr bwMode="auto">
            <a:xfrm>
              <a:off x="1524" y="336"/>
              <a:ext cx="0" cy="1470"/>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4" name="Line 9"/>
            <p:cNvSpPr>
              <a:spLocks noChangeShapeType="1"/>
            </p:cNvSpPr>
            <p:nvPr/>
          </p:nvSpPr>
          <p:spPr bwMode="auto">
            <a:xfrm>
              <a:off x="0" y="162"/>
              <a:ext cx="20" cy="1644"/>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03" name="AutoShape 15"/>
          <p:cNvSpPr>
            <a:spLocks noChangeArrowheads="1"/>
          </p:cNvSpPr>
          <p:nvPr/>
        </p:nvSpPr>
        <p:spPr bwMode="auto">
          <a:xfrm>
            <a:off x="9010047" y="5965769"/>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2400">
                <a:solidFill>
                  <a:schemeClr val="bg1"/>
                </a:solidFill>
                <a:latin typeface="微软雅黑" panose="020B0503020204020204" pitchFamily="34" charset="-122"/>
                <a:ea typeface="微软雅黑" panose="020B0503020204020204" pitchFamily="34" charset="-122"/>
              </a:rPr>
              <a:t>特殊值</a:t>
            </a:r>
          </a:p>
        </p:txBody>
      </p:sp>
      <p:sp>
        <p:nvSpPr>
          <p:cNvPr id="25604" name="Text Box 16"/>
          <p:cNvSpPr txBox="1">
            <a:spLocks noChangeArrowheads="1"/>
          </p:cNvSpPr>
          <p:nvPr/>
        </p:nvSpPr>
        <p:spPr bwMode="auto">
          <a:xfrm>
            <a:off x="5674408" y="4039567"/>
            <a:ext cx="295684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342900" indent="-342900" latinLnBrk="0">
              <a:lnSpc>
                <a:spcPct val="150000"/>
              </a:lnSpc>
              <a:buFont typeface="+mj-lt"/>
              <a:buAutoNum type="arabicPeriod"/>
            </a:pPr>
            <a:r>
              <a:rPr lang="en-US" altLang="zh-CN" dirty="0" err="1">
                <a:latin typeface="微软雅黑" panose="020B0503020204020204" pitchFamily="34" charset="-122"/>
                <a:ea typeface="微软雅黑" panose="020B0503020204020204" pitchFamily="34" charset="-122"/>
              </a:rPr>
              <a:t>exp</a:t>
            </a:r>
            <a:r>
              <a:rPr lang="zh-CN" altLang="en-US" dirty="0">
                <a:latin typeface="微软雅黑" panose="020B0503020204020204" pitchFamily="34" charset="-122"/>
                <a:ea typeface="微软雅黑" panose="020B0503020204020204" pitchFamily="34" charset="-122"/>
              </a:rPr>
              <a:t>字段全为</a:t>
            </a:r>
            <a:r>
              <a:rPr lang="en-US" altLang="zh-CN" dirty="0">
                <a:latin typeface="微软雅黑" panose="020B0503020204020204" pitchFamily="34" charset="-122"/>
                <a:ea typeface="微软雅黑" panose="020B0503020204020204" pitchFamily="34" charset="-122"/>
              </a:rPr>
              <a:t>0</a:t>
            </a:r>
          </a:p>
          <a:p>
            <a:pPr marL="342900" indent="-342900" latinLnBrk="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E=1-bias</a:t>
            </a:r>
          </a:p>
          <a:p>
            <a:pPr marL="342900" indent="-342900" latinLnBrk="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M=f</a:t>
            </a:r>
          </a:p>
          <a:p>
            <a:pPr marL="342900" indent="-342900" latinLnBrk="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提供了表示数值</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的方法</a:t>
            </a:r>
          </a:p>
        </p:txBody>
      </p:sp>
      <p:sp>
        <p:nvSpPr>
          <p:cNvPr id="25605" name="Text Box 16"/>
          <p:cNvSpPr txBox="1">
            <a:spLocks noChangeArrowheads="1"/>
          </p:cNvSpPr>
          <p:nvPr/>
        </p:nvSpPr>
        <p:spPr bwMode="auto">
          <a:xfrm>
            <a:off x="1232962" y="3957825"/>
            <a:ext cx="454399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342900" indent="-342900" latinLnBrk="0">
              <a:lnSpc>
                <a:spcPct val="150000"/>
              </a:lnSpc>
              <a:buFont typeface="+mj-lt"/>
              <a:buAutoNum type="arabicPeriod"/>
            </a:pPr>
            <a:r>
              <a:rPr lang="en-US" dirty="0">
                <a:latin typeface="微软雅黑" panose="020B0503020204020204" pitchFamily="34" charset="-122"/>
                <a:ea typeface="微软雅黑" panose="020B0503020204020204" pitchFamily="34" charset="-122"/>
                <a:sym typeface="+mn-ea"/>
              </a:rPr>
              <a:t>exp </a:t>
            </a:r>
            <a:r>
              <a:rPr lang="zh-CN" altLang="en-US" dirty="0">
                <a:latin typeface="微软雅黑" panose="020B0503020204020204" pitchFamily="34" charset="-122"/>
                <a:ea typeface="微软雅黑" panose="020B0503020204020204" pitchFamily="34" charset="-122"/>
                <a:sym typeface="+mn-ea"/>
              </a:rPr>
              <a:t>字段不全为</a:t>
            </a:r>
            <a:r>
              <a:rPr lang="en-US" altLang="zh-CN" dirty="0">
                <a:latin typeface="微软雅黑" panose="020B0503020204020204" pitchFamily="34" charset="-122"/>
                <a:ea typeface="微软雅黑" panose="020B0503020204020204" pitchFamily="34" charset="-122"/>
                <a:sym typeface="+mn-ea"/>
              </a:rPr>
              <a:t>0</a:t>
            </a:r>
            <a:r>
              <a:rPr lang="zh-CN" altLang="en-US" dirty="0">
                <a:latin typeface="微软雅黑" panose="020B0503020204020204" pitchFamily="34" charset="-122"/>
                <a:ea typeface="微软雅黑" panose="020B0503020204020204" pitchFamily="34" charset="-122"/>
                <a:sym typeface="+mn-ea"/>
              </a:rPr>
              <a:t>且不全为</a:t>
            </a:r>
            <a:r>
              <a:rPr lang="en-US" altLang="zh-CN" dirty="0">
                <a:latin typeface="微软雅黑" panose="020B0503020204020204" pitchFamily="34" charset="-122"/>
                <a:ea typeface="微软雅黑" panose="020B0503020204020204" pitchFamily="34" charset="-122"/>
                <a:sym typeface="+mn-ea"/>
              </a:rPr>
              <a:t>1</a:t>
            </a:r>
          </a:p>
          <a:p>
            <a:pPr marL="342900" indent="-342900" latinLnBrk="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阶码的值为</a:t>
            </a:r>
            <a:r>
              <a:rPr lang="en-US" altLang="zh-CN" dirty="0">
                <a:latin typeface="微软雅黑" panose="020B0503020204020204" pitchFamily="34" charset="-122"/>
                <a:ea typeface="微软雅黑" panose="020B0503020204020204" pitchFamily="34" charset="-122"/>
              </a:rPr>
              <a:t>E=e-bias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是无符号数，单精度时</a:t>
            </a:r>
            <a:r>
              <a:rPr lang="en-US" altLang="zh-CN" dirty="0">
                <a:latin typeface="微软雅黑" panose="020B0503020204020204" pitchFamily="34" charset="-122"/>
                <a:ea typeface="微软雅黑" panose="020B0503020204020204" pitchFamily="34" charset="-122"/>
              </a:rPr>
              <a:t>bias</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127</a:t>
            </a:r>
            <a:r>
              <a:rPr lang="zh-CN" altLang="en-US" dirty="0">
                <a:latin typeface="微软雅黑" panose="020B0503020204020204" pitchFamily="34" charset="-122"/>
                <a:ea typeface="微软雅黑" panose="020B0503020204020204" pitchFamily="34" charset="-122"/>
              </a:rPr>
              <a:t>，双精度为</a:t>
            </a:r>
            <a:r>
              <a:rPr lang="en-US" altLang="zh-CN" dirty="0">
                <a:latin typeface="微软雅黑" panose="020B0503020204020204" pitchFamily="34" charset="-122"/>
                <a:ea typeface="微软雅黑" panose="020B0503020204020204" pitchFamily="34" charset="-122"/>
              </a:rPr>
              <a:t>1023</a:t>
            </a:r>
          </a:p>
          <a:p>
            <a:pPr marL="342900" indent="-342900" latinLnBrk="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尾数</a:t>
            </a:r>
            <a:r>
              <a:rPr lang="en-US" altLang="zh-CN" dirty="0">
                <a:latin typeface="微软雅黑" panose="020B0503020204020204" pitchFamily="34" charset="-122"/>
                <a:ea typeface="微软雅黑" panose="020B0503020204020204" pitchFamily="34" charset="-122"/>
              </a:rPr>
              <a:t>M=1+f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为小数字段</a:t>
            </a:r>
            <a:r>
              <a:rPr lang="en-US" altLang="zh-CN" dirty="0" err="1">
                <a:latin typeface="微软雅黑" panose="020B0503020204020204" pitchFamily="34" charset="-122"/>
                <a:ea typeface="微软雅黑" panose="020B0503020204020204" pitchFamily="34" charset="-122"/>
              </a:rPr>
              <a:t>frac</a:t>
            </a:r>
            <a:r>
              <a:rPr lang="zh-CN" altLang="en-US" dirty="0">
                <a:latin typeface="微软雅黑" panose="020B0503020204020204" pitchFamily="34" charset="-122"/>
                <a:ea typeface="微软雅黑" panose="020B0503020204020204" pitchFamily="34" charset="-122"/>
              </a:rPr>
              <a:t>的小数值</a:t>
            </a:r>
          </a:p>
          <a:p>
            <a:pPr algn="ctr" latinLnBrk="0">
              <a:lnSpc>
                <a:spcPct val="100000"/>
              </a:lnSpc>
            </a:pPr>
            <a:endParaRPr lang="zh-CN" altLang="en-US" sz="1600" dirty="0">
              <a:latin typeface="微软雅黑" panose="020B0503020204020204" pitchFamily="34" charset="-122"/>
              <a:ea typeface="微软雅黑" panose="020B0503020204020204" pitchFamily="34" charset="-122"/>
            </a:endParaRPr>
          </a:p>
        </p:txBody>
      </p:sp>
      <p:sp>
        <p:nvSpPr>
          <p:cNvPr id="25607" name="AutoShape 15"/>
          <p:cNvSpPr>
            <a:spLocks noChangeArrowheads="1"/>
          </p:cNvSpPr>
          <p:nvPr/>
        </p:nvSpPr>
        <p:spPr bwMode="auto">
          <a:xfrm>
            <a:off x="5817486" y="5982597"/>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非规格化的值</a:t>
            </a:r>
          </a:p>
        </p:txBody>
      </p:sp>
      <p:sp>
        <p:nvSpPr>
          <p:cNvPr id="25608" name="AutoShape 15"/>
          <p:cNvSpPr>
            <a:spLocks noChangeArrowheads="1"/>
          </p:cNvSpPr>
          <p:nvPr/>
        </p:nvSpPr>
        <p:spPr bwMode="auto">
          <a:xfrm>
            <a:off x="1744857" y="598154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规格化的值</a:t>
            </a:r>
          </a:p>
        </p:txBody>
      </p:sp>
      <p:sp>
        <p:nvSpPr>
          <p:cNvPr id="25609" name="椭圆 1"/>
          <p:cNvSpPr>
            <a:spLocks noChangeArrowheads="1"/>
          </p:cNvSpPr>
          <p:nvPr/>
        </p:nvSpPr>
        <p:spPr bwMode="auto">
          <a:xfrm>
            <a:off x="10973928" y="5820075"/>
            <a:ext cx="657225" cy="657225"/>
          </a:xfrm>
          <a:prstGeom prst="ellipse">
            <a:avLst/>
          </a:prstGeom>
          <a:solidFill>
            <a:srgbClr val="52B6B1"/>
          </a:solidFill>
          <a:ln w="12700">
            <a:solidFill>
              <a:srgbClr val="52B6B1"/>
            </a:solidFill>
            <a:round/>
          </a:ln>
        </p:spPr>
        <p:txBody>
          <a:bodyPr anchor="ctr"/>
          <a:lstStyle/>
          <a:p>
            <a:pPr algn="ctr"/>
            <a:r>
              <a:rPr lang="en-US" altLang="zh-CN" sz="3600" dirty="0">
                <a:solidFill>
                  <a:schemeClr val="bg1"/>
                </a:solidFill>
                <a:ea typeface="宋体" panose="02010600030101010101" pitchFamily="2" charset="-122"/>
              </a:rPr>
              <a:t>3</a:t>
            </a:r>
          </a:p>
        </p:txBody>
      </p:sp>
      <p:sp>
        <p:nvSpPr>
          <p:cNvPr id="25610" name="椭圆 31"/>
          <p:cNvSpPr>
            <a:spLocks noChangeArrowheads="1"/>
          </p:cNvSpPr>
          <p:nvPr/>
        </p:nvSpPr>
        <p:spPr bwMode="auto">
          <a:xfrm>
            <a:off x="7642003" y="5783711"/>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宋体" panose="02010600030101010101" pitchFamily="2" charset="-122"/>
              </a:rPr>
              <a:t>2</a:t>
            </a:r>
            <a:endParaRPr lang="zh-CN" altLang="en-US" sz="3600">
              <a:solidFill>
                <a:schemeClr val="bg1"/>
              </a:solidFill>
              <a:ea typeface="宋体" panose="02010600030101010101" pitchFamily="2" charset="-122"/>
            </a:endParaRPr>
          </a:p>
        </p:txBody>
      </p:sp>
      <p:sp>
        <p:nvSpPr>
          <p:cNvPr id="25611" name="椭圆 32"/>
          <p:cNvSpPr>
            <a:spLocks noChangeArrowheads="1"/>
          </p:cNvSpPr>
          <p:nvPr/>
        </p:nvSpPr>
        <p:spPr bwMode="auto">
          <a:xfrm>
            <a:off x="3748836" y="5807749"/>
            <a:ext cx="657225" cy="657225"/>
          </a:xfrm>
          <a:prstGeom prst="ellipse">
            <a:avLst/>
          </a:prstGeom>
          <a:solidFill>
            <a:srgbClr val="52B6B1"/>
          </a:solidFill>
          <a:ln w="12700">
            <a:solidFill>
              <a:srgbClr val="52B6B1"/>
            </a:solidFill>
            <a:round/>
          </a:ln>
        </p:spPr>
        <p:txBody>
          <a:bodyPr anchor="ctr"/>
          <a:lstStyle/>
          <a:p>
            <a:pPr algn="ctr"/>
            <a:r>
              <a:rPr lang="en-US" altLang="zh-CN" sz="3600" dirty="0">
                <a:solidFill>
                  <a:schemeClr val="bg1"/>
                </a:solidFill>
                <a:ea typeface="宋体" panose="02010600030101010101" pitchFamily="2" charset="-122"/>
              </a:rPr>
              <a:t>1</a:t>
            </a:r>
          </a:p>
        </p:txBody>
      </p:sp>
      <p:sp>
        <p:nvSpPr>
          <p:cNvPr id="2" name="Text Box 16"/>
          <p:cNvSpPr txBox="1">
            <a:spLocks noChangeArrowheads="1"/>
          </p:cNvSpPr>
          <p:nvPr/>
        </p:nvSpPr>
        <p:spPr bwMode="auto">
          <a:xfrm>
            <a:off x="8793622" y="4762507"/>
            <a:ext cx="285824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342900" indent="-342900" latinLnBrk="0">
              <a:lnSpc>
                <a:spcPct val="150000"/>
              </a:lnSpc>
              <a:buFont typeface="+mj-lt"/>
              <a:buAutoNum type="arabicPeriod"/>
            </a:pPr>
            <a:r>
              <a:rPr lang="en-US" altLang="zh-CN" dirty="0" err="1">
                <a:latin typeface="微软雅黑" panose="020B0503020204020204" pitchFamily="34" charset="-122"/>
                <a:ea typeface="微软雅黑" panose="020B0503020204020204" pitchFamily="34" charset="-122"/>
              </a:rPr>
              <a:t>exp</a:t>
            </a:r>
            <a:r>
              <a:rPr lang="zh-CN" altLang="en-US" dirty="0">
                <a:latin typeface="微软雅黑" panose="020B0503020204020204" pitchFamily="34" charset="-122"/>
                <a:ea typeface="微软雅黑" panose="020B0503020204020204" pitchFamily="34" charset="-122"/>
              </a:rPr>
              <a:t>字段全为</a:t>
            </a:r>
            <a:r>
              <a:rPr lang="en-US" altLang="zh-CN" dirty="0">
                <a:latin typeface="微软雅黑" panose="020B0503020204020204" pitchFamily="34" charset="-122"/>
                <a:ea typeface="微软雅黑" panose="020B0503020204020204" pitchFamily="34" charset="-122"/>
              </a:rPr>
              <a:t>1</a:t>
            </a:r>
          </a:p>
          <a:p>
            <a:pPr marL="342900" indent="-342900" latinLnBrk="0">
              <a:lnSpc>
                <a:spcPct val="150000"/>
              </a:lnSpc>
              <a:buFont typeface="+mj-lt"/>
              <a:buAutoNum type="arabicPeriod"/>
            </a:pPr>
            <a:r>
              <a:rPr lang="en-US" altLang="zh-CN" dirty="0" err="1">
                <a:latin typeface="微软雅黑" panose="020B0503020204020204" pitchFamily="34" charset="-122"/>
                <a:ea typeface="微软雅黑" panose="020B0503020204020204" pitchFamily="34" charset="-122"/>
              </a:rPr>
              <a:t>frac</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，表示无穷</a:t>
            </a:r>
          </a:p>
          <a:p>
            <a:pPr marL="0" indent="0" latinLnBrk="0">
              <a:lnSpc>
                <a:spcPct val="150000"/>
              </a:lnSpc>
              <a:buFont typeface="+mj-lt"/>
              <a:buNone/>
            </a:pP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1312567" y="404526"/>
            <a:ext cx="7019582" cy="3392019"/>
          </a:xfrm>
          <a:prstGeom prst="rect">
            <a:avLst/>
          </a:prstGeom>
        </p:spPr>
      </p:pic>
      <p:sp>
        <p:nvSpPr>
          <p:cNvPr id="3" name="矩形 2"/>
          <p:cNvSpPr/>
          <p:nvPr/>
        </p:nvSpPr>
        <p:spPr>
          <a:xfrm>
            <a:off x="11382998" y="535317"/>
            <a:ext cx="418745" cy="2862322"/>
          </a:xfrm>
          <a:prstGeom prst="rect">
            <a:avLst/>
          </a:prstGeom>
        </p:spPr>
        <p:txBody>
          <a:bodyPr wrap="square">
            <a:spAutoFit/>
          </a:bodyPr>
          <a:lstStyle/>
          <a:p>
            <a:r>
              <a:rPr lang="zh-CN" altLang="en-US" sz="2000" b="1" dirty="0">
                <a:ea typeface="宋体" panose="02010600030101010101" pitchFamily="2" charset="-122"/>
              </a:rPr>
              <a:t>三种不同的编码情况</a:t>
            </a:r>
            <a:endParaRPr lang="zh-CN" altLang="en-US" sz="2000" b="1" dirty="0"/>
          </a:p>
        </p:txBody>
      </p:sp>
      <p:sp>
        <p:nvSpPr>
          <p:cNvPr id="17" name="文本框 16"/>
          <p:cNvSpPr txBox="1"/>
          <p:nvPr/>
        </p:nvSpPr>
        <p:spPr>
          <a:xfrm>
            <a:off x="8414598" y="692181"/>
            <a:ext cx="1008993" cy="369332"/>
          </a:xfrm>
          <a:prstGeom prst="rect">
            <a:avLst/>
          </a:prstGeom>
          <a:noFill/>
        </p:spPr>
        <p:txBody>
          <a:bodyPr wrap="square" rtlCol="0">
            <a:spAutoFit/>
          </a:bodyPr>
          <a:lstStyle/>
          <a:p>
            <a:r>
              <a:rPr lang="zh-CN" altLang="en-US" dirty="0" smtClean="0"/>
              <a:t>规格化</a:t>
            </a:r>
            <a:endParaRPr lang="en-US" altLang="zh-CN" dirty="0" smtClean="0"/>
          </a:p>
        </p:txBody>
      </p:sp>
      <p:sp>
        <p:nvSpPr>
          <p:cNvPr id="18" name="文本框 17"/>
          <p:cNvSpPr txBox="1"/>
          <p:nvPr/>
        </p:nvSpPr>
        <p:spPr>
          <a:xfrm>
            <a:off x="8414597" y="1523862"/>
            <a:ext cx="1166648" cy="369332"/>
          </a:xfrm>
          <a:prstGeom prst="rect">
            <a:avLst/>
          </a:prstGeom>
          <a:noFill/>
        </p:spPr>
        <p:txBody>
          <a:bodyPr wrap="square" rtlCol="0">
            <a:spAutoFit/>
          </a:bodyPr>
          <a:lstStyle/>
          <a:p>
            <a:r>
              <a:rPr lang="zh-CN" altLang="en-US" dirty="0" smtClean="0"/>
              <a:t>非规格化</a:t>
            </a:r>
            <a:endParaRPr lang="en-US" altLang="zh-CN" dirty="0" smtClean="0"/>
          </a:p>
        </p:txBody>
      </p:sp>
      <p:sp>
        <p:nvSpPr>
          <p:cNvPr id="19" name="文本框 18"/>
          <p:cNvSpPr txBox="1"/>
          <p:nvPr/>
        </p:nvSpPr>
        <p:spPr>
          <a:xfrm>
            <a:off x="8508602" y="2491641"/>
            <a:ext cx="1166648" cy="369332"/>
          </a:xfrm>
          <a:prstGeom prst="rect">
            <a:avLst/>
          </a:prstGeom>
          <a:noFill/>
        </p:spPr>
        <p:txBody>
          <a:bodyPr wrap="square" rtlCol="0">
            <a:spAutoFit/>
          </a:bodyPr>
          <a:lstStyle/>
          <a:p>
            <a:r>
              <a:rPr lang="zh-CN" altLang="en-US" dirty="0" smtClean="0"/>
              <a:t>无穷大</a:t>
            </a:r>
            <a:endParaRPr lang="en-US" altLang="zh-CN" dirty="0" smtClean="0"/>
          </a:p>
        </p:txBody>
      </p:sp>
      <p:sp>
        <p:nvSpPr>
          <p:cNvPr id="20" name="文本框 19"/>
          <p:cNvSpPr txBox="1"/>
          <p:nvPr/>
        </p:nvSpPr>
        <p:spPr>
          <a:xfrm>
            <a:off x="8466179" y="3417272"/>
            <a:ext cx="1395095" cy="368300"/>
          </a:xfrm>
          <a:prstGeom prst="rect">
            <a:avLst/>
          </a:prstGeom>
          <a:noFill/>
        </p:spPr>
        <p:txBody>
          <a:bodyPr wrap="square" rtlCol="0">
            <a:spAutoFit/>
          </a:bodyPr>
          <a:lstStyle>
            <a:defPPr>
              <a:defRPr lang="en-US"/>
            </a:defPPr>
          </a:lstStyle>
          <a:p>
            <a:r>
              <a:rPr lang="zh-CN" altLang="en-US" dirty="0"/>
              <a:t>不是一个数</a:t>
            </a:r>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9" name="Rectangle 3"/>
          <p:cNvSpPr>
            <a:spLocks noGrp="1" noChangeArrowheads="1"/>
          </p:cNvSpPr>
          <p:nvPr>
            <p:ph type="body" idx="4294967295"/>
          </p:nvPr>
        </p:nvSpPr>
        <p:spPr>
          <a:xfrm>
            <a:off x="1271504" y="859564"/>
            <a:ext cx="10571629" cy="2291909"/>
          </a:xfrm>
        </p:spPr>
        <p:txBody>
          <a:bodyPr wrap="square" lIns="63500" tIns="25400" rIns="63500" bIns="25400">
            <a:spAutoFit/>
          </a:bodyPr>
          <a:lstStyle/>
          <a:p>
            <a:pPr marL="203200" indent="-203200">
              <a:buFontTx/>
              <a:buNone/>
            </a:pPr>
            <a:r>
              <a:rPr lang="zh-CN" altLang="en-US" sz="2200" dirty="0" smtClean="0">
                <a:ea typeface="黑体" pitchFamily="49" charset="-122"/>
              </a:rPr>
              <a:t>例：画出下述</a:t>
            </a:r>
            <a:r>
              <a:rPr lang="en-US" altLang="zh-CN" sz="2200" dirty="0" smtClean="0">
                <a:ea typeface="黑体" pitchFamily="49" charset="-122"/>
              </a:rPr>
              <a:t>32</a:t>
            </a:r>
            <a:r>
              <a:rPr lang="zh-CN" altLang="en-US" sz="2200" dirty="0" smtClean="0">
                <a:ea typeface="黑体" pitchFamily="49" charset="-122"/>
              </a:rPr>
              <a:t>位浮点数格式的规格化数的表示范围。</a:t>
            </a:r>
          </a:p>
          <a:p>
            <a:pPr marL="203200" indent="-203200">
              <a:buFontTx/>
              <a:buNone/>
            </a:pPr>
            <a:r>
              <a:rPr lang="en-US" altLang="zh-CN" dirty="0" smtClean="0"/>
              <a:t>         </a:t>
            </a:r>
            <a:r>
              <a:rPr lang="en-US" altLang="zh-CN" sz="1800" dirty="0" smtClean="0"/>
              <a:t>0     1                     8   9                                              31</a:t>
            </a:r>
          </a:p>
          <a:p>
            <a:pPr marL="203200" indent="-203200">
              <a:buFontTx/>
              <a:buNone/>
            </a:pPr>
            <a:endParaRPr lang="en-US" altLang="zh-CN" sz="1800" dirty="0" smtClean="0"/>
          </a:p>
          <a:p>
            <a:pPr marL="203200" indent="-203200">
              <a:buFontTx/>
              <a:buNone/>
            </a:pPr>
            <a:r>
              <a:rPr lang="zh-CN" altLang="en-US" sz="2200" dirty="0" smtClean="0"/>
              <a:t>   </a:t>
            </a:r>
            <a:r>
              <a:rPr lang="zh-CN" altLang="en-US" sz="2200" dirty="0" smtClean="0">
                <a:latin typeface="黑体" pitchFamily="49" charset="-122"/>
                <a:ea typeface="黑体" pitchFamily="49" charset="-122"/>
              </a:rPr>
              <a:t>第</a:t>
            </a:r>
            <a:r>
              <a:rPr lang="en-US" altLang="zh-CN" sz="2200" dirty="0" smtClean="0">
                <a:latin typeface="黑体" pitchFamily="49" charset="-122"/>
                <a:ea typeface="黑体" pitchFamily="49" charset="-122"/>
              </a:rPr>
              <a:t>0</a:t>
            </a:r>
            <a:r>
              <a:rPr lang="zh-CN" altLang="en-US" sz="2200" dirty="0" smtClean="0">
                <a:latin typeface="黑体" pitchFamily="49" charset="-122"/>
                <a:ea typeface="黑体" pitchFamily="49" charset="-122"/>
              </a:rPr>
              <a:t>位数符</a:t>
            </a:r>
            <a:r>
              <a:rPr lang="en-US" altLang="zh-CN" sz="2200" dirty="0" smtClean="0">
                <a:latin typeface="黑体" pitchFamily="49" charset="-122"/>
                <a:ea typeface="黑体" pitchFamily="49" charset="-122"/>
              </a:rPr>
              <a:t>S</a:t>
            </a:r>
            <a:r>
              <a:rPr lang="zh-CN" altLang="en-US" sz="2200" dirty="0" smtClean="0">
                <a:latin typeface="黑体" pitchFamily="49" charset="-122"/>
                <a:ea typeface="黑体" pitchFamily="49" charset="-122"/>
              </a:rPr>
              <a:t>；第</a:t>
            </a:r>
            <a:r>
              <a:rPr lang="en-US" altLang="zh-CN" sz="2200" dirty="0" smtClean="0">
                <a:latin typeface="黑体" pitchFamily="49" charset="-122"/>
                <a:ea typeface="黑体" pitchFamily="49" charset="-122"/>
              </a:rPr>
              <a:t>1</a:t>
            </a:r>
            <a:r>
              <a:rPr lang="zh-CN" altLang="en-US" sz="2200" dirty="0" smtClean="0">
                <a:latin typeface="黑体" pitchFamily="49" charset="-122"/>
                <a:ea typeface="黑体" pitchFamily="49" charset="-122"/>
              </a:rPr>
              <a:t>～</a:t>
            </a:r>
            <a:r>
              <a:rPr lang="en-US" altLang="zh-CN" sz="2200" dirty="0" smtClean="0">
                <a:latin typeface="黑体" pitchFamily="49" charset="-122"/>
                <a:ea typeface="黑体" pitchFamily="49" charset="-122"/>
              </a:rPr>
              <a:t>8</a:t>
            </a:r>
            <a:r>
              <a:rPr lang="zh-CN" altLang="en-US" sz="2200" dirty="0" smtClean="0">
                <a:latin typeface="黑体" pitchFamily="49" charset="-122"/>
                <a:ea typeface="黑体" pitchFamily="49" charset="-122"/>
              </a:rPr>
              <a:t>位为</a:t>
            </a:r>
            <a:r>
              <a:rPr lang="en-US" altLang="zh-CN" sz="2200" dirty="0" smtClean="0">
                <a:latin typeface="黑体" pitchFamily="49" charset="-122"/>
                <a:ea typeface="黑体" pitchFamily="49" charset="-122"/>
              </a:rPr>
              <a:t>8</a:t>
            </a:r>
            <a:r>
              <a:rPr lang="zh-CN" altLang="en-US" sz="2200" dirty="0" smtClean="0">
                <a:latin typeface="黑体" pitchFamily="49" charset="-122"/>
                <a:ea typeface="黑体" pitchFamily="49" charset="-122"/>
              </a:rPr>
              <a:t>位移码表示阶码</a:t>
            </a:r>
            <a:r>
              <a:rPr lang="en-US" altLang="zh-CN" sz="2200" dirty="0" smtClean="0">
                <a:latin typeface="黑体" pitchFamily="49" charset="-122"/>
                <a:ea typeface="黑体" pitchFamily="49" charset="-122"/>
              </a:rPr>
              <a:t>E</a:t>
            </a:r>
            <a:r>
              <a:rPr lang="zh-CN" altLang="en-US" sz="2200" dirty="0" smtClean="0">
                <a:latin typeface="黑体" pitchFamily="49" charset="-122"/>
                <a:ea typeface="黑体" pitchFamily="49" charset="-122"/>
              </a:rPr>
              <a:t>（偏置常数为</a:t>
            </a:r>
            <a:r>
              <a:rPr lang="en-US" altLang="zh-CN" sz="2200" dirty="0" smtClean="0">
                <a:latin typeface="黑体" pitchFamily="49" charset="-122"/>
                <a:ea typeface="黑体" pitchFamily="49" charset="-122"/>
              </a:rPr>
              <a:t>127</a:t>
            </a:r>
            <a:r>
              <a:rPr lang="zh-CN" altLang="en-US" sz="2200" dirty="0" smtClean="0">
                <a:latin typeface="黑体" pitchFamily="49" charset="-122"/>
                <a:ea typeface="黑体" pitchFamily="49" charset="-122"/>
              </a:rPr>
              <a:t>）；第</a:t>
            </a:r>
            <a:r>
              <a:rPr lang="en-US" altLang="zh-CN" sz="2200" dirty="0" smtClean="0">
                <a:latin typeface="黑体" pitchFamily="49" charset="-122"/>
                <a:ea typeface="黑体" pitchFamily="49" charset="-122"/>
              </a:rPr>
              <a:t>9</a:t>
            </a:r>
            <a:r>
              <a:rPr lang="zh-CN" altLang="en-US" sz="2200" dirty="0" smtClean="0">
                <a:latin typeface="黑体" pitchFamily="49" charset="-122"/>
                <a:ea typeface="黑体" pitchFamily="49" charset="-122"/>
              </a:rPr>
              <a:t>～</a:t>
            </a:r>
            <a:r>
              <a:rPr lang="en-US" altLang="zh-CN" sz="2200" dirty="0" smtClean="0">
                <a:latin typeface="黑体" pitchFamily="49" charset="-122"/>
                <a:ea typeface="黑体" pitchFamily="49" charset="-122"/>
              </a:rPr>
              <a:t>31</a:t>
            </a:r>
            <a:r>
              <a:rPr lang="zh-CN" altLang="en-US" sz="2200" dirty="0" smtClean="0">
                <a:latin typeface="黑体" pitchFamily="49" charset="-122"/>
                <a:ea typeface="黑体" pitchFamily="49" charset="-122"/>
              </a:rPr>
              <a:t>位为</a:t>
            </a:r>
            <a:r>
              <a:rPr lang="en-US" altLang="zh-CN" sz="2200" dirty="0" smtClean="0">
                <a:latin typeface="黑体" pitchFamily="49" charset="-122"/>
                <a:ea typeface="黑体" pitchFamily="49" charset="-122"/>
              </a:rPr>
              <a:t>24</a:t>
            </a:r>
            <a:r>
              <a:rPr lang="zh-CN" altLang="en-US" sz="2200" dirty="0" smtClean="0">
                <a:latin typeface="黑体" pitchFamily="49" charset="-122"/>
                <a:ea typeface="黑体" pitchFamily="49" charset="-122"/>
              </a:rPr>
              <a:t>位二进制</a:t>
            </a:r>
            <a:r>
              <a:rPr lang="zh-CN" altLang="en-US" sz="2200" dirty="0" smtClean="0">
                <a:solidFill>
                  <a:srgbClr val="FF0000"/>
                </a:solidFill>
                <a:latin typeface="黑体" pitchFamily="49" charset="-122"/>
                <a:ea typeface="黑体" pitchFamily="49" charset="-122"/>
              </a:rPr>
              <a:t>原码</a:t>
            </a:r>
            <a:r>
              <a:rPr lang="zh-CN" altLang="en-US" sz="2200" dirty="0" smtClean="0">
                <a:latin typeface="黑体" pitchFamily="49" charset="-122"/>
                <a:ea typeface="黑体" pitchFamily="49" charset="-122"/>
              </a:rPr>
              <a:t>小数表示的尾数</a:t>
            </a:r>
            <a:r>
              <a:rPr lang="en-US" altLang="zh-CN" sz="2200" dirty="0" smtClean="0">
                <a:latin typeface="黑体" pitchFamily="49" charset="-122"/>
                <a:ea typeface="黑体" pitchFamily="49" charset="-122"/>
              </a:rPr>
              <a:t>M</a:t>
            </a:r>
            <a:r>
              <a:rPr lang="zh-CN" altLang="en-US" sz="2200" dirty="0" smtClean="0">
                <a:latin typeface="黑体" pitchFamily="49" charset="-122"/>
                <a:ea typeface="黑体" pitchFamily="49" charset="-122"/>
              </a:rPr>
              <a:t>。规格化尾数的</a:t>
            </a:r>
            <a:r>
              <a:rPr lang="zh-CN" altLang="en-US" sz="2200" dirty="0" smtClean="0">
                <a:solidFill>
                  <a:srgbClr val="006600"/>
                </a:solidFill>
                <a:latin typeface="黑体" pitchFamily="49" charset="-122"/>
                <a:ea typeface="黑体" pitchFamily="49" charset="-122"/>
              </a:rPr>
              <a:t>小数点后第一位总是</a:t>
            </a:r>
            <a:r>
              <a:rPr lang="en-US" altLang="zh-CN" sz="2200" dirty="0" smtClean="0">
                <a:solidFill>
                  <a:srgbClr val="006600"/>
                </a:solidFill>
                <a:latin typeface="黑体" pitchFamily="49" charset="-122"/>
                <a:ea typeface="黑体" pitchFamily="49" charset="-122"/>
              </a:rPr>
              <a:t>1</a:t>
            </a:r>
            <a:r>
              <a:rPr lang="zh-CN" altLang="en-US" sz="2200" dirty="0" smtClean="0">
                <a:latin typeface="黑体" pitchFamily="49" charset="-122"/>
                <a:ea typeface="黑体" pitchFamily="49" charset="-122"/>
              </a:rPr>
              <a:t>，故规定第一位默认的</a:t>
            </a:r>
            <a:r>
              <a:rPr lang="zh-CN" altLang="en-US" sz="2200" dirty="0" smtClean="0">
                <a:ea typeface="黑体" pitchFamily="49" charset="-122"/>
              </a:rPr>
              <a:t>“</a:t>
            </a:r>
            <a:r>
              <a:rPr lang="en-US" altLang="zh-CN" sz="2200" dirty="0" smtClean="0">
                <a:latin typeface="黑体" pitchFamily="49" charset="-122"/>
                <a:ea typeface="黑体" pitchFamily="49" charset="-122"/>
              </a:rPr>
              <a:t>1</a:t>
            </a:r>
            <a:r>
              <a:rPr lang="en-US" altLang="zh-CN" sz="2200" dirty="0" smtClean="0">
                <a:ea typeface="黑体" pitchFamily="49" charset="-122"/>
              </a:rPr>
              <a:t>”</a:t>
            </a:r>
            <a:r>
              <a:rPr lang="zh-CN" altLang="en-US" sz="2200" dirty="0" smtClean="0">
                <a:latin typeface="黑体" pitchFamily="49" charset="-122"/>
                <a:ea typeface="黑体" pitchFamily="49" charset="-122"/>
              </a:rPr>
              <a:t>不明显表示出来。这样可用</a:t>
            </a:r>
            <a:r>
              <a:rPr lang="en-US" altLang="zh-CN" sz="2200" dirty="0" smtClean="0">
                <a:latin typeface="黑体" pitchFamily="49" charset="-122"/>
                <a:ea typeface="黑体" pitchFamily="49" charset="-122"/>
              </a:rPr>
              <a:t>23</a:t>
            </a:r>
            <a:r>
              <a:rPr lang="zh-CN" altLang="en-US" sz="2200" dirty="0" smtClean="0">
                <a:latin typeface="黑体" pitchFamily="49" charset="-122"/>
                <a:ea typeface="黑体" pitchFamily="49" charset="-122"/>
              </a:rPr>
              <a:t>个数位表示</a:t>
            </a:r>
            <a:r>
              <a:rPr lang="en-US" altLang="zh-CN" sz="2200" dirty="0" smtClean="0">
                <a:latin typeface="黑体" pitchFamily="49" charset="-122"/>
                <a:ea typeface="黑体" pitchFamily="49" charset="-122"/>
              </a:rPr>
              <a:t>24</a:t>
            </a:r>
            <a:r>
              <a:rPr lang="zh-CN" altLang="en-US" sz="2200" dirty="0" smtClean="0">
                <a:latin typeface="黑体" pitchFamily="49" charset="-122"/>
                <a:ea typeface="黑体" pitchFamily="49" charset="-122"/>
              </a:rPr>
              <a:t>位尾数。</a:t>
            </a:r>
          </a:p>
        </p:txBody>
      </p:sp>
      <p:sp>
        <p:nvSpPr>
          <p:cNvPr id="577540" name="Rectangle 5"/>
          <p:cNvSpPr>
            <a:spLocks noChangeArrowheads="1"/>
          </p:cNvSpPr>
          <p:nvPr/>
        </p:nvSpPr>
        <p:spPr bwMode="auto">
          <a:xfrm>
            <a:off x="0" y="2769186"/>
            <a:ext cx="184731" cy="338554"/>
          </a:xfrm>
          <a:prstGeom prst="rect">
            <a:avLst/>
          </a:prstGeom>
          <a:noFill/>
          <a:ln w="12700">
            <a:noFill/>
            <a:miter lim="800000"/>
            <a:headEnd/>
            <a:tailEnd/>
          </a:ln>
        </p:spPr>
        <p:txBody>
          <a:bodyPr wrap="none" anchor="ctr">
            <a:spAutoFit/>
          </a:bodyPr>
          <a:lstStyle/>
          <a:p>
            <a:pPr eaLnBrk="0" hangingPunct="0"/>
            <a:endParaRPr lang="zh-CN" altLang="en-US" sz="1600" b="1">
              <a:latin typeface="Times New Roman" pitchFamily="18" charset="0"/>
            </a:endParaRPr>
          </a:p>
        </p:txBody>
      </p:sp>
      <p:sp>
        <p:nvSpPr>
          <p:cNvPr id="577541" name="Rectangle 6"/>
          <p:cNvSpPr>
            <a:spLocks noChangeArrowheads="1"/>
          </p:cNvSpPr>
          <p:nvPr/>
        </p:nvSpPr>
        <p:spPr bwMode="auto">
          <a:xfrm>
            <a:off x="1818064" y="1617376"/>
            <a:ext cx="6483349" cy="368300"/>
          </a:xfrm>
          <a:prstGeom prst="rect">
            <a:avLst/>
          </a:prstGeom>
          <a:noFill/>
          <a:ln w="19050">
            <a:solidFill>
              <a:srgbClr val="000000"/>
            </a:solidFill>
            <a:miter lim="800000"/>
            <a:headEnd/>
            <a:tailEnd/>
          </a:ln>
        </p:spPr>
        <p:txBody>
          <a:bodyPr wrap="none" anchor="ctr"/>
          <a:lstStyle/>
          <a:p>
            <a:pPr eaLnBrk="0" hangingPunct="0"/>
            <a:endParaRPr lang="zh-CN" altLang="en-US" sz="1600" b="1">
              <a:latin typeface="Times New Roman" pitchFamily="18" charset="0"/>
            </a:endParaRPr>
          </a:p>
        </p:txBody>
      </p:sp>
      <p:sp>
        <p:nvSpPr>
          <p:cNvPr id="577542" name="Line 7"/>
          <p:cNvSpPr>
            <a:spLocks noChangeShapeType="1"/>
          </p:cNvSpPr>
          <p:nvPr/>
        </p:nvSpPr>
        <p:spPr bwMode="auto">
          <a:xfrm>
            <a:off x="2385484" y="1606550"/>
            <a:ext cx="0" cy="368300"/>
          </a:xfrm>
          <a:prstGeom prst="line">
            <a:avLst/>
          </a:prstGeom>
          <a:noFill/>
          <a:ln w="12700">
            <a:solidFill>
              <a:srgbClr val="000000"/>
            </a:solidFill>
            <a:round/>
            <a:headEnd/>
            <a:tailEnd/>
          </a:ln>
        </p:spPr>
        <p:txBody>
          <a:bodyPr/>
          <a:lstStyle/>
          <a:p>
            <a:endParaRPr lang="zh-CN" altLang="en-US"/>
          </a:p>
        </p:txBody>
      </p:sp>
      <p:sp>
        <p:nvSpPr>
          <p:cNvPr id="577543" name="Line 8"/>
          <p:cNvSpPr>
            <a:spLocks noChangeShapeType="1"/>
          </p:cNvSpPr>
          <p:nvPr/>
        </p:nvSpPr>
        <p:spPr bwMode="auto">
          <a:xfrm>
            <a:off x="3818467" y="1620838"/>
            <a:ext cx="0" cy="368300"/>
          </a:xfrm>
          <a:prstGeom prst="line">
            <a:avLst/>
          </a:prstGeom>
          <a:noFill/>
          <a:ln w="12700">
            <a:solidFill>
              <a:srgbClr val="000000"/>
            </a:solidFill>
            <a:round/>
            <a:headEnd/>
            <a:tailEnd/>
          </a:ln>
        </p:spPr>
        <p:txBody>
          <a:bodyPr/>
          <a:lstStyle/>
          <a:p>
            <a:endParaRPr lang="zh-CN" altLang="en-US"/>
          </a:p>
        </p:txBody>
      </p:sp>
      <p:sp>
        <p:nvSpPr>
          <p:cNvPr id="577544" name="Text Box 9"/>
          <p:cNvSpPr txBox="1">
            <a:spLocks noChangeArrowheads="1"/>
          </p:cNvSpPr>
          <p:nvPr/>
        </p:nvSpPr>
        <p:spPr bwMode="auto">
          <a:xfrm>
            <a:off x="1983317" y="1550988"/>
            <a:ext cx="431800" cy="366712"/>
          </a:xfrm>
          <a:prstGeom prst="rect">
            <a:avLst/>
          </a:prstGeom>
          <a:noFill/>
          <a:ln w="12700">
            <a:noFill/>
            <a:miter lim="800000"/>
            <a:headEnd/>
            <a:tailEnd/>
          </a:ln>
        </p:spPr>
        <p:txBody>
          <a:bodyPr>
            <a:spAutoFit/>
          </a:bodyPr>
          <a:lstStyle/>
          <a:p>
            <a:pPr eaLnBrk="0" hangingPunct="0">
              <a:spcBef>
                <a:spcPct val="50000"/>
              </a:spcBef>
            </a:pPr>
            <a:r>
              <a:rPr lang="en-US" altLang="zh-CN" b="1">
                <a:solidFill>
                  <a:srgbClr val="FF9900"/>
                </a:solidFill>
                <a:latin typeface="Times New Roman" pitchFamily="18" charset="0"/>
              </a:rPr>
              <a:t>S</a:t>
            </a:r>
          </a:p>
        </p:txBody>
      </p:sp>
      <p:sp>
        <p:nvSpPr>
          <p:cNvPr id="577545" name="Text Box 10"/>
          <p:cNvSpPr txBox="1">
            <a:spLocks noChangeArrowheads="1"/>
          </p:cNvSpPr>
          <p:nvPr/>
        </p:nvSpPr>
        <p:spPr bwMode="auto">
          <a:xfrm>
            <a:off x="2561167" y="1593851"/>
            <a:ext cx="1265767" cy="366713"/>
          </a:xfrm>
          <a:prstGeom prst="rect">
            <a:avLst/>
          </a:prstGeom>
          <a:noFill/>
          <a:ln w="12700">
            <a:noFill/>
            <a:miter lim="800000"/>
            <a:headEnd/>
            <a:tailEnd/>
          </a:ln>
        </p:spPr>
        <p:txBody>
          <a:bodyPr>
            <a:spAutoFit/>
          </a:bodyPr>
          <a:lstStyle/>
          <a:p>
            <a:pPr eaLnBrk="0" hangingPunct="0">
              <a:spcBef>
                <a:spcPct val="50000"/>
              </a:spcBef>
            </a:pPr>
            <a:r>
              <a:rPr lang="zh-CN" altLang="en-US" b="1">
                <a:solidFill>
                  <a:srgbClr val="CC0000"/>
                </a:solidFill>
                <a:ea typeface="黑体" pitchFamily="49" charset="-122"/>
              </a:rPr>
              <a:t>阶码</a:t>
            </a:r>
            <a:r>
              <a:rPr lang="en-US" altLang="zh-CN" b="1">
                <a:solidFill>
                  <a:srgbClr val="CC0000"/>
                </a:solidFill>
                <a:ea typeface="黑体" pitchFamily="49" charset="-122"/>
              </a:rPr>
              <a:t>E</a:t>
            </a:r>
          </a:p>
        </p:txBody>
      </p:sp>
      <p:sp>
        <p:nvSpPr>
          <p:cNvPr id="577546" name="Text Box 11"/>
          <p:cNvSpPr txBox="1">
            <a:spLocks noChangeArrowheads="1"/>
          </p:cNvSpPr>
          <p:nvPr/>
        </p:nvSpPr>
        <p:spPr bwMode="auto">
          <a:xfrm>
            <a:off x="5632451" y="1560513"/>
            <a:ext cx="1386416" cy="366712"/>
          </a:xfrm>
          <a:prstGeom prst="rect">
            <a:avLst/>
          </a:prstGeom>
          <a:noFill/>
          <a:ln w="12700">
            <a:noFill/>
            <a:miter lim="800000"/>
            <a:headEnd/>
            <a:tailEnd/>
          </a:ln>
        </p:spPr>
        <p:txBody>
          <a:bodyPr>
            <a:spAutoFit/>
          </a:bodyPr>
          <a:lstStyle/>
          <a:p>
            <a:pPr eaLnBrk="0" hangingPunct="0">
              <a:spcBef>
                <a:spcPct val="50000"/>
              </a:spcBef>
            </a:pPr>
            <a:r>
              <a:rPr lang="zh-CN" altLang="en-US" b="1">
                <a:solidFill>
                  <a:schemeClr val="accent2"/>
                </a:solidFill>
                <a:ea typeface="黑体" pitchFamily="49" charset="-122"/>
              </a:rPr>
              <a:t>尾数</a:t>
            </a:r>
            <a:r>
              <a:rPr lang="en-US" altLang="zh-CN" b="1">
                <a:solidFill>
                  <a:schemeClr val="accent2"/>
                </a:solidFill>
                <a:ea typeface="黑体" pitchFamily="49" charset="-122"/>
              </a:rPr>
              <a:t>M</a:t>
            </a:r>
          </a:p>
        </p:txBody>
      </p:sp>
      <p:sp>
        <p:nvSpPr>
          <p:cNvPr id="405516" name="Text Box 12"/>
          <p:cNvSpPr txBox="1">
            <a:spLocks noChangeArrowheads="1"/>
          </p:cNvSpPr>
          <p:nvPr/>
        </p:nvSpPr>
        <p:spPr bwMode="auto">
          <a:xfrm>
            <a:off x="1238455" y="3159050"/>
            <a:ext cx="6112933" cy="366713"/>
          </a:xfrm>
          <a:prstGeom prst="rect">
            <a:avLst/>
          </a:prstGeom>
          <a:noFill/>
          <a:ln w="12700">
            <a:noFill/>
            <a:miter lim="800000"/>
            <a:headEnd/>
            <a:tailEnd/>
          </a:ln>
        </p:spPr>
        <p:txBody>
          <a:bodyPr>
            <a:spAutoFit/>
          </a:bodyPr>
          <a:lstStyle/>
          <a:p>
            <a:pPr eaLnBrk="0" hangingPunct="0">
              <a:spcBef>
                <a:spcPct val="50000"/>
              </a:spcBef>
            </a:pPr>
            <a:r>
              <a:rPr lang="zh-CN" altLang="en-US" b="1" dirty="0">
                <a:solidFill>
                  <a:srgbClr val="3333FF"/>
                </a:solidFill>
                <a:ea typeface="黑体" pitchFamily="49" charset="-122"/>
              </a:rPr>
              <a:t>最大正数：</a:t>
            </a:r>
            <a:r>
              <a:rPr lang="en-US" altLang="zh-CN" b="1" dirty="0">
                <a:solidFill>
                  <a:srgbClr val="3333FF"/>
                </a:solidFill>
                <a:ea typeface="黑体" pitchFamily="49" charset="-122"/>
              </a:rPr>
              <a:t>0.</a:t>
            </a:r>
            <a:r>
              <a:rPr lang="en-US" altLang="zh-CN" b="1" dirty="0">
                <a:solidFill>
                  <a:srgbClr val="CC0000"/>
                </a:solidFill>
                <a:ea typeface="黑体" pitchFamily="49" charset="-122"/>
              </a:rPr>
              <a:t>1</a:t>
            </a:r>
            <a:r>
              <a:rPr lang="en-US" altLang="zh-CN" b="1" dirty="0">
                <a:solidFill>
                  <a:srgbClr val="3333FF"/>
                </a:solidFill>
                <a:ea typeface="黑体" pitchFamily="49" charset="-122"/>
              </a:rPr>
              <a:t>1…1 x 2</a:t>
            </a:r>
            <a:r>
              <a:rPr lang="en-US" altLang="zh-CN" b="1" baseline="30000" dirty="0">
                <a:solidFill>
                  <a:srgbClr val="3333FF"/>
                </a:solidFill>
                <a:ea typeface="黑体" pitchFamily="49" charset="-122"/>
              </a:rPr>
              <a:t>11…1 </a:t>
            </a:r>
            <a:r>
              <a:rPr lang="en-US" altLang="zh-CN" b="1" dirty="0">
                <a:solidFill>
                  <a:srgbClr val="3333FF"/>
                </a:solidFill>
                <a:ea typeface="黑体" pitchFamily="49" charset="-122"/>
              </a:rPr>
              <a:t> =(1-2</a:t>
            </a:r>
            <a:r>
              <a:rPr lang="en-US" altLang="zh-CN" b="1" baseline="30000" dirty="0">
                <a:solidFill>
                  <a:srgbClr val="3333FF"/>
                </a:solidFill>
                <a:ea typeface="黑体" pitchFamily="49" charset="-122"/>
              </a:rPr>
              <a:t>-24</a:t>
            </a:r>
            <a:r>
              <a:rPr lang="en-US" altLang="zh-CN" b="1" dirty="0">
                <a:solidFill>
                  <a:srgbClr val="3333FF"/>
                </a:solidFill>
                <a:ea typeface="黑体" pitchFamily="49" charset="-122"/>
              </a:rPr>
              <a:t>) x 2</a:t>
            </a:r>
            <a:r>
              <a:rPr lang="en-US" altLang="zh-CN" b="1" baseline="30000" dirty="0">
                <a:solidFill>
                  <a:srgbClr val="3333FF"/>
                </a:solidFill>
                <a:ea typeface="黑体" pitchFamily="49" charset="-122"/>
              </a:rPr>
              <a:t>127</a:t>
            </a:r>
            <a:r>
              <a:rPr lang="en-US" altLang="zh-CN" b="1" dirty="0">
                <a:solidFill>
                  <a:srgbClr val="3333FF"/>
                </a:solidFill>
                <a:latin typeface="Times New Roman" pitchFamily="18" charset="0"/>
              </a:rPr>
              <a:t> </a:t>
            </a:r>
            <a:endParaRPr lang="zh-CN" altLang="en-US" b="1" dirty="0">
              <a:solidFill>
                <a:srgbClr val="3333FF"/>
              </a:solidFill>
              <a:latin typeface="Times New Roman" pitchFamily="18" charset="0"/>
            </a:endParaRPr>
          </a:p>
        </p:txBody>
      </p:sp>
      <p:sp>
        <p:nvSpPr>
          <p:cNvPr id="405517" name="Text Box 13"/>
          <p:cNvSpPr txBox="1">
            <a:spLocks noChangeArrowheads="1"/>
          </p:cNvSpPr>
          <p:nvPr/>
        </p:nvSpPr>
        <p:spPr bwMode="auto">
          <a:xfrm>
            <a:off x="5706228" y="3141682"/>
            <a:ext cx="5839884" cy="366713"/>
          </a:xfrm>
          <a:prstGeom prst="rect">
            <a:avLst/>
          </a:prstGeom>
          <a:noFill/>
          <a:ln w="12700">
            <a:noFill/>
            <a:miter lim="800000"/>
            <a:headEnd/>
            <a:tailEnd/>
          </a:ln>
        </p:spPr>
        <p:txBody>
          <a:bodyPr>
            <a:spAutoFit/>
          </a:bodyPr>
          <a:lstStyle/>
          <a:p>
            <a:pPr eaLnBrk="0" hangingPunct="0">
              <a:spcBef>
                <a:spcPct val="50000"/>
              </a:spcBef>
            </a:pPr>
            <a:r>
              <a:rPr lang="zh-CN" altLang="en-US" b="1" dirty="0">
                <a:solidFill>
                  <a:srgbClr val="3333FF"/>
                </a:solidFill>
                <a:ea typeface="黑体" pitchFamily="49" charset="-122"/>
              </a:rPr>
              <a:t>最小正数：</a:t>
            </a:r>
            <a:r>
              <a:rPr lang="en-US" altLang="zh-CN" b="1" dirty="0">
                <a:solidFill>
                  <a:srgbClr val="3333FF"/>
                </a:solidFill>
                <a:ea typeface="黑体" pitchFamily="49" charset="-122"/>
              </a:rPr>
              <a:t>0.</a:t>
            </a:r>
            <a:r>
              <a:rPr lang="en-US" altLang="zh-CN" b="1" dirty="0">
                <a:solidFill>
                  <a:srgbClr val="CC0000"/>
                </a:solidFill>
                <a:ea typeface="黑体" pitchFamily="49" charset="-122"/>
              </a:rPr>
              <a:t>1</a:t>
            </a:r>
            <a:r>
              <a:rPr lang="en-US" altLang="zh-CN" b="1" dirty="0">
                <a:solidFill>
                  <a:srgbClr val="3333FF"/>
                </a:solidFill>
                <a:ea typeface="黑体" pitchFamily="49" charset="-122"/>
              </a:rPr>
              <a:t>0…0 x 2</a:t>
            </a:r>
            <a:r>
              <a:rPr lang="en-US" altLang="zh-CN" b="1" baseline="30000" dirty="0">
                <a:solidFill>
                  <a:srgbClr val="3333FF"/>
                </a:solidFill>
                <a:ea typeface="黑体" pitchFamily="49" charset="-122"/>
              </a:rPr>
              <a:t>00…0 </a:t>
            </a:r>
            <a:r>
              <a:rPr lang="en-US" altLang="zh-CN" b="1" dirty="0">
                <a:solidFill>
                  <a:srgbClr val="3333FF"/>
                </a:solidFill>
                <a:ea typeface="黑体" pitchFamily="49" charset="-122"/>
              </a:rPr>
              <a:t> =(1/2) x </a:t>
            </a:r>
            <a:r>
              <a:rPr lang="en-US" altLang="zh-CN" b="1" dirty="0" smtClean="0">
                <a:solidFill>
                  <a:srgbClr val="3333FF"/>
                </a:solidFill>
                <a:ea typeface="黑体" pitchFamily="49" charset="-122"/>
              </a:rPr>
              <a:t>2</a:t>
            </a:r>
            <a:r>
              <a:rPr lang="en-US" altLang="zh-CN" b="1" baseline="30000" dirty="0" smtClean="0">
                <a:solidFill>
                  <a:srgbClr val="3333FF"/>
                </a:solidFill>
                <a:ea typeface="黑体" pitchFamily="49" charset="-122"/>
              </a:rPr>
              <a:t>-126</a:t>
            </a:r>
            <a:r>
              <a:rPr lang="en-US" altLang="zh-CN" b="1" dirty="0" smtClean="0">
                <a:latin typeface="Times New Roman" pitchFamily="18" charset="0"/>
              </a:rPr>
              <a:t> </a:t>
            </a:r>
            <a:endParaRPr lang="zh-CN" altLang="en-US" b="1" dirty="0">
              <a:latin typeface="Times New Roman" pitchFamily="18" charset="0"/>
            </a:endParaRPr>
          </a:p>
        </p:txBody>
      </p:sp>
      <p:sp>
        <p:nvSpPr>
          <p:cNvPr id="405518" name="Text Box 14"/>
          <p:cNvSpPr txBox="1">
            <a:spLocks noChangeArrowheads="1"/>
          </p:cNvSpPr>
          <p:nvPr/>
        </p:nvSpPr>
        <p:spPr bwMode="auto">
          <a:xfrm>
            <a:off x="1256204" y="3541064"/>
            <a:ext cx="10081683" cy="396875"/>
          </a:xfrm>
          <a:prstGeom prst="rect">
            <a:avLst/>
          </a:prstGeom>
          <a:noFill/>
          <a:ln w="12700">
            <a:noFill/>
            <a:miter lim="800000"/>
            <a:headEnd/>
            <a:tailEnd/>
          </a:ln>
        </p:spPr>
        <p:txBody>
          <a:bodyPr>
            <a:spAutoFit/>
          </a:bodyPr>
          <a:lstStyle/>
          <a:p>
            <a:pPr eaLnBrk="0" hangingPunct="0">
              <a:spcBef>
                <a:spcPct val="50000"/>
              </a:spcBef>
            </a:pPr>
            <a:r>
              <a:rPr lang="zh-CN" altLang="en-US" sz="2000" b="1" dirty="0">
                <a:solidFill>
                  <a:srgbClr val="FF0066"/>
                </a:solidFill>
                <a:latin typeface="Times New Roman" pitchFamily="18" charset="0"/>
                <a:ea typeface="黑体" pitchFamily="49" charset="-122"/>
              </a:rPr>
              <a:t>因为原码是对称的，所以其表示范围关于原点对称。</a:t>
            </a:r>
          </a:p>
        </p:txBody>
      </p:sp>
      <p:sp>
        <p:nvSpPr>
          <p:cNvPr id="405519" name="Text Box 15"/>
          <p:cNvSpPr txBox="1">
            <a:spLocks noChangeArrowheads="1"/>
          </p:cNvSpPr>
          <p:nvPr/>
        </p:nvSpPr>
        <p:spPr bwMode="auto">
          <a:xfrm>
            <a:off x="1444256" y="5651577"/>
            <a:ext cx="9947185" cy="777875"/>
          </a:xfrm>
          <a:prstGeom prst="rect">
            <a:avLst/>
          </a:prstGeom>
          <a:noFill/>
          <a:ln w="12700">
            <a:noFill/>
            <a:miter lim="800000"/>
            <a:headEnd/>
            <a:tailEnd/>
          </a:ln>
        </p:spPr>
        <p:txBody>
          <a:bodyPr wrap="square">
            <a:spAutoFit/>
          </a:bodyPr>
          <a:lstStyle/>
          <a:p>
            <a:pPr eaLnBrk="0" hangingPunct="0">
              <a:spcBef>
                <a:spcPts val="600"/>
              </a:spcBef>
            </a:pPr>
            <a:r>
              <a:rPr lang="zh-CN" altLang="en-US" sz="2000" b="1" dirty="0">
                <a:solidFill>
                  <a:srgbClr val="CC0000"/>
                </a:solidFill>
                <a:latin typeface="黑体" pitchFamily="49" charset="-122"/>
                <a:ea typeface="黑体" pitchFamily="49" charset="-122"/>
              </a:rPr>
              <a:t>机器</a:t>
            </a:r>
            <a:r>
              <a:rPr lang="en-US" altLang="zh-CN" sz="2000" b="1" dirty="0">
                <a:solidFill>
                  <a:srgbClr val="CC0000"/>
                </a:solidFill>
                <a:latin typeface="黑体" pitchFamily="49" charset="-122"/>
                <a:ea typeface="黑体" pitchFamily="49" charset="-122"/>
              </a:rPr>
              <a:t>0</a:t>
            </a:r>
            <a:r>
              <a:rPr lang="zh-CN" altLang="en-US" sz="2000" b="1" dirty="0">
                <a:solidFill>
                  <a:srgbClr val="CC0000"/>
                </a:solidFill>
                <a:latin typeface="黑体" pitchFamily="49" charset="-122"/>
                <a:ea typeface="黑体" pitchFamily="49" charset="-122"/>
              </a:rPr>
              <a:t>：尾数为</a:t>
            </a:r>
            <a:r>
              <a:rPr lang="en-US" altLang="zh-CN" sz="2000" b="1" dirty="0">
                <a:solidFill>
                  <a:srgbClr val="CC0000"/>
                </a:solidFill>
                <a:latin typeface="黑体" pitchFamily="49" charset="-122"/>
                <a:ea typeface="黑体" pitchFamily="49" charset="-122"/>
              </a:rPr>
              <a:t>0 </a:t>
            </a:r>
            <a:r>
              <a:rPr lang="zh-CN" altLang="en-US" sz="2000" b="1" dirty="0">
                <a:solidFill>
                  <a:srgbClr val="CC0000"/>
                </a:solidFill>
                <a:latin typeface="黑体" pitchFamily="49" charset="-122"/>
                <a:ea typeface="黑体" pitchFamily="49" charset="-122"/>
              </a:rPr>
              <a:t>或 落在下溢区中的数</a:t>
            </a:r>
          </a:p>
          <a:p>
            <a:pPr eaLnBrk="0" hangingPunct="0">
              <a:spcBef>
                <a:spcPts val="600"/>
              </a:spcBef>
            </a:pPr>
            <a:r>
              <a:rPr lang="zh-CN" altLang="en-US" sz="2000" b="1" dirty="0">
                <a:solidFill>
                  <a:srgbClr val="CC0000"/>
                </a:solidFill>
                <a:latin typeface="黑体" pitchFamily="49" charset="-122"/>
                <a:ea typeface="黑体" pitchFamily="49" charset="-122"/>
              </a:rPr>
              <a:t>浮点数范围比定点数大，但数的</a:t>
            </a:r>
            <a:r>
              <a:rPr lang="zh-CN" altLang="en-US" sz="2000" b="1" dirty="0">
                <a:solidFill>
                  <a:srgbClr val="0066CC"/>
                </a:solidFill>
                <a:latin typeface="黑体" pitchFamily="49" charset="-122"/>
                <a:ea typeface="黑体" pitchFamily="49" charset="-122"/>
              </a:rPr>
              <a:t>个数没变多</a:t>
            </a:r>
            <a:r>
              <a:rPr lang="zh-CN" altLang="en-US" sz="2000" b="1" dirty="0">
                <a:solidFill>
                  <a:srgbClr val="CC0000"/>
                </a:solidFill>
                <a:latin typeface="黑体" pitchFamily="49" charset="-122"/>
                <a:ea typeface="黑体" pitchFamily="49" charset="-122"/>
              </a:rPr>
              <a:t>，故数之间更稀疏，且不均匀</a:t>
            </a:r>
          </a:p>
        </p:txBody>
      </p:sp>
      <p:grpSp>
        <p:nvGrpSpPr>
          <p:cNvPr id="2" name="Group 17"/>
          <p:cNvGrpSpPr>
            <a:grpSpLocks noChangeAspect="1"/>
          </p:cNvGrpSpPr>
          <p:nvPr/>
        </p:nvGrpSpPr>
        <p:grpSpPr bwMode="auto">
          <a:xfrm>
            <a:off x="1244832" y="4030453"/>
            <a:ext cx="10598302" cy="1757363"/>
            <a:chOff x="111" y="2538"/>
            <a:chExt cx="5482" cy="1161"/>
          </a:xfrm>
        </p:grpSpPr>
        <p:sp>
          <p:nvSpPr>
            <p:cNvPr id="577552" name="AutoShape 16"/>
            <p:cNvSpPr>
              <a:spLocks noChangeAspect="1" noChangeArrowheads="1" noTextEdit="1"/>
            </p:cNvSpPr>
            <p:nvPr/>
          </p:nvSpPr>
          <p:spPr bwMode="auto">
            <a:xfrm>
              <a:off x="112" y="2538"/>
              <a:ext cx="5474" cy="1161"/>
            </a:xfrm>
            <a:prstGeom prst="rect">
              <a:avLst/>
            </a:prstGeom>
            <a:noFill/>
            <a:ln w="9525">
              <a:noFill/>
              <a:miter lim="800000"/>
              <a:headEnd/>
              <a:tailEnd/>
            </a:ln>
          </p:spPr>
          <p:txBody>
            <a:bodyPr/>
            <a:lstStyle/>
            <a:p>
              <a:endParaRPr lang="zh-CN" altLang="en-US"/>
            </a:p>
          </p:txBody>
        </p:sp>
        <p:sp>
          <p:nvSpPr>
            <p:cNvPr id="577553" name="Rectangle 18"/>
            <p:cNvSpPr>
              <a:spLocks noChangeArrowheads="1"/>
            </p:cNvSpPr>
            <p:nvPr/>
          </p:nvSpPr>
          <p:spPr bwMode="auto">
            <a:xfrm>
              <a:off x="111" y="2542"/>
              <a:ext cx="28" cy="193"/>
            </a:xfrm>
            <a:prstGeom prst="rect">
              <a:avLst/>
            </a:prstGeom>
            <a:noFill/>
            <a:ln w="9525">
              <a:noFill/>
              <a:miter lim="800000"/>
              <a:headEnd/>
              <a:tailEnd/>
            </a:ln>
          </p:spPr>
          <p:txBody>
            <a:bodyPr wrap="none" lIns="0" tIns="0" rIns="0" bIns="0">
              <a:spAutoFit/>
            </a:bodyPr>
            <a:lstStyle/>
            <a:p>
              <a:pPr eaLnBrk="0" hangingPunct="0"/>
              <a:r>
                <a:rPr lang="zh-CN" altLang="en-US" sz="1900">
                  <a:solidFill>
                    <a:srgbClr val="000000"/>
                  </a:solidFill>
                  <a:latin typeface="Times New Roman" pitchFamily="18" charset="0"/>
                </a:rPr>
                <a:t> </a:t>
              </a:r>
              <a:endParaRPr lang="zh-CN" altLang="en-US" sz="1600" b="1">
                <a:latin typeface="Times New Roman" pitchFamily="18" charset="0"/>
              </a:endParaRPr>
            </a:p>
          </p:txBody>
        </p:sp>
        <p:sp>
          <p:nvSpPr>
            <p:cNvPr id="577554" name="Rectangle 19"/>
            <p:cNvSpPr>
              <a:spLocks noChangeArrowheads="1"/>
            </p:cNvSpPr>
            <p:nvPr/>
          </p:nvSpPr>
          <p:spPr bwMode="auto">
            <a:xfrm>
              <a:off x="2743" y="3054"/>
              <a:ext cx="3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正下溢</a:t>
              </a:r>
              <a:endParaRPr lang="zh-CN" altLang="en-US" sz="1600" b="1">
                <a:latin typeface="黑体" pitchFamily="49" charset="-122"/>
                <a:ea typeface="黑体" pitchFamily="49" charset="-122"/>
              </a:endParaRPr>
            </a:p>
          </p:txBody>
        </p:sp>
        <p:sp>
          <p:nvSpPr>
            <p:cNvPr id="577555" name="Rectangle 20"/>
            <p:cNvSpPr>
              <a:spLocks noChangeArrowheads="1"/>
            </p:cNvSpPr>
            <p:nvPr/>
          </p:nvSpPr>
          <p:spPr bwMode="auto">
            <a:xfrm>
              <a:off x="3111" y="3050"/>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56" name="Rectangle 21"/>
            <p:cNvSpPr>
              <a:spLocks noChangeArrowheads="1"/>
            </p:cNvSpPr>
            <p:nvPr/>
          </p:nvSpPr>
          <p:spPr bwMode="auto">
            <a:xfrm>
              <a:off x="2236" y="3044"/>
              <a:ext cx="300" cy="173"/>
            </a:xfrm>
            <a:prstGeom prst="rect">
              <a:avLst/>
            </a:prstGeom>
            <a:noFill/>
            <a:ln w="9525">
              <a:noFill/>
              <a:miter lim="800000"/>
              <a:headEnd/>
              <a:tailEnd/>
            </a:ln>
          </p:spPr>
          <p:txBody>
            <a:bodyPr wrap="none" lIns="0" tIns="0" rIns="0" bIns="0">
              <a:spAutoFit/>
            </a:bodyPr>
            <a:lstStyle/>
            <a:p>
              <a:pPr eaLnBrk="0" hangingPunct="0"/>
              <a:r>
                <a:rPr lang="zh-CN" altLang="en-US" sz="1700" dirty="0">
                  <a:solidFill>
                    <a:srgbClr val="000000"/>
                  </a:solidFill>
                  <a:latin typeface="黑体" pitchFamily="49" charset="-122"/>
                  <a:ea typeface="黑体" pitchFamily="49" charset="-122"/>
                </a:rPr>
                <a:t>负下溢</a:t>
              </a:r>
              <a:endParaRPr lang="zh-CN" altLang="en-US" sz="1600" b="1" dirty="0">
                <a:latin typeface="黑体" pitchFamily="49" charset="-122"/>
                <a:ea typeface="黑体" pitchFamily="49" charset="-122"/>
              </a:endParaRPr>
            </a:p>
          </p:txBody>
        </p:sp>
        <p:sp>
          <p:nvSpPr>
            <p:cNvPr id="577557" name="Rectangle 22"/>
            <p:cNvSpPr>
              <a:spLocks noChangeArrowheads="1"/>
            </p:cNvSpPr>
            <p:nvPr/>
          </p:nvSpPr>
          <p:spPr bwMode="auto">
            <a:xfrm>
              <a:off x="2604" y="3040"/>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58" name="Rectangle 23"/>
            <p:cNvSpPr>
              <a:spLocks noChangeArrowheads="1"/>
            </p:cNvSpPr>
            <p:nvPr/>
          </p:nvSpPr>
          <p:spPr bwMode="auto">
            <a:xfrm>
              <a:off x="338" y="3324"/>
              <a:ext cx="1041" cy="287"/>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59" name="Rectangle 24"/>
            <p:cNvSpPr>
              <a:spLocks noChangeArrowheads="1"/>
            </p:cNvSpPr>
            <p:nvPr/>
          </p:nvSpPr>
          <p:spPr bwMode="auto">
            <a:xfrm>
              <a:off x="436" y="3383"/>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560" name="Rectangle 25"/>
            <p:cNvSpPr>
              <a:spLocks noChangeArrowheads="1"/>
            </p:cNvSpPr>
            <p:nvPr/>
          </p:nvSpPr>
          <p:spPr bwMode="auto">
            <a:xfrm>
              <a:off x="484" y="3383"/>
              <a:ext cx="121" cy="193"/>
            </a:xfrm>
            <a:prstGeom prst="rect">
              <a:avLst/>
            </a:prstGeom>
            <a:noFill/>
            <a:ln w="9525">
              <a:noFill/>
              <a:miter lim="800000"/>
              <a:headEnd/>
              <a:tailEnd/>
            </a:ln>
          </p:spPr>
          <p:txBody>
            <a:bodyPr wrap="none" lIns="0" tIns="0" rIns="0" bIns="0">
              <a:spAutoFit/>
            </a:bodyPr>
            <a:lstStyle/>
            <a:p>
              <a:pPr eaLnBrk="0" hangingPunct="0"/>
              <a:r>
                <a:rPr lang="zh-CN" altLang="en-US" sz="1900">
                  <a:solidFill>
                    <a:srgbClr val="000000"/>
                  </a:solidFill>
                  <a:latin typeface="Times New Roman" pitchFamily="18" charset="0"/>
                </a:rPr>
                <a:t> </a:t>
              </a:r>
              <a:r>
                <a:rPr lang="en-US" altLang="zh-CN" sz="1900">
                  <a:solidFill>
                    <a:srgbClr val="000000"/>
                  </a:solidFill>
                  <a:latin typeface="Times New Roman" pitchFamily="18" charset="0"/>
                </a:rPr>
                <a:t>(1</a:t>
              </a:r>
              <a:endParaRPr lang="en-US" altLang="zh-CN" sz="1600" b="1">
                <a:latin typeface="Times New Roman" pitchFamily="18" charset="0"/>
              </a:endParaRPr>
            </a:p>
          </p:txBody>
        </p:sp>
        <p:sp>
          <p:nvSpPr>
            <p:cNvPr id="577561" name="Rectangle 26"/>
            <p:cNvSpPr>
              <a:spLocks noChangeArrowheads="1"/>
            </p:cNvSpPr>
            <p:nvPr/>
          </p:nvSpPr>
          <p:spPr bwMode="auto">
            <a:xfrm>
              <a:off x="639" y="3383"/>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562" name="Rectangle 27"/>
            <p:cNvSpPr>
              <a:spLocks noChangeArrowheads="1"/>
            </p:cNvSpPr>
            <p:nvPr/>
          </p:nvSpPr>
          <p:spPr bwMode="auto">
            <a:xfrm>
              <a:off x="687" y="3383"/>
              <a:ext cx="56"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2</a:t>
              </a:r>
              <a:endParaRPr lang="en-US" altLang="zh-CN" sz="1600" b="1">
                <a:latin typeface="Times New Roman" pitchFamily="18" charset="0"/>
              </a:endParaRPr>
            </a:p>
          </p:txBody>
        </p:sp>
        <p:sp>
          <p:nvSpPr>
            <p:cNvPr id="577563" name="Rectangle 28"/>
            <p:cNvSpPr>
              <a:spLocks noChangeArrowheads="1"/>
            </p:cNvSpPr>
            <p:nvPr/>
          </p:nvSpPr>
          <p:spPr bwMode="auto">
            <a:xfrm>
              <a:off x="758" y="3355"/>
              <a:ext cx="26" cy="132"/>
            </a:xfrm>
            <a:prstGeom prst="rect">
              <a:avLst/>
            </a:prstGeom>
            <a:noFill/>
            <a:ln w="9525">
              <a:noFill/>
              <a:miter lim="800000"/>
              <a:headEnd/>
              <a:tailEnd/>
            </a:ln>
          </p:spPr>
          <p:txBody>
            <a:bodyPr wrap="none" lIns="0" tIns="0" rIns="0" bIns="0">
              <a:spAutoFit/>
            </a:bodyPr>
            <a:lstStyle/>
            <a:p>
              <a:pPr eaLnBrk="0" hangingPunct="0"/>
              <a:r>
                <a:rPr lang="en-US" altLang="zh-CN" sz="1300">
                  <a:solidFill>
                    <a:srgbClr val="000000"/>
                  </a:solidFill>
                  <a:latin typeface="Times New Roman" pitchFamily="18" charset="0"/>
                </a:rPr>
                <a:t>-</a:t>
              </a:r>
              <a:endParaRPr lang="en-US" altLang="zh-CN" sz="1600" b="1">
                <a:latin typeface="Times New Roman" pitchFamily="18" charset="0"/>
              </a:endParaRPr>
            </a:p>
          </p:txBody>
        </p:sp>
        <p:sp>
          <p:nvSpPr>
            <p:cNvPr id="577564" name="Rectangle 29"/>
            <p:cNvSpPr>
              <a:spLocks noChangeArrowheads="1"/>
            </p:cNvSpPr>
            <p:nvPr/>
          </p:nvSpPr>
          <p:spPr bwMode="auto">
            <a:xfrm>
              <a:off x="790" y="3355"/>
              <a:ext cx="38"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rPr>
                <a:t>2</a:t>
              </a:r>
              <a:endParaRPr lang="en-US" altLang="zh-CN" sz="1600" b="1">
                <a:latin typeface="Times New Roman" pitchFamily="18" charset="0"/>
              </a:endParaRPr>
            </a:p>
          </p:txBody>
        </p:sp>
        <p:sp>
          <p:nvSpPr>
            <p:cNvPr id="577565" name="Rectangle 30"/>
            <p:cNvSpPr>
              <a:spLocks noChangeArrowheads="1"/>
            </p:cNvSpPr>
            <p:nvPr/>
          </p:nvSpPr>
          <p:spPr bwMode="auto">
            <a:xfrm>
              <a:off x="838" y="3355"/>
              <a:ext cx="38"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rPr>
                <a:t>4</a:t>
              </a:r>
              <a:endParaRPr lang="en-US" altLang="zh-CN" sz="1600" b="1">
                <a:latin typeface="Times New Roman" pitchFamily="18" charset="0"/>
              </a:endParaRPr>
            </a:p>
          </p:txBody>
        </p:sp>
        <p:sp>
          <p:nvSpPr>
            <p:cNvPr id="577566" name="Rectangle 31"/>
            <p:cNvSpPr>
              <a:spLocks noChangeArrowheads="1"/>
            </p:cNvSpPr>
            <p:nvPr/>
          </p:nvSpPr>
          <p:spPr bwMode="auto">
            <a:xfrm>
              <a:off x="886" y="3383"/>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567" name="Rectangle 32"/>
            <p:cNvSpPr>
              <a:spLocks noChangeArrowheads="1"/>
            </p:cNvSpPr>
            <p:nvPr/>
          </p:nvSpPr>
          <p:spPr bwMode="auto">
            <a:xfrm>
              <a:off x="933" y="3383"/>
              <a:ext cx="28" cy="193"/>
            </a:xfrm>
            <a:prstGeom prst="rect">
              <a:avLst/>
            </a:prstGeom>
            <a:noFill/>
            <a:ln w="9525">
              <a:noFill/>
              <a:miter lim="800000"/>
              <a:headEnd/>
              <a:tailEnd/>
            </a:ln>
          </p:spPr>
          <p:txBody>
            <a:bodyPr wrap="none" lIns="0" tIns="0" rIns="0" bIns="0">
              <a:spAutoFit/>
            </a:bodyPr>
            <a:lstStyle/>
            <a:p>
              <a:pPr eaLnBrk="0" hangingPunct="0"/>
              <a:r>
                <a:rPr lang="zh-CN" altLang="en-US" sz="1900">
                  <a:solidFill>
                    <a:srgbClr val="000000"/>
                  </a:solidFill>
                  <a:latin typeface="Times New Roman" pitchFamily="18" charset="0"/>
                </a:rPr>
                <a:t> </a:t>
              </a:r>
              <a:endParaRPr lang="zh-CN" altLang="en-US" sz="1600" b="1">
                <a:latin typeface="Times New Roman" pitchFamily="18" charset="0"/>
              </a:endParaRPr>
            </a:p>
          </p:txBody>
        </p:sp>
        <p:sp>
          <p:nvSpPr>
            <p:cNvPr id="577568" name="Rectangle 33"/>
            <p:cNvSpPr>
              <a:spLocks noChangeArrowheads="1"/>
            </p:cNvSpPr>
            <p:nvPr/>
          </p:nvSpPr>
          <p:spPr bwMode="auto">
            <a:xfrm>
              <a:off x="969" y="3383"/>
              <a:ext cx="46" cy="142"/>
            </a:xfrm>
            <a:prstGeom prst="rect">
              <a:avLst/>
            </a:prstGeom>
            <a:noFill/>
            <a:ln w="9525">
              <a:noFill/>
              <a:miter lim="800000"/>
              <a:headEnd/>
              <a:tailEnd/>
            </a:ln>
          </p:spPr>
          <p:txBody>
            <a:bodyPr wrap="none" lIns="0" tIns="0" rIns="0" bIns="0">
              <a:spAutoFit/>
            </a:bodyPr>
            <a:lstStyle/>
            <a:p>
              <a:pPr eaLnBrk="0" hangingPunct="0"/>
              <a:r>
                <a:rPr lang="en-US" altLang="zh-CN" sz="1400">
                  <a:solidFill>
                    <a:srgbClr val="000000"/>
                  </a:solidFill>
                  <a:latin typeface="Times New Roman" pitchFamily="18" charset="0"/>
                </a:rPr>
                <a:t>×</a:t>
              </a:r>
              <a:endParaRPr lang="en-US" altLang="zh-CN" sz="1400" b="1">
                <a:latin typeface="Times New Roman" pitchFamily="18" charset="0"/>
              </a:endParaRPr>
            </a:p>
          </p:txBody>
        </p:sp>
        <p:sp>
          <p:nvSpPr>
            <p:cNvPr id="577569" name="Rectangle 34"/>
            <p:cNvSpPr>
              <a:spLocks noChangeArrowheads="1"/>
            </p:cNvSpPr>
            <p:nvPr/>
          </p:nvSpPr>
          <p:spPr bwMode="auto">
            <a:xfrm>
              <a:off x="1049" y="3383"/>
              <a:ext cx="56" cy="193"/>
            </a:xfrm>
            <a:prstGeom prst="rect">
              <a:avLst/>
            </a:prstGeom>
            <a:noFill/>
            <a:ln w="9525">
              <a:noFill/>
              <a:miter lim="800000"/>
              <a:headEnd/>
              <a:tailEnd/>
            </a:ln>
          </p:spPr>
          <p:txBody>
            <a:bodyPr wrap="none" lIns="0" tIns="0" rIns="0" bIns="0">
              <a:spAutoFit/>
            </a:bodyPr>
            <a:lstStyle/>
            <a:p>
              <a:pPr eaLnBrk="0" hangingPunct="0"/>
              <a:r>
                <a:rPr lang="en-US" altLang="zh-CN" sz="1900" b="1">
                  <a:solidFill>
                    <a:srgbClr val="000000"/>
                  </a:solidFill>
                  <a:latin typeface="Times New Roman" pitchFamily="18" charset="0"/>
                </a:rPr>
                <a:t>2</a:t>
              </a:r>
              <a:endParaRPr lang="en-US" altLang="zh-CN" sz="1600" b="1">
                <a:latin typeface="Times New Roman" pitchFamily="18" charset="0"/>
              </a:endParaRPr>
            </a:p>
          </p:txBody>
        </p:sp>
        <p:sp>
          <p:nvSpPr>
            <p:cNvPr id="577570" name="Rectangle 35"/>
            <p:cNvSpPr>
              <a:spLocks noChangeArrowheads="1"/>
            </p:cNvSpPr>
            <p:nvPr/>
          </p:nvSpPr>
          <p:spPr bwMode="auto">
            <a:xfrm>
              <a:off x="1121" y="3355"/>
              <a:ext cx="115"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rPr>
                <a:t>127</a:t>
              </a:r>
              <a:endParaRPr lang="en-US" altLang="zh-CN" sz="1600" b="1">
                <a:latin typeface="Times New Roman" pitchFamily="18" charset="0"/>
              </a:endParaRPr>
            </a:p>
          </p:txBody>
        </p:sp>
        <p:sp>
          <p:nvSpPr>
            <p:cNvPr id="577571" name="Rectangle 36"/>
            <p:cNvSpPr>
              <a:spLocks noChangeArrowheads="1"/>
            </p:cNvSpPr>
            <p:nvPr/>
          </p:nvSpPr>
          <p:spPr bwMode="auto">
            <a:xfrm>
              <a:off x="1264" y="3355"/>
              <a:ext cx="19" cy="132"/>
            </a:xfrm>
            <a:prstGeom prst="rect">
              <a:avLst/>
            </a:prstGeom>
            <a:noFill/>
            <a:ln w="9525">
              <a:noFill/>
              <a:miter lim="800000"/>
              <a:headEnd/>
              <a:tailEnd/>
            </a:ln>
          </p:spPr>
          <p:txBody>
            <a:bodyPr wrap="none" lIns="0" tIns="0" rIns="0" bIns="0">
              <a:spAutoFit/>
            </a:bodyPr>
            <a:lstStyle/>
            <a:p>
              <a:pPr eaLnBrk="0" hangingPunct="0"/>
              <a:r>
                <a:rPr lang="zh-CN" altLang="en-US" sz="1300">
                  <a:solidFill>
                    <a:srgbClr val="000000"/>
                  </a:solidFill>
                  <a:latin typeface="Times New Roman" pitchFamily="18" charset="0"/>
                </a:rPr>
                <a:t> </a:t>
              </a:r>
              <a:endParaRPr lang="zh-CN" altLang="en-US" sz="1600" b="1">
                <a:latin typeface="Times New Roman" pitchFamily="18" charset="0"/>
              </a:endParaRPr>
            </a:p>
          </p:txBody>
        </p:sp>
        <p:sp>
          <p:nvSpPr>
            <p:cNvPr id="577572" name="Rectangle 37"/>
            <p:cNvSpPr>
              <a:spLocks noChangeArrowheads="1"/>
            </p:cNvSpPr>
            <p:nvPr/>
          </p:nvSpPr>
          <p:spPr bwMode="auto">
            <a:xfrm>
              <a:off x="5089" y="3346"/>
              <a:ext cx="504" cy="353"/>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73" name="Rectangle 38"/>
            <p:cNvSpPr>
              <a:spLocks noChangeArrowheads="1"/>
            </p:cNvSpPr>
            <p:nvPr/>
          </p:nvSpPr>
          <p:spPr bwMode="auto">
            <a:xfrm>
              <a:off x="5187" y="3418"/>
              <a:ext cx="2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数轴</a:t>
              </a:r>
              <a:endParaRPr lang="zh-CN" altLang="en-US" sz="1600" b="1">
                <a:latin typeface="黑体" pitchFamily="49" charset="-122"/>
                <a:ea typeface="黑体" pitchFamily="49" charset="-122"/>
              </a:endParaRPr>
            </a:p>
          </p:txBody>
        </p:sp>
        <p:sp>
          <p:nvSpPr>
            <p:cNvPr id="577574" name="Rectangle 39"/>
            <p:cNvSpPr>
              <a:spLocks noChangeArrowheads="1"/>
            </p:cNvSpPr>
            <p:nvPr/>
          </p:nvSpPr>
          <p:spPr bwMode="auto">
            <a:xfrm>
              <a:off x="5432" y="3414"/>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75" name="Rectangle 40"/>
            <p:cNvSpPr>
              <a:spLocks noChangeArrowheads="1"/>
            </p:cNvSpPr>
            <p:nvPr/>
          </p:nvSpPr>
          <p:spPr bwMode="auto">
            <a:xfrm>
              <a:off x="2539" y="2540"/>
              <a:ext cx="411" cy="331"/>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76" name="Rectangle 41"/>
            <p:cNvSpPr>
              <a:spLocks noChangeArrowheads="1"/>
            </p:cNvSpPr>
            <p:nvPr/>
          </p:nvSpPr>
          <p:spPr bwMode="auto">
            <a:xfrm>
              <a:off x="2638" y="2614"/>
              <a:ext cx="1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零</a:t>
              </a:r>
              <a:endParaRPr lang="zh-CN" altLang="en-US" sz="1600" b="1">
                <a:latin typeface="黑体" pitchFamily="49" charset="-122"/>
                <a:ea typeface="黑体" pitchFamily="49" charset="-122"/>
              </a:endParaRPr>
            </a:p>
          </p:txBody>
        </p:sp>
        <p:sp>
          <p:nvSpPr>
            <p:cNvPr id="577577" name="Rectangle 42"/>
            <p:cNvSpPr>
              <a:spLocks noChangeArrowheads="1"/>
            </p:cNvSpPr>
            <p:nvPr/>
          </p:nvSpPr>
          <p:spPr bwMode="auto">
            <a:xfrm>
              <a:off x="2761" y="2609"/>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78" name="Rectangle 43"/>
            <p:cNvSpPr>
              <a:spLocks noChangeArrowheads="1"/>
            </p:cNvSpPr>
            <p:nvPr/>
          </p:nvSpPr>
          <p:spPr bwMode="auto">
            <a:xfrm>
              <a:off x="3431" y="2573"/>
              <a:ext cx="989" cy="298"/>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79" name="Rectangle 44"/>
            <p:cNvSpPr>
              <a:spLocks noChangeArrowheads="1"/>
            </p:cNvSpPr>
            <p:nvPr/>
          </p:nvSpPr>
          <p:spPr bwMode="auto">
            <a:xfrm>
              <a:off x="3529" y="2646"/>
              <a:ext cx="6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可表示的正数</a:t>
              </a:r>
              <a:endParaRPr lang="zh-CN" altLang="en-US" sz="1600" b="1">
                <a:latin typeface="黑体" pitchFamily="49" charset="-122"/>
                <a:ea typeface="黑体" pitchFamily="49" charset="-122"/>
              </a:endParaRPr>
            </a:p>
          </p:txBody>
        </p:sp>
        <p:sp>
          <p:nvSpPr>
            <p:cNvPr id="577580" name="Rectangle 45"/>
            <p:cNvSpPr>
              <a:spLocks noChangeArrowheads="1"/>
            </p:cNvSpPr>
            <p:nvPr/>
          </p:nvSpPr>
          <p:spPr bwMode="auto">
            <a:xfrm>
              <a:off x="4264" y="2642"/>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81" name="Rectangle 46"/>
            <p:cNvSpPr>
              <a:spLocks noChangeArrowheads="1"/>
            </p:cNvSpPr>
            <p:nvPr/>
          </p:nvSpPr>
          <p:spPr bwMode="auto">
            <a:xfrm>
              <a:off x="1020" y="2606"/>
              <a:ext cx="947" cy="276"/>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82" name="Rectangle 47"/>
            <p:cNvSpPr>
              <a:spLocks noChangeArrowheads="1"/>
            </p:cNvSpPr>
            <p:nvPr/>
          </p:nvSpPr>
          <p:spPr bwMode="auto">
            <a:xfrm>
              <a:off x="1119" y="2677"/>
              <a:ext cx="6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可表示的负数</a:t>
              </a:r>
              <a:endParaRPr lang="zh-CN" altLang="en-US" sz="1600" b="1">
                <a:latin typeface="黑体" pitchFamily="49" charset="-122"/>
                <a:ea typeface="黑体" pitchFamily="49" charset="-122"/>
              </a:endParaRPr>
            </a:p>
          </p:txBody>
        </p:sp>
        <p:sp>
          <p:nvSpPr>
            <p:cNvPr id="577583" name="Rectangle 48"/>
            <p:cNvSpPr>
              <a:spLocks noChangeArrowheads="1"/>
            </p:cNvSpPr>
            <p:nvPr/>
          </p:nvSpPr>
          <p:spPr bwMode="auto">
            <a:xfrm>
              <a:off x="1854" y="2674"/>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584" name="Freeform 49"/>
            <p:cNvSpPr>
              <a:spLocks noEditPoints="1"/>
            </p:cNvSpPr>
            <p:nvPr/>
          </p:nvSpPr>
          <p:spPr bwMode="auto">
            <a:xfrm>
              <a:off x="136" y="3235"/>
              <a:ext cx="5168" cy="89"/>
            </a:xfrm>
            <a:custGeom>
              <a:avLst/>
              <a:gdLst>
                <a:gd name="T0" fmla="*/ 68 w 10337"/>
                <a:gd name="T1" fmla="*/ 33 h 177"/>
                <a:gd name="T2" fmla="*/ 5100 w 10337"/>
                <a:gd name="T3" fmla="*/ 33 h 177"/>
                <a:gd name="T4" fmla="*/ 5100 w 10337"/>
                <a:gd name="T5" fmla="*/ 55 h 177"/>
                <a:gd name="T6" fmla="*/ 68 w 10337"/>
                <a:gd name="T7" fmla="*/ 55 h 177"/>
                <a:gd name="T8" fmla="*/ 68 w 10337"/>
                <a:gd name="T9" fmla="*/ 33 h 177"/>
                <a:gd name="T10" fmla="*/ 82 w 10337"/>
                <a:gd name="T11" fmla="*/ 89 h 177"/>
                <a:gd name="T12" fmla="*/ 0 w 10337"/>
                <a:gd name="T13" fmla="*/ 44 h 177"/>
                <a:gd name="T14" fmla="*/ 82 w 10337"/>
                <a:gd name="T15" fmla="*/ 0 h 177"/>
                <a:gd name="T16" fmla="*/ 82 w 10337"/>
                <a:gd name="T17" fmla="*/ 89 h 177"/>
                <a:gd name="T18" fmla="*/ 5087 w 10337"/>
                <a:gd name="T19" fmla="*/ 0 h 177"/>
                <a:gd name="T20" fmla="*/ 5168 w 10337"/>
                <a:gd name="T21" fmla="*/ 44 h 177"/>
                <a:gd name="T22" fmla="*/ 5087 w 10337"/>
                <a:gd name="T23" fmla="*/ 89 h 177"/>
                <a:gd name="T24" fmla="*/ 5087 w 10337"/>
                <a:gd name="T25" fmla="*/ 0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37"/>
                <a:gd name="T40" fmla="*/ 0 h 177"/>
                <a:gd name="T41" fmla="*/ 10337 w 10337"/>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37" h="177">
                  <a:moveTo>
                    <a:pt x="136" y="65"/>
                  </a:moveTo>
                  <a:lnTo>
                    <a:pt x="10201" y="65"/>
                  </a:lnTo>
                  <a:lnTo>
                    <a:pt x="10201" y="109"/>
                  </a:lnTo>
                  <a:lnTo>
                    <a:pt x="136" y="109"/>
                  </a:lnTo>
                  <a:lnTo>
                    <a:pt x="136" y="65"/>
                  </a:lnTo>
                  <a:close/>
                  <a:moveTo>
                    <a:pt x="164" y="177"/>
                  </a:moveTo>
                  <a:lnTo>
                    <a:pt x="0" y="88"/>
                  </a:lnTo>
                  <a:lnTo>
                    <a:pt x="164" y="0"/>
                  </a:lnTo>
                  <a:lnTo>
                    <a:pt x="164" y="177"/>
                  </a:lnTo>
                  <a:close/>
                  <a:moveTo>
                    <a:pt x="10174" y="0"/>
                  </a:moveTo>
                  <a:lnTo>
                    <a:pt x="10337" y="88"/>
                  </a:lnTo>
                  <a:lnTo>
                    <a:pt x="10174" y="177"/>
                  </a:lnTo>
                  <a:lnTo>
                    <a:pt x="10174" y="0"/>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577585" name="Line 50"/>
            <p:cNvSpPr>
              <a:spLocks noChangeShapeType="1"/>
            </p:cNvSpPr>
            <p:nvPr/>
          </p:nvSpPr>
          <p:spPr bwMode="auto">
            <a:xfrm>
              <a:off x="2704" y="2860"/>
              <a:ext cx="0" cy="420"/>
            </a:xfrm>
            <a:prstGeom prst="line">
              <a:avLst/>
            </a:prstGeom>
            <a:noFill/>
            <a:ln w="17463">
              <a:solidFill>
                <a:srgbClr val="000000"/>
              </a:solidFill>
              <a:round/>
              <a:headEnd/>
              <a:tailEnd/>
            </a:ln>
          </p:spPr>
          <p:txBody>
            <a:bodyPr/>
            <a:lstStyle/>
            <a:p>
              <a:endParaRPr lang="zh-CN" altLang="en-US"/>
            </a:p>
          </p:txBody>
        </p:sp>
        <p:sp>
          <p:nvSpPr>
            <p:cNvPr id="577586" name="Line 51"/>
            <p:cNvSpPr>
              <a:spLocks noChangeShapeType="1"/>
            </p:cNvSpPr>
            <p:nvPr/>
          </p:nvSpPr>
          <p:spPr bwMode="auto">
            <a:xfrm>
              <a:off x="845" y="2959"/>
              <a:ext cx="0" cy="321"/>
            </a:xfrm>
            <a:prstGeom prst="line">
              <a:avLst/>
            </a:prstGeom>
            <a:noFill/>
            <a:ln w="31750">
              <a:solidFill>
                <a:srgbClr val="000000"/>
              </a:solidFill>
              <a:round/>
              <a:headEnd/>
              <a:tailEnd/>
            </a:ln>
          </p:spPr>
          <p:txBody>
            <a:bodyPr/>
            <a:lstStyle/>
            <a:p>
              <a:endParaRPr lang="zh-CN" altLang="en-US"/>
            </a:p>
          </p:txBody>
        </p:sp>
        <p:sp>
          <p:nvSpPr>
            <p:cNvPr id="577587" name="Rectangle 52"/>
            <p:cNvSpPr>
              <a:spLocks noChangeArrowheads="1"/>
            </p:cNvSpPr>
            <p:nvPr/>
          </p:nvSpPr>
          <p:spPr bwMode="auto">
            <a:xfrm>
              <a:off x="1859" y="3346"/>
              <a:ext cx="609" cy="276"/>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88" name="Rectangle 53"/>
            <p:cNvSpPr>
              <a:spLocks noChangeArrowheads="1"/>
            </p:cNvSpPr>
            <p:nvPr/>
          </p:nvSpPr>
          <p:spPr bwMode="auto">
            <a:xfrm>
              <a:off x="1958" y="3405"/>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589" name="Rectangle 54"/>
            <p:cNvSpPr>
              <a:spLocks noChangeArrowheads="1"/>
            </p:cNvSpPr>
            <p:nvPr/>
          </p:nvSpPr>
          <p:spPr bwMode="auto">
            <a:xfrm>
              <a:off x="2006" y="3405"/>
              <a:ext cx="56" cy="193"/>
            </a:xfrm>
            <a:prstGeom prst="rect">
              <a:avLst/>
            </a:prstGeom>
            <a:noFill/>
            <a:ln w="9525">
              <a:noFill/>
              <a:miter lim="800000"/>
              <a:headEnd/>
              <a:tailEnd/>
            </a:ln>
          </p:spPr>
          <p:txBody>
            <a:bodyPr wrap="none" lIns="0" tIns="0" rIns="0" bIns="0">
              <a:spAutoFit/>
            </a:bodyPr>
            <a:lstStyle/>
            <a:p>
              <a:pPr eaLnBrk="0" hangingPunct="0"/>
              <a:r>
                <a:rPr lang="en-US" altLang="zh-CN" sz="1900" dirty="0">
                  <a:solidFill>
                    <a:srgbClr val="000000"/>
                  </a:solidFill>
                  <a:latin typeface="Times New Roman" pitchFamily="18" charset="0"/>
                </a:rPr>
                <a:t>2</a:t>
              </a:r>
              <a:endParaRPr lang="en-US" altLang="zh-CN" sz="1600" b="1" dirty="0">
                <a:latin typeface="Times New Roman" pitchFamily="18" charset="0"/>
              </a:endParaRPr>
            </a:p>
          </p:txBody>
        </p:sp>
        <p:sp>
          <p:nvSpPr>
            <p:cNvPr id="577590" name="Rectangle 55"/>
            <p:cNvSpPr>
              <a:spLocks noChangeArrowheads="1"/>
            </p:cNvSpPr>
            <p:nvPr/>
          </p:nvSpPr>
          <p:spPr bwMode="auto">
            <a:xfrm>
              <a:off x="2078" y="3377"/>
              <a:ext cx="26" cy="132"/>
            </a:xfrm>
            <a:prstGeom prst="rect">
              <a:avLst/>
            </a:prstGeom>
            <a:noFill/>
            <a:ln w="9525">
              <a:noFill/>
              <a:miter lim="800000"/>
              <a:headEnd/>
              <a:tailEnd/>
            </a:ln>
          </p:spPr>
          <p:txBody>
            <a:bodyPr wrap="none" lIns="0" tIns="0" rIns="0" bIns="0">
              <a:spAutoFit/>
            </a:bodyPr>
            <a:lstStyle/>
            <a:p>
              <a:pPr eaLnBrk="0" hangingPunct="0"/>
              <a:r>
                <a:rPr lang="en-US" altLang="zh-CN" sz="1300">
                  <a:solidFill>
                    <a:srgbClr val="000000"/>
                  </a:solidFill>
                  <a:latin typeface="Times New Roman" pitchFamily="18" charset="0"/>
                </a:rPr>
                <a:t>-</a:t>
              </a:r>
              <a:endParaRPr lang="en-US" altLang="zh-CN" sz="1600" b="1">
                <a:latin typeface="Times New Roman" pitchFamily="18" charset="0"/>
              </a:endParaRPr>
            </a:p>
          </p:txBody>
        </p:sp>
        <p:sp>
          <p:nvSpPr>
            <p:cNvPr id="577591" name="Rectangle 56"/>
            <p:cNvSpPr>
              <a:spLocks noChangeArrowheads="1"/>
            </p:cNvSpPr>
            <p:nvPr/>
          </p:nvSpPr>
          <p:spPr bwMode="auto">
            <a:xfrm>
              <a:off x="2109" y="3377"/>
              <a:ext cx="115" cy="132"/>
            </a:xfrm>
            <a:prstGeom prst="rect">
              <a:avLst/>
            </a:prstGeom>
            <a:noFill/>
            <a:ln w="9525">
              <a:noFill/>
              <a:miter lim="800000"/>
              <a:headEnd/>
              <a:tailEnd/>
            </a:ln>
          </p:spPr>
          <p:txBody>
            <a:bodyPr wrap="none" lIns="0" tIns="0" rIns="0" bIns="0">
              <a:spAutoFit/>
            </a:bodyPr>
            <a:lstStyle/>
            <a:p>
              <a:pPr eaLnBrk="0" hangingPunct="0"/>
              <a:r>
                <a:rPr lang="en-US" altLang="zh-CN" sz="1300" b="1" dirty="0">
                  <a:solidFill>
                    <a:srgbClr val="000000"/>
                  </a:solidFill>
                  <a:latin typeface="黑体" pitchFamily="49" charset="-122"/>
                  <a:ea typeface="黑体" pitchFamily="49" charset="-122"/>
                </a:rPr>
                <a:t>129</a:t>
              </a:r>
              <a:endParaRPr lang="en-US" altLang="zh-CN" sz="1600" b="1" dirty="0">
                <a:latin typeface="黑体" pitchFamily="49" charset="-122"/>
                <a:ea typeface="黑体" pitchFamily="49" charset="-122"/>
              </a:endParaRPr>
            </a:p>
          </p:txBody>
        </p:sp>
        <p:sp>
          <p:nvSpPr>
            <p:cNvPr id="577592" name="Rectangle 57"/>
            <p:cNvSpPr>
              <a:spLocks noChangeArrowheads="1"/>
            </p:cNvSpPr>
            <p:nvPr/>
          </p:nvSpPr>
          <p:spPr bwMode="auto">
            <a:xfrm>
              <a:off x="2253" y="3377"/>
              <a:ext cx="19" cy="132"/>
            </a:xfrm>
            <a:prstGeom prst="rect">
              <a:avLst/>
            </a:prstGeom>
            <a:noFill/>
            <a:ln w="9525">
              <a:noFill/>
              <a:miter lim="800000"/>
              <a:headEnd/>
              <a:tailEnd/>
            </a:ln>
          </p:spPr>
          <p:txBody>
            <a:bodyPr wrap="none" lIns="0" tIns="0" rIns="0" bIns="0">
              <a:spAutoFit/>
            </a:bodyPr>
            <a:lstStyle/>
            <a:p>
              <a:pPr eaLnBrk="0" hangingPunct="0"/>
              <a:r>
                <a:rPr lang="zh-CN" altLang="en-US" sz="1300">
                  <a:solidFill>
                    <a:srgbClr val="000000"/>
                  </a:solidFill>
                  <a:latin typeface="Times New Roman" pitchFamily="18" charset="0"/>
                </a:rPr>
                <a:t> </a:t>
              </a:r>
              <a:endParaRPr lang="zh-CN" altLang="en-US" sz="1600" b="1">
                <a:latin typeface="Times New Roman" pitchFamily="18" charset="0"/>
              </a:endParaRPr>
            </a:p>
          </p:txBody>
        </p:sp>
        <p:sp>
          <p:nvSpPr>
            <p:cNvPr id="577593" name="Rectangle 58"/>
            <p:cNvSpPr>
              <a:spLocks noChangeArrowheads="1"/>
            </p:cNvSpPr>
            <p:nvPr/>
          </p:nvSpPr>
          <p:spPr bwMode="auto">
            <a:xfrm>
              <a:off x="2581" y="3357"/>
              <a:ext cx="339" cy="276"/>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94" name="Rectangle 59"/>
            <p:cNvSpPr>
              <a:spLocks noChangeArrowheads="1"/>
            </p:cNvSpPr>
            <p:nvPr/>
          </p:nvSpPr>
          <p:spPr bwMode="auto">
            <a:xfrm>
              <a:off x="2680" y="3416"/>
              <a:ext cx="56"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0</a:t>
              </a:r>
              <a:endParaRPr lang="en-US" altLang="zh-CN" sz="1600" b="1">
                <a:latin typeface="Times New Roman" pitchFamily="18" charset="0"/>
              </a:endParaRPr>
            </a:p>
          </p:txBody>
        </p:sp>
        <p:sp>
          <p:nvSpPr>
            <p:cNvPr id="577595" name="Rectangle 60"/>
            <p:cNvSpPr>
              <a:spLocks noChangeArrowheads="1"/>
            </p:cNvSpPr>
            <p:nvPr/>
          </p:nvSpPr>
          <p:spPr bwMode="auto">
            <a:xfrm>
              <a:off x="2752" y="3416"/>
              <a:ext cx="28" cy="193"/>
            </a:xfrm>
            <a:prstGeom prst="rect">
              <a:avLst/>
            </a:prstGeom>
            <a:noFill/>
            <a:ln w="9525">
              <a:noFill/>
              <a:miter lim="800000"/>
              <a:headEnd/>
              <a:tailEnd/>
            </a:ln>
          </p:spPr>
          <p:txBody>
            <a:bodyPr wrap="none" lIns="0" tIns="0" rIns="0" bIns="0">
              <a:spAutoFit/>
            </a:bodyPr>
            <a:lstStyle/>
            <a:p>
              <a:pPr eaLnBrk="0" hangingPunct="0"/>
              <a:r>
                <a:rPr lang="zh-CN" altLang="en-US" sz="1900">
                  <a:solidFill>
                    <a:srgbClr val="000000"/>
                  </a:solidFill>
                  <a:latin typeface="Times New Roman" pitchFamily="18" charset="0"/>
                </a:rPr>
                <a:t> </a:t>
              </a:r>
              <a:endParaRPr lang="zh-CN" altLang="en-US" sz="1600" b="1">
                <a:latin typeface="Times New Roman" pitchFamily="18" charset="0"/>
              </a:endParaRPr>
            </a:p>
          </p:txBody>
        </p:sp>
        <p:sp>
          <p:nvSpPr>
            <p:cNvPr id="577596" name="Rectangle 61"/>
            <p:cNvSpPr>
              <a:spLocks noChangeArrowheads="1"/>
            </p:cNvSpPr>
            <p:nvPr/>
          </p:nvSpPr>
          <p:spPr bwMode="auto">
            <a:xfrm>
              <a:off x="3003" y="3357"/>
              <a:ext cx="497" cy="277"/>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597" name="Rectangle 62"/>
            <p:cNvSpPr>
              <a:spLocks noChangeArrowheads="1"/>
            </p:cNvSpPr>
            <p:nvPr/>
          </p:nvSpPr>
          <p:spPr bwMode="auto">
            <a:xfrm>
              <a:off x="3102" y="3416"/>
              <a:ext cx="56"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2</a:t>
              </a:r>
              <a:endParaRPr lang="en-US" altLang="zh-CN" sz="1600" b="1">
                <a:latin typeface="Times New Roman" pitchFamily="18" charset="0"/>
              </a:endParaRPr>
            </a:p>
          </p:txBody>
        </p:sp>
        <p:sp>
          <p:nvSpPr>
            <p:cNvPr id="577598" name="Rectangle 63"/>
            <p:cNvSpPr>
              <a:spLocks noChangeArrowheads="1"/>
            </p:cNvSpPr>
            <p:nvPr/>
          </p:nvSpPr>
          <p:spPr bwMode="auto">
            <a:xfrm>
              <a:off x="3174" y="3389"/>
              <a:ext cx="26" cy="132"/>
            </a:xfrm>
            <a:prstGeom prst="rect">
              <a:avLst/>
            </a:prstGeom>
            <a:noFill/>
            <a:ln w="9525">
              <a:noFill/>
              <a:miter lim="800000"/>
              <a:headEnd/>
              <a:tailEnd/>
            </a:ln>
          </p:spPr>
          <p:txBody>
            <a:bodyPr wrap="none" lIns="0" tIns="0" rIns="0" bIns="0">
              <a:spAutoFit/>
            </a:bodyPr>
            <a:lstStyle/>
            <a:p>
              <a:pPr eaLnBrk="0" hangingPunct="0"/>
              <a:r>
                <a:rPr lang="en-US" altLang="zh-CN" sz="1300">
                  <a:solidFill>
                    <a:srgbClr val="000000"/>
                  </a:solidFill>
                  <a:latin typeface="Times New Roman" pitchFamily="18" charset="0"/>
                </a:rPr>
                <a:t>-</a:t>
              </a:r>
              <a:endParaRPr lang="en-US" altLang="zh-CN" sz="1600" b="1">
                <a:latin typeface="Times New Roman" pitchFamily="18" charset="0"/>
              </a:endParaRPr>
            </a:p>
          </p:txBody>
        </p:sp>
        <p:sp>
          <p:nvSpPr>
            <p:cNvPr id="577599" name="Rectangle 64"/>
            <p:cNvSpPr>
              <a:spLocks noChangeArrowheads="1"/>
            </p:cNvSpPr>
            <p:nvPr/>
          </p:nvSpPr>
          <p:spPr bwMode="auto">
            <a:xfrm>
              <a:off x="3206" y="3389"/>
              <a:ext cx="115"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黑体" pitchFamily="49" charset="-122"/>
                  <a:ea typeface="黑体" pitchFamily="49" charset="-122"/>
                </a:rPr>
                <a:t>129</a:t>
              </a:r>
              <a:endParaRPr lang="en-US" altLang="zh-CN" sz="1600" b="1">
                <a:latin typeface="黑体" pitchFamily="49" charset="-122"/>
                <a:ea typeface="黑体" pitchFamily="49" charset="-122"/>
              </a:endParaRPr>
            </a:p>
          </p:txBody>
        </p:sp>
        <p:sp>
          <p:nvSpPr>
            <p:cNvPr id="577600" name="Rectangle 65"/>
            <p:cNvSpPr>
              <a:spLocks noChangeArrowheads="1"/>
            </p:cNvSpPr>
            <p:nvPr/>
          </p:nvSpPr>
          <p:spPr bwMode="auto">
            <a:xfrm>
              <a:off x="3349" y="3389"/>
              <a:ext cx="19" cy="132"/>
            </a:xfrm>
            <a:prstGeom prst="rect">
              <a:avLst/>
            </a:prstGeom>
            <a:noFill/>
            <a:ln w="9525">
              <a:noFill/>
              <a:miter lim="800000"/>
              <a:headEnd/>
              <a:tailEnd/>
            </a:ln>
          </p:spPr>
          <p:txBody>
            <a:bodyPr wrap="none" lIns="0" tIns="0" rIns="0" bIns="0">
              <a:spAutoFit/>
            </a:bodyPr>
            <a:lstStyle/>
            <a:p>
              <a:pPr eaLnBrk="0" hangingPunct="0"/>
              <a:r>
                <a:rPr lang="zh-CN" altLang="en-US" sz="1300">
                  <a:solidFill>
                    <a:srgbClr val="000000"/>
                  </a:solidFill>
                  <a:latin typeface="Times New Roman" pitchFamily="18" charset="0"/>
                </a:rPr>
                <a:t> </a:t>
              </a:r>
              <a:endParaRPr lang="zh-CN" altLang="en-US" sz="1600" b="1">
                <a:latin typeface="Times New Roman" pitchFamily="18" charset="0"/>
              </a:endParaRPr>
            </a:p>
          </p:txBody>
        </p:sp>
        <p:sp>
          <p:nvSpPr>
            <p:cNvPr id="577601" name="Rectangle 66"/>
            <p:cNvSpPr>
              <a:spLocks noChangeArrowheads="1"/>
            </p:cNvSpPr>
            <p:nvPr/>
          </p:nvSpPr>
          <p:spPr bwMode="auto">
            <a:xfrm>
              <a:off x="3944" y="3325"/>
              <a:ext cx="1225" cy="287"/>
            </a:xfrm>
            <a:prstGeom prst="rect">
              <a:avLst/>
            </a:prstGeom>
            <a:solidFill>
              <a:srgbClr val="FFFFFF"/>
            </a:solidFill>
            <a:ln w="9525">
              <a:noFill/>
              <a:miter lim="800000"/>
              <a:headEnd/>
              <a:tailEnd/>
            </a:ln>
          </p:spPr>
          <p:txBody>
            <a:bodyPr/>
            <a:lstStyle/>
            <a:p>
              <a:pPr eaLnBrk="0" hangingPunct="0"/>
              <a:endParaRPr lang="zh-CN" altLang="en-US" sz="1600" b="1">
                <a:latin typeface="Times New Roman" pitchFamily="18" charset="0"/>
              </a:endParaRPr>
            </a:p>
          </p:txBody>
        </p:sp>
        <p:sp>
          <p:nvSpPr>
            <p:cNvPr id="577602" name="Rectangle 67"/>
            <p:cNvSpPr>
              <a:spLocks noChangeArrowheads="1"/>
            </p:cNvSpPr>
            <p:nvPr/>
          </p:nvSpPr>
          <p:spPr bwMode="auto">
            <a:xfrm>
              <a:off x="4043" y="3383"/>
              <a:ext cx="93"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(1</a:t>
              </a:r>
              <a:endParaRPr lang="en-US" altLang="zh-CN" sz="1600" b="1">
                <a:latin typeface="Times New Roman" pitchFamily="18" charset="0"/>
              </a:endParaRPr>
            </a:p>
          </p:txBody>
        </p:sp>
        <p:sp>
          <p:nvSpPr>
            <p:cNvPr id="577603" name="Rectangle 68"/>
            <p:cNvSpPr>
              <a:spLocks noChangeArrowheads="1"/>
            </p:cNvSpPr>
            <p:nvPr/>
          </p:nvSpPr>
          <p:spPr bwMode="auto">
            <a:xfrm>
              <a:off x="4162" y="3383"/>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604" name="Rectangle 69"/>
            <p:cNvSpPr>
              <a:spLocks noChangeArrowheads="1"/>
            </p:cNvSpPr>
            <p:nvPr/>
          </p:nvSpPr>
          <p:spPr bwMode="auto">
            <a:xfrm>
              <a:off x="4210" y="3383"/>
              <a:ext cx="56"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2</a:t>
              </a:r>
              <a:endParaRPr lang="en-US" altLang="zh-CN" sz="1600" b="1">
                <a:latin typeface="Times New Roman" pitchFamily="18" charset="0"/>
              </a:endParaRPr>
            </a:p>
          </p:txBody>
        </p:sp>
        <p:sp>
          <p:nvSpPr>
            <p:cNvPr id="577605" name="Rectangle 70"/>
            <p:cNvSpPr>
              <a:spLocks noChangeArrowheads="1"/>
            </p:cNvSpPr>
            <p:nvPr/>
          </p:nvSpPr>
          <p:spPr bwMode="auto">
            <a:xfrm>
              <a:off x="4282" y="3355"/>
              <a:ext cx="26" cy="132"/>
            </a:xfrm>
            <a:prstGeom prst="rect">
              <a:avLst/>
            </a:prstGeom>
            <a:noFill/>
            <a:ln w="9525">
              <a:noFill/>
              <a:miter lim="800000"/>
              <a:headEnd/>
              <a:tailEnd/>
            </a:ln>
          </p:spPr>
          <p:txBody>
            <a:bodyPr wrap="none" lIns="0" tIns="0" rIns="0" bIns="0">
              <a:spAutoFit/>
            </a:bodyPr>
            <a:lstStyle/>
            <a:p>
              <a:pPr eaLnBrk="0" hangingPunct="0"/>
              <a:r>
                <a:rPr lang="en-US" altLang="zh-CN" sz="1300">
                  <a:solidFill>
                    <a:srgbClr val="000000"/>
                  </a:solidFill>
                  <a:latin typeface="Times New Roman" pitchFamily="18" charset="0"/>
                </a:rPr>
                <a:t>-</a:t>
              </a:r>
              <a:endParaRPr lang="en-US" altLang="zh-CN" sz="1600" b="1">
                <a:latin typeface="Times New Roman" pitchFamily="18" charset="0"/>
              </a:endParaRPr>
            </a:p>
          </p:txBody>
        </p:sp>
        <p:sp>
          <p:nvSpPr>
            <p:cNvPr id="577606" name="Rectangle 71"/>
            <p:cNvSpPr>
              <a:spLocks noChangeArrowheads="1"/>
            </p:cNvSpPr>
            <p:nvPr/>
          </p:nvSpPr>
          <p:spPr bwMode="auto">
            <a:xfrm>
              <a:off x="4314" y="3355"/>
              <a:ext cx="38"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ea typeface="黑体" pitchFamily="49" charset="-122"/>
                </a:rPr>
                <a:t>2</a:t>
              </a:r>
              <a:endParaRPr lang="en-US" altLang="zh-CN" sz="1600" b="1">
                <a:latin typeface="Times New Roman" pitchFamily="18" charset="0"/>
                <a:ea typeface="黑体" pitchFamily="49" charset="-122"/>
              </a:endParaRPr>
            </a:p>
          </p:txBody>
        </p:sp>
        <p:sp>
          <p:nvSpPr>
            <p:cNvPr id="577607" name="Rectangle 72"/>
            <p:cNvSpPr>
              <a:spLocks noChangeArrowheads="1"/>
            </p:cNvSpPr>
            <p:nvPr/>
          </p:nvSpPr>
          <p:spPr bwMode="auto">
            <a:xfrm>
              <a:off x="4361" y="3355"/>
              <a:ext cx="38"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rPr>
                <a:t>4</a:t>
              </a:r>
              <a:endParaRPr lang="en-US" altLang="zh-CN" sz="1600" b="1">
                <a:latin typeface="Times New Roman" pitchFamily="18" charset="0"/>
              </a:endParaRPr>
            </a:p>
          </p:txBody>
        </p:sp>
        <p:sp>
          <p:nvSpPr>
            <p:cNvPr id="577608" name="Rectangle 73"/>
            <p:cNvSpPr>
              <a:spLocks noChangeArrowheads="1"/>
            </p:cNvSpPr>
            <p:nvPr/>
          </p:nvSpPr>
          <p:spPr bwMode="auto">
            <a:xfrm>
              <a:off x="4409" y="3383"/>
              <a:ext cx="37"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a:t>
              </a:r>
              <a:endParaRPr lang="en-US" altLang="zh-CN" sz="1600" b="1">
                <a:latin typeface="Times New Roman" pitchFamily="18" charset="0"/>
              </a:endParaRPr>
            </a:p>
          </p:txBody>
        </p:sp>
        <p:sp>
          <p:nvSpPr>
            <p:cNvPr id="577609" name="Rectangle 74"/>
            <p:cNvSpPr>
              <a:spLocks noChangeArrowheads="1"/>
            </p:cNvSpPr>
            <p:nvPr/>
          </p:nvSpPr>
          <p:spPr bwMode="auto">
            <a:xfrm>
              <a:off x="4457" y="3383"/>
              <a:ext cx="28" cy="193"/>
            </a:xfrm>
            <a:prstGeom prst="rect">
              <a:avLst/>
            </a:prstGeom>
            <a:noFill/>
            <a:ln w="9525">
              <a:noFill/>
              <a:miter lim="800000"/>
              <a:headEnd/>
              <a:tailEnd/>
            </a:ln>
          </p:spPr>
          <p:txBody>
            <a:bodyPr wrap="none" lIns="0" tIns="0" rIns="0" bIns="0">
              <a:spAutoFit/>
            </a:bodyPr>
            <a:lstStyle/>
            <a:p>
              <a:pPr eaLnBrk="0" hangingPunct="0"/>
              <a:r>
                <a:rPr lang="zh-CN" altLang="en-US" sz="1900">
                  <a:solidFill>
                    <a:srgbClr val="000000"/>
                  </a:solidFill>
                  <a:latin typeface="Times New Roman" pitchFamily="18" charset="0"/>
                </a:rPr>
                <a:t> </a:t>
              </a:r>
              <a:endParaRPr lang="zh-CN" altLang="en-US" sz="1600" b="1">
                <a:latin typeface="Times New Roman" pitchFamily="18" charset="0"/>
              </a:endParaRPr>
            </a:p>
          </p:txBody>
        </p:sp>
        <p:sp>
          <p:nvSpPr>
            <p:cNvPr id="577610" name="Rectangle 75"/>
            <p:cNvSpPr>
              <a:spLocks noChangeArrowheads="1"/>
            </p:cNvSpPr>
            <p:nvPr/>
          </p:nvSpPr>
          <p:spPr bwMode="auto">
            <a:xfrm>
              <a:off x="4493" y="3383"/>
              <a:ext cx="46" cy="142"/>
            </a:xfrm>
            <a:prstGeom prst="rect">
              <a:avLst/>
            </a:prstGeom>
            <a:noFill/>
            <a:ln w="9525">
              <a:noFill/>
              <a:miter lim="800000"/>
              <a:headEnd/>
              <a:tailEnd/>
            </a:ln>
          </p:spPr>
          <p:txBody>
            <a:bodyPr wrap="none" lIns="0" tIns="0" rIns="0" bIns="0">
              <a:spAutoFit/>
            </a:bodyPr>
            <a:lstStyle/>
            <a:p>
              <a:pPr eaLnBrk="0" hangingPunct="0"/>
              <a:r>
                <a:rPr lang="en-US" altLang="zh-CN" sz="1400">
                  <a:solidFill>
                    <a:srgbClr val="000000"/>
                  </a:solidFill>
                  <a:latin typeface="Times New Roman" pitchFamily="18" charset="0"/>
                </a:rPr>
                <a:t>×</a:t>
              </a:r>
              <a:endParaRPr lang="en-US" altLang="zh-CN" sz="1400" b="1">
                <a:latin typeface="Times New Roman" pitchFamily="18" charset="0"/>
              </a:endParaRPr>
            </a:p>
          </p:txBody>
        </p:sp>
        <p:sp>
          <p:nvSpPr>
            <p:cNvPr id="577611" name="Rectangle 76"/>
            <p:cNvSpPr>
              <a:spLocks noChangeArrowheads="1"/>
            </p:cNvSpPr>
            <p:nvPr/>
          </p:nvSpPr>
          <p:spPr bwMode="auto">
            <a:xfrm>
              <a:off x="4573" y="3383"/>
              <a:ext cx="56" cy="193"/>
            </a:xfrm>
            <a:prstGeom prst="rect">
              <a:avLst/>
            </a:prstGeom>
            <a:noFill/>
            <a:ln w="9525">
              <a:noFill/>
              <a:miter lim="800000"/>
              <a:headEnd/>
              <a:tailEnd/>
            </a:ln>
          </p:spPr>
          <p:txBody>
            <a:bodyPr wrap="none" lIns="0" tIns="0" rIns="0" bIns="0">
              <a:spAutoFit/>
            </a:bodyPr>
            <a:lstStyle/>
            <a:p>
              <a:pPr eaLnBrk="0" hangingPunct="0"/>
              <a:r>
                <a:rPr lang="en-US" altLang="zh-CN" sz="1900">
                  <a:solidFill>
                    <a:srgbClr val="000000"/>
                  </a:solidFill>
                  <a:latin typeface="Times New Roman" pitchFamily="18" charset="0"/>
                </a:rPr>
                <a:t>2</a:t>
              </a:r>
              <a:endParaRPr lang="en-US" altLang="zh-CN" sz="1600" b="1">
                <a:latin typeface="Times New Roman" pitchFamily="18" charset="0"/>
              </a:endParaRPr>
            </a:p>
          </p:txBody>
        </p:sp>
        <p:sp>
          <p:nvSpPr>
            <p:cNvPr id="577612" name="Rectangle 77"/>
            <p:cNvSpPr>
              <a:spLocks noChangeArrowheads="1"/>
            </p:cNvSpPr>
            <p:nvPr/>
          </p:nvSpPr>
          <p:spPr bwMode="auto">
            <a:xfrm>
              <a:off x="4645" y="3355"/>
              <a:ext cx="115" cy="132"/>
            </a:xfrm>
            <a:prstGeom prst="rect">
              <a:avLst/>
            </a:prstGeom>
            <a:noFill/>
            <a:ln w="9525">
              <a:noFill/>
              <a:miter lim="800000"/>
              <a:headEnd/>
              <a:tailEnd/>
            </a:ln>
          </p:spPr>
          <p:txBody>
            <a:bodyPr wrap="none" lIns="0" tIns="0" rIns="0" bIns="0">
              <a:spAutoFit/>
            </a:bodyPr>
            <a:lstStyle/>
            <a:p>
              <a:pPr eaLnBrk="0" hangingPunct="0"/>
              <a:r>
                <a:rPr lang="en-US" altLang="zh-CN" sz="1300" b="1">
                  <a:solidFill>
                    <a:srgbClr val="000000"/>
                  </a:solidFill>
                  <a:latin typeface="Times New Roman" pitchFamily="18" charset="0"/>
                </a:rPr>
                <a:t>127</a:t>
              </a:r>
              <a:endParaRPr lang="en-US" altLang="zh-CN" sz="1600" b="1">
                <a:latin typeface="Times New Roman" pitchFamily="18" charset="0"/>
              </a:endParaRPr>
            </a:p>
          </p:txBody>
        </p:sp>
        <p:sp>
          <p:nvSpPr>
            <p:cNvPr id="577613" name="Rectangle 78"/>
            <p:cNvSpPr>
              <a:spLocks noChangeArrowheads="1"/>
            </p:cNvSpPr>
            <p:nvPr/>
          </p:nvSpPr>
          <p:spPr bwMode="auto">
            <a:xfrm>
              <a:off x="4787" y="3355"/>
              <a:ext cx="19" cy="132"/>
            </a:xfrm>
            <a:prstGeom prst="rect">
              <a:avLst/>
            </a:prstGeom>
            <a:noFill/>
            <a:ln w="9525">
              <a:noFill/>
              <a:miter lim="800000"/>
              <a:headEnd/>
              <a:tailEnd/>
            </a:ln>
          </p:spPr>
          <p:txBody>
            <a:bodyPr wrap="none" lIns="0" tIns="0" rIns="0" bIns="0">
              <a:spAutoFit/>
            </a:bodyPr>
            <a:lstStyle/>
            <a:p>
              <a:pPr eaLnBrk="0" hangingPunct="0"/>
              <a:r>
                <a:rPr lang="zh-CN" altLang="en-US" sz="1300">
                  <a:solidFill>
                    <a:srgbClr val="000000"/>
                  </a:solidFill>
                  <a:latin typeface="Times New Roman" pitchFamily="18" charset="0"/>
                </a:rPr>
                <a:t> </a:t>
              </a:r>
              <a:endParaRPr lang="zh-CN" altLang="en-US" sz="1600" b="1">
                <a:latin typeface="Times New Roman" pitchFamily="18" charset="0"/>
              </a:endParaRPr>
            </a:p>
          </p:txBody>
        </p:sp>
        <p:sp>
          <p:nvSpPr>
            <p:cNvPr id="577614" name="Line 79"/>
            <p:cNvSpPr>
              <a:spLocks noChangeShapeType="1"/>
            </p:cNvSpPr>
            <p:nvPr/>
          </p:nvSpPr>
          <p:spPr bwMode="auto">
            <a:xfrm>
              <a:off x="2184" y="2971"/>
              <a:ext cx="0" cy="297"/>
            </a:xfrm>
            <a:prstGeom prst="line">
              <a:avLst/>
            </a:prstGeom>
            <a:noFill/>
            <a:ln w="31750">
              <a:solidFill>
                <a:srgbClr val="000000"/>
              </a:solidFill>
              <a:round/>
              <a:headEnd/>
              <a:tailEnd/>
            </a:ln>
          </p:spPr>
          <p:txBody>
            <a:bodyPr/>
            <a:lstStyle/>
            <a:p>
              <a:endParaRPr lang="zh-CN" altLang="en-US"/>
            </a:p>
          </p:txBody>
        </p:sp>
        <p:sp>
          <p:nvSpPr>
            <p:cNvPr id="577615" name="Rectangle 80"/>
            <p:cNvSpPr>
              <a:spLocks noChangeArrowheads="1"/>
            </p:cNvSpPr>
            <p:nvPr/>
          </p:nvSpPr>
          <p:spPr bwMode="auto">
            <a:xfrm>
              <a:off x="857" y="2979"/>
              <a:ext cx="1318" cy="287"/>
            </a:xfrm>
            <a:prstGeom prst="rect">
              <a:avLst/>
            </a:prstGeom>
            <a:blipFill dpi="0" rotWithShape="0">
              <a:blip r:embed="rId3" cstate="print"/>
              <a:srcRect/>
              <a:tile tx="0" ty="0" sx="100000" sy="100000" flip="none" algn="tl"/>
            </a:blipFill>
            <a:ln w="9525">
              <a:noFill/>
              <a:miter lim="800000"/>
              <a:headEnd/>
              <a:tailEnd/>
            </a:ln>
          </p:spPr>
          <p:txBody>
            <a:bodyPr/>
            <a:lstStyle/>
            <a:p>
              <a:pPr eaLnBrk="0" hangingPunct="0"/>
              <a:endParaRPr lang="zh-CN" altLang="en-US" sz="1600" b="1">
                <a:latin typeface="Times New Roman" pitchFamily="18" charset="0"/>
              </a:endParaRPr>
            </a:p>
          </p:txBody>
        </p:sp>
        <p:sp>
          <p:nvSpPr>
            <p:cNvPr id="577616" name="Line 81"/>
            <p:cNvSpPr>
              <a:spLocks noChangeShapeType="1"/>
            </p:cNvSpPr>
            <p:nvPr/>
          </p:nvSpPr>
          <p:spPr bwMode="auto">
            <a:xfrm>
              <a:off x="3236" y="2949"/>
              <a:ext cx="0" cy="319"/>
            </a:xfrm>
            <a:prstGeom prst="line">
              <a:avLst/>
            </a:prstGeom>
            <a:noFill/>
            <a:ln w="31750">
              <a:solidFill>
                <a:srgbClr val="000000"/>
              </a:solidFill>
              <a:round/>
              <a:headEnd/>
              <a:tailEnd/>
            </a:ln>
          </p:spPr>
          <p:txBody>
            <a:bodyPr/>
            <a:lstStyle/>
            <a:p>
              <a:endParaRPr lang="zh-CN" altLang="en-US"/>
            </a:p>
          </p:txBody>
        </p:sp>
        <p:sp>
          <p:nvSpPr>
            <p:cNvPr id="577617" name="Line 82"/>
            <p:cNvSpPr>
              <a:spLocks noChangeShapeType="1"/>
            </p:cNvSpPr>
            <p:nvPr/>
          </p:nvSpPr>
          <p:spPr bwMode="auto">
            <a:xfrm>
              <a:off x="4586" y="2958"/>
              <a:ext cx="0" cy="299"/>
            </a:xfrm>
            <a:prstGeom prst="line">
              <a:avLst/>
            </a:prstGeom>
            <a:noFill/>
            <a:ln w="31750">
              <a:solidFill>
                <a:srgbClr val="000000"/>
              </a:solidFill>
              <a:round/>
              <a:headEnd/>
              <a:tailEnd/>
            </a:ln>
          </p:spPr>
          <p:txBody>
            <a:bodyPr/>
            <a:lstStyle/>
            <a:p>
              <a:endParaRPr lang="zh-CN" altLang="en-US"/>
            </a:p>
          </p:txBody>
        </p:sp>
        <p:sp>
          <p:nvSpPr>
            <p:cNvPr id="577618" name="Rectangle 83"/>
            <p:cNvSpPr>
              <a:spLocks noChangeArrowheads="1"/>
            </p:cNvSpPr>
            <p:nvPr/>
          </p:nvSpPr>
          <p:spPr bwMode="auto">
            <a:xfrm>
              <a:off x="3247" y="2970"/>
              <a:ext cx="1318" cy="287"/>
            </a:xfrm>
            <a:prstGeom prst="rect">
              <a:avLst/>
            </a:prstGeom>
            <a:blipFill dpi="0" rotWithShape="0">
              <a:blip r:embed="rId4" cstate="print"/>
              <a:srcRect/>
              <a:tile tx="0" ty="0" sx="100000" sy="100000" flip="none" algn="tl"/>
            </a:blipFill>
            <a:ln w="9525">
              <a:noFill/>
              <a:miter lim="800000"/>
              <a:headEnd/>
              <a:tailEnd/>
            </a:ln>
          </p:spPr>
          <p:txBody>
            <a:bodyPr/>
            <a:lstStyle/>
            <a:p>
              <a:pPr eaLnBrk="0" hangingPunct="0"/>
              <a:endParaRPr lang="zh-CN" altLang="en-US" sz="1600" b="1">
                <a:latin typeface="Times New Roman" pitchFamily="18" charset="0"/>
              </a:endParaRPr>
            </a:p>
          </p:txBody>
        </p:sp>
        <p:sp>
          <p:nvSpPr>
            <p:cNvPr id="577619" name="Rectangle 84"/>
            <p:cNvSpPr>
              <a:spLocks noChangeArrowheads="1"/>
            </p:cNvSpPr>
            <p:nvPr/>
          </p:nvSpPr>
          <p:spPr bwMode="auto">
            <a:xfrm>
              <a:off x="3247" y="2970"/>
              <a:ext cx="1318" cy="287"/>
            </a:xfrm>
            <a:prstGeom prst="rect">
              <a:avLst/>
            </a:prstGeom>
            <a:noFill/>
            <a:ln w="11113">
              <a:solidFill>
                <a:srgbClr val="FFFFFF"/>
              </a:solidFill>
              <a:miter lim="800000"/>
              <a:headEnd/>
              <a:tailEnd/>
            </a:ln>
          </p:spPr>
          <p:txBody>
            <a:bodyPr/>
            <a:lstStyle/>
            <a:p>
              <a:pPr eaLnBrk="0" hangingPunct="0"/>
              <a:endParaRPr lang="zh-CN" altLang="en-US" sz="1600" b="1">
                <a:latin typeface="Times New Roman" pitchFamily="18" charset="0"/>
              </a:endParaRPr>
            </a:p>
          </p:txBody>
        </p:sp>
        <p:sp>
          <p:nvSpPr>
            <p:cNvPr id="577620" name="Rectangle 85"/>
            <p:cNvSpPr>
              <a:spLocks noChangeArrowheads="1"/>
            </p:cNvSpPr>
            <p:nvPr/>
          </p:nvSpPr>
          <p:spPr bwMode="auto">
            <a:xfrm>
              <a:off x="4694" y="3033"/>
              <a:ext cx="3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正上溢</a:t>
              </a:r>
              <a:endParaRPr lang="zh-CN" altLang="en-US" sz="1600" b="1">
                <a:latin typeface="黑体" pitchFamily="49" charset="-122"/>
                <a:ea typeface="黑体" pitchFamily="49" charset="-122"/>
              </a:endParaRPr>
            </a:p>
          </p:txBody>
        </p:sp>
        <p:sp>
          <p:nvSpPr>
            <p:cNvPr id="577621" name="Rectangle 86"/>
            <p:cNvSpPr>
              <a:spLocks noChangeArrowheads="1"/>
            </p:cNvSpPr>
            <p:nvPr/>
          </p:nvSpPr>
          <p:spPr bwMode="auto">
            <a:xfrm>
              <a:off x="5061" y="3028"/>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sp>
          <p:nvSpPr>
            <p:cNvPr id="577622" name="Rectangle 87"/>
            <p:cNvSpPr>
              <a:spLocks noChangeArrowheads="1"/>
            </p:cNvSpPr>
            <p:nvPr/>
          </p:nvSpPr>
          <p:spPr bwMode="auto">
            <a:xfrm>
              <a:off x="234" y="3033"/>
              <a:ext cx="300"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黑体" pitchFamily="49" charset="-122"/>
                  <a:ea typeface="黑体" pitchFamily="49" charset="-122"/>
                </a:rPr>
                <a:t>负上溢</a:t>
              </a:r>
              <a:endParaRPr lang="zh-CN" altLang="en-US" sz="1600" b="1">
                <a:latin typeface="黑体" pitchFamily="49" charset="-122"/>
                <a:ea typeface="黑体" pitchFamily="49" charset="-122"/>
              </a:endParaRPr>
            </a:p>
          </p:txBody>
        </p:sp>
        <p:sp>
          <p:nvSpPr>
            <p:cNvPr id="577623" name="Rectangle 88"/>
            <p:cNvSpPr>
              <a:spLocks noChangeArrowheads="1"/>
            </p:cNvSpPr>
            <p:nvPr/>
          </p:nvSpPr>
          <p:spPr bwMode="auto">
            <a:xfrm>
              <a:off x="602" y="3029"/>
              <a:ext cx="25" cy="173"/>
            </a:xfrm>
            <a:prstGeom prst="rect">
              <a:avLst/>
            </a:prstGeom>
            <a:noFill/>
            <a:ln w="9525">
              <a:noFill/>
              <a:miter lim="800000"/>
              <a:headEnd/>
              <a:tailEnd/>
            </a:ln>
          </p:spPr>
          <p:txBody>
            <a:bodyPr wrap="none" lIns="0" tIns="0" rIns="0" bIns="0">
              <a:spAutoFit/>
            </a:bodyPr>
            <a:lstStyle/>
            <a:p>
              <a:pPr eaLnBrk="0" hangingPunct="0"/>
              <a:r>
                <a:rPr lang="zh-CN" altLang="en-US" sz="1700">
                  <a:solidFill>
                    <a:srgbClr val="000000"/>
                  </a:solidFill>
                  <a:latin typeface="Times New Roman" pitchFamily="18" charset="0"/>
                </a:rPr>
                <a:t> </a:t>
              </a:r>
              <a:endParaRPr lang="zh-CN" altLang="en-US" sz="1600" b="1">
                <a:latin typeface="Times New Roman" pitchFamily="18" charset="0"/>
              </a:endParaRPr>
            </a:p>
          </p:txBody>
        </p:sp>
      </p:grpSp>
      <p:sp>
        <p:nvSpPr>
          <p:cNvPr id="577624" name="Rectangle 88"/>
          <p:cNvSpPr>
            <a:spLocks noChangeArrowheads="1"/>
          </p:cNvSpPr>
          <p:nvPr/>
        </p:nvSpPr>
        <p:spPr bwMode="auto">
          <a:xfrm>
            <a:off x="9063567" y="1330326"/>
            <a:ext cx="1869423" cy="400110"/>
          </a:xfrm>
          <a:prstGeom prst="rect">
            <a:avLst/>
          </a:prstGeom>
          <a:noFill/>
          <a:ln w="12700">
            <a:noFill/>
            <a:miter lim="800000"/>
            <a:headEnd/>
            <a:tailEnd/>
          </a:ln>
          <a:effectLst/>
        </p:spPr>
        <p:txBody>
          <a:bodyPr wrap="none">
            <a:spAutoFit/>
          </a:bodyPr>
          <a:lstStyle/>
          <a:p>
            <a:pPr eaLnBrk="0" hangingPunct="0">
              <a:spcBef>
                <a:spcPct val="30000"/>
              </a:spcBef>
              <a:buClr>
                <a:schemeClr val="tx1"/>
              </a:buClr>
              <a:buSzPct val="60000"/>
              <a:buFont typeface="Wingdings" pitchFamily="2" charset="2"/>
              <a:buNone/>
            </a:pPr>
            <a:r>
              <a:rPr lang="en-US" altLang="zh-CN" sz="2000" b="1">
                <a:solidFill>
                  <a:srgbClr val="FF6600"/>
                </a:solidFill>
              </a:rPr>
              <a:t>+/-</a:t>
            </a:r>
            <a:r>
              <a:rPr lang="en-US" altLang="zh-CN" sz="2000" b="1"/>
              <a:t>0.1</a:t>
            </a:r>
            <a:r>
              <a:rPr lang="en-US" altLang="zh-CN" sz="2000" b="1">
                <a:solidFill>
                  <a:srgbClr val="063DE9"/>
                </a:solidFill>
              </a:rPr>
              <a:t>xxxxx</a:t>
            </a:r>
            <a:r>
              <a:rPr lang="en-US" altLang="zh-CN" sz="2000" b="1">
                <a:solidFill>
                  <a:srgbClr val="000000"/>
                </a:solidFill>
              </a:rPr>
              <a:t> </a:t>
            </a:r>
            <a:r>
              <a:rPr lang="en-US" altLang="zh-CN" sz="1600" b="1">
                <a:latin typeface="Times New Roman" pitchFamily="18" charset="0"/>
              </a:rPr>
              <a:t>×</a:t>
            </a:r>
            <a:r>
              <a:rPr lang="en-US" altLang="zh-CN" sz="2000" b="1">
                <a:solidFill>
                  <a:srgbClr val="000000"/>
                </a:solidFill>
              </a:rPr>
              <a:t> 2</a:t>
            </a:r>
            <a:r>
              <a:rPr lang="en-US" altLang="zh-CN" sz="2000" b="1" baseline="30000">
                <a:solidFill>
                  <a:srgbClr val="CC0000"/>
                </a:solidFill>
              </a:rPr>
              <a:t>E</a:t>
            </a:r>
          </a:p>
        </p:txBody>
      </p:sp>
      <p:graphicFrame>
        <p:nvGraphicFramePr>
          <p:cNvPr id="89" name="表格 88"/>
          <p:cNvGraphicFramePr/>
          <p:nvPr/>
        </p:nvGraphicFramePr>
        <p:xfrm>
          <a:off x="1286954" y="0"/>
          <a:ext cx="3560469" cy="457200"/>
        </p:xfrm>
        <a:graphic>
          <a:graphicData uri="http://schemas.openxmlformats.org/drawingml/2006/table">
            <a:tbl>
              <a:tblPr firstRow="1" bandRow="1">
                <a:tableStyleId>{5C22544A-7EE6-4342-B048-85BDC9FD1C3A}</a:tableStyleId>
              </a:tblPr>
              <a:tblGrid>
                <a:gridCol w="3560469"/>
              </a:tblGrid>
              <a:tr h="437187">
                <a:tc>
                  <a:txBody>
                    <a:bodyPr/>
                    <a:lstStyle/>
                    <a:p>
                      <a:pPr>
                        <a:buNone/>
                      </a:pPr>
                      <a:r>
                        <a:rPr lang="en-US" altLang="zh-CN" sz="2400" dirty="0">
                          <a:solidFill>
                            <a:schemeClr val="bg1"/>
                          </a:solidFill>
                        </a:rPr>
                        <a:t>2.4.2  </a:t>
                      </a:r>
                      <a:r>
                        <a:rPr lang="zh-CN" altLang="en-US" sz="2400" dirty="0" smtClean="0">
                          <a:solidFill>
                            <a:schemeClr val="bg1"/>
                          </a:solidFill>
                          <a:ea typeface="宋体" panose="02010600030101010101" pitchFamily="2" charset="-122"/>
                        </a:rPr>
                        <a:t>浮点表示范围</a:t>
                      </a:r>
                      <a:endParaRPr lang="zh-CN" altLang="en-US" sz="2400" dirty="0">
                        <a:solidFill>
                          <a:schemeClr val="bg1"/>
                        </a:solidFill>
                        <a:ea typeface="宋体" panose="02010600030101010101" pitchFamily="2" charset="-122"/>
                      </a:endParaRPr>
                    </a:p>
                  </a:txBody>
                  <a:tcPr>
                    <a:solidFill>
                      <a:srgbClr val="52B6B1"/>
                    </a:solidFill>
                  </a:tcPr>
                </a:tc>
              </a:tr>
            </a:tbl>
          </a:graphicData>
        </a:graphic>
      </p:graphicFrame>
    </p:spTree>
    <p:extLst>
      <p:ext uri="{BB962C8B-B14F-4D97-AF65-F5344CB8AC3E}">
        <p14:creationId xmlns:p14="http://schemas.microsoft.com/office/powerpoint/2010/main" val="216865347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tblGrid>
              <a:tr h="426720">
                <a:tc>
                  <a:txBody>
                    <a:bodyPr/>
                    <a:lstStyle/>
                    <a:p>
                      <a:pPr>
                        <a:buNone/>
                      </a:pPr>
                      <a:r>
                        <a:rPr lang="en-US" altLang="zh-CN" sz="2400">
                          <a:solidFill>
                            <a:schemeClr val="bg1"/>
                          </a:solidFill>
                        </a:rPr>
                        <a:t>2.1.1  </a:t>
                      </a:r>
                      <a:r>
                        <a:rPr lang="zh-CN" altLang="en-US" sz="2400">
                          <a:solidFill>
                            <a:schemeClr val="bg1"/>
                          </a:solidFill>
                          <a:ea typeface="宋体" panose="02010600030101010101" pitchFamily="2" charset="-122"/>
                        </a:rPr>
                        <a:t>十六进制表示法</a:t>
                      </a:r>
                    </a:p>
                  </a:txBody>
                  <a:tcPr>
                    <a:solidFill>
                      <a:srgbClr val="52B6B1"/>
                    </a:solidFill>
                  </a:tcPr>
                </a:tc>
              </a:tr>
            </a:tbl>
          </a:graphicData>
        </a:graphic>
      </p:graphicFrame>
      <p:sp>
        <p:nvSpPr>
          <p:cNvPr id="8" name="AutoShape 6"/>
          <p:cNvSpPr/>
          <p:nvPr/>
        </p:nvSpPr>
        <p:spPr bwMode="auto">
          <a:xfrm>
            <a:off x="1344295" y="139827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1751965" y="1182370"/>
            <a:ext cx="367665" cy="368300"/>
          </a:xfrm>
          <a:prstGeom prst="rect">
            <a:avLst/>
          </a:prstGeom>
          <a:noFill/>
        </p:spPr>
        <p:txBody>
          <a:bodyPr wrap="square" rtlCol="0">
            <a:spAutoFit/>
          </a:bodyPr>
          <a:lstStyle/>
          <a:p>
            <a:r>
              <a:rPr lang="zh-CN" altLang="en-US"/>
              <a:t>四</a:t>
            </a:r>
          </a:p>
        </p:txBody>
      </p:sp>
      <p:sp>
        <p:nvSpPr>
          <p:cNvPr id="6" name="矩形 5"/>
          <p:cNvSpPr/>
          <p:nvPr/>
        </p:nvSpPr>
        <p:spPr>
          <a:xfrm>
            <a:off x="6494486" y="486686"/>
            <a:ext cx="4887877" cy="461665"/>
          </a:xfrm>
          <a:prstGeom prst="rect">
            <a:avLst/>
          </a:prstGeom>
          <a:solidFill>
            <a:schemeClr val="accent2"/>
          </a:solidFill>
        </p:spPr>
        <p:txBody>
          <a:bodyPr wrap="none">
            <a:spAutoFit/>
          </a:bodyPr>
          <a:lstStyle/>
          <a:p>
            <a:r>
              <a:rPr lang="zh-CN" altLang="en-US" sz="2400" dirty="0">
                <a:ea typeface="宋体" panose="02010600030101010101" pitchFamily="2" charset="-122"/>
              </a:rPr>
              <a:t>十进制数</a:t>
            </a:r>
            <a:r>
              <a:rPr lang="en-US" altLang="zh-CN" sz="2400" dirty="0" smtClean="0">
                <a:ea typeface="宋体" panose="02010600030101010101" pitchFamily="2" charset="-122"/>
              </a:rPr>
              <a:t>314,156</a:t>
            </a:r>
            <a:r>
              <a:rPr lang="zh-CN" altLang="en-US" sz="2400" dirty="0">
                <a:ea typeface="宋体" panose="02010600030101010101" pitchFamily="2" charset="-122"/>
                <a:sym typeface="+mn-ea"/>
              </a:rPr>
              <a:t>转换为十六进制数</a:t>
            </a:r>
            <a:endParaRPr lang="zh-CN" altLang="en-US" sz="2400" dirty="0">
              <a:ea typeface="宋体" panose="02010600030101010101" pitchFamily="2" charset="-122"/>
            </a:endParaRPr>
          </a:p>
        </p:txBody>
      </p:sp>
      <p:pic>
        <p:nvPicPr>
          <p:cNvPr id="12" name="图片 11"/>
          <p:cNvPicPr>
            <a:picLocks noChangeAspect="1"/>
          </p:cNvPicPr>
          <p:nvPr/>
        </p:nvPicPr>
        <p:blipFill>
          <a:blip r:embed="rId2"/>
          <a:stretch>
            <a:fillRect/>
          </a:stretch>
        </p:blipFill>
        <p:spPr>
          <a:xfrm>
            <a:off x="6503999" y="1253842"/>
            <a:ext cx="3041460" cy="3512115"/>
          </a:xfrm>
          <a:prstGeom prst="rect">
            <a:avLst/>
          </a:prstGeom>
        </p:spPr>
      </p:pic>
      <p:pic>
        <p:nvPicPr>
          <p:cNvPr id="13" name="图片 12"/>
          <p:cNvPicPr>
            <a:picLocks noChangeAspect="1"/>
          </p:cNvPicPr>
          <p:nvPr/>
        </p:nvPicPr>
        <p:blipFill>
          <a:blip r:embed="rId3"/>
          <a:stretch>
            <a:fillRect/>
          </a:stretch>
        </p:blipFill>
        <p:spPr>
          <a:xfrm>
            <a:off x="9943371" y="1182370"/>
            <a:ext cx="1999859" cy="4487489"/>
          </a:xfrm>
          <a:prstGeom prst="rect">
            <a:avLst/>
          </a:prstGeom>
        </p:spPr>
      </p:pic>
      <p:sp>
        <p:nvSpPr>
          <p:cNvPr id="14" name="椭圆 13"/>
          <p:cNvSpPr/>
          <p:nvPr/>
        </p:nvSpPr>
        <p:spPr bwMode="auto">
          <a:xfrm>
            <a:off x="10582275" y="1099820"/>
            <a:ext cx="1276350" cy="498475"/>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ndParaRPr>
          </a:p>
        </p:txBody>
      </p:sp>
      <p:sp>
        <p:nvSpPr>
          <p:cNvPr id="17" name="椭圆 16"/>
          <p:cNvSpPr/>
          <p:nvPr/>
        </p:nvSpPr>
        <p:spPr bwMode="auto">
          <a:xfrm>
            <a:off x="10906101" y="5322577"/>
            <a:ext cx="952524" cy="401896"/>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ndParaRPr>
          </a:p>
        </p:txBody>
      </p:sp>
      <p:sp>
        <p:nvSpPr>
          <p:cNvPr id="20" name="椭圆 19"/>
          <p:cNvSpPr/>
          <p:nvPr/>
        </p:nvSpPr>
        <p:spPr bwMode="auto">
          <a:xfrm>
            <a:off x="7134859" y="1598295"/>
            <a:ext cx="1276350" cy="498475"/>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ndParaRPr>
          </a:p>
        </p:txBody>
      </p:sp>
      <p:sp>
        <p:nvSpPr>
          <p:cNvPr id="21" name="椭圆 20"/>
          <p:cNvSpPr/>
          <p:nvPr/>
        </p:nvSpPr>
        <p:spPr bwMode="auto">
          <a:xfrm>
            <a:off x="8616643" y="1694874"/>
            <a:ext cx="682968" cy="401896"/>
          </a:xfrm>
          <a:prstGeom prst="ellipse">
            <a:avLst/>
          </a:prstGeom>
          <a:noFill/>
          <a:ln w="381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ndParaRPr>
          </a:p>
        </p:txBody>
      </p:sp>
      <p:cxnSp>
        <p:nvCxnSpPr>
          <p:cNvPr id="19" name="肘形连接符 18"/>
          <p:cNvCxnSpPr/>
          <p:nvPr/>
        </p:nvCxnSpPr>
        <p:spPr bwMode="auto">
          <a:xfrm rot="10800000" flipV="1">
            <a:off x="7939004" y="1141785"/>
            <a:ext cx="2881372" cy="498475"/>
          </a:xfrm>
          <a:prstGeom prst="bentConnector3">
            <a:avLst>
              <a:gd name="adj1" fmla="val 99916"/>
            </a:avLst>
          </a:prstGeom>
          <a:solidFill>
            <a:schemeClr val="accent1"/>
          </a:solidFill>
          <a:ln w="38100" cap="flat" cmpd="sng" algn="ctr">
            <a:solidFill>
              <a:schemeClr val="accent5">
                <a:lumMod val="75000"/>
              </a:schemeClr>
            </a:solidFill>
            <a:prstDash val="solid"/>
            <a:round/>
            <a:headEnd type="none" w="med" len="med"/>
            <a:tailEnd type="triangle"/>
          </a:ln>
        </p:spPr>
      </p:cxnSp>
      <p:cxnSp>
        <p:nvCxnSpPr>
          <p:cNvPr id="25" name="肘形连接符 24"/>
          <p:cNvCxnSpPr>
            <a:endCxn id="21" idx="3"/>
          </p:cNvCxnSpPr>
          <p:nvPr/>
        </p:nvCxnSpPr>
        <p:spPr bwMode="auto">
          <a:xfrm rot="16200000" flipV="1">
            <a:off x="8078753" y="2675822"/>
            <a:ext cx="3465258" cy="2189442"/>
          </a:xfrm>
          <a:prstGeom prst="bentConnector3">
            <a:avLst>
              <a:gd name="adj1" fmla="val -301"/>
            </a:avLst>
          </a:prstGeom>
          <a:solidFill>
            <a:schemeClr val="accent1"/>
          </a:solidFill>
          <a:ln w="38100" cap="flat" cmpd="sng" algn="ctr">
            <a:solidFill>
              <a:schemeClr val="accent5">
                <a:lumMod val="75000"/>
              </a:schemeClr>
            </a:solidFill>
            <a:prstDash val="solid"/>
            <a:round/>
            <a:headEnd type="none" w="med" len="med"/>
            <a:tailEnd type="triangle"/>
          </a:ln>
        </p:spPr>
      </p:cxnSp>
      <p:sp>
        <p:nvSpPr>
          <p:cNvPr id="16" name="文本框 15"/>
          <p:cNvSpPr txBox="1"/>
          <p:nvPr/>
        </p:nvSpPr>
        <p:spPr>
          <a:xfrm>
            <a:off x="2641601" y="1104524"/>
            <a:ext cx="3862397" cy="4619949"/>
          </a:xfrm>
          <a:prstGeom prst="rect">
            <a:avLst/>
          </a:prstGeom>
          <a:noFill/>
        </p:spPr>
        <p:txBody>
          <a:bodyPr wrap="square" rtlCol="0">
            <a:noAutofit/>
          </a:bodyPr>
          <a:lstStyle/>
          <a:p>
            <a:r>
              <a:rPr lang="zh-CN" altLang="en-US" sz="2400" dirty="0"/>
              <a:t>十进制转换为十六进制</a:t>
            </a:r>
            <a:r>
              <a:rPr lang="zh-CN" altLang="en-US" sz="2400" dirty="0" smtClean="0"/>
              <a:t>：</a:t>
            </a:r>
            <a:endParaRPr lang="en-US" altLang="zh-CN" sz="2400" dirty="0" smtClean="0"/>
          </a:p>
          <a:p>
            <a:endParaRPr lang="en-US" altLang="zh-CN" sz="2400" dirty="0" smtClean="0"/>
          </a:p>
          <a:p>
            <a:pPr marL="457200" indent="-457200">
              <a:buAutoNum type="arabicPeriod"/>
            </a:pPr>
            <a:r>
              <a:rPr lang="en-US" altLang="zh-CN" sz="2400" dirty="0" err="1" smtClean="0"/>
              <a:t>i</a:t>
            </a:r>
            <a:r>
              <a:rPr lang="en-US" altLang="zh-CN" sz="2400" dirty="0" smtClean="0"/>
              <a:t>=0;</a:t>
            </a:r>
          </a:p>
          <a:p>
            <a:endParaRPr lang="zh-CN" altLang="en-US" sz="2400" dirty="0"/>
          </a:p>
          <a:p>
            <a:r>
              <a:rPr lang="en-US" altLang="zh-CN" sz="2400" dirty="0" smtClean="0">
                <a:ea typeface="宋体" panose="02010600030101010101" pitchFamily="2" charset="-122"/>
              </a:rPr>
              <a:t>2. </a:t>
            </a:r>
            <a:r>
              <a:rPr lang="zh-CN" altLang="en-US" sz="2400" dirty="0" smtClean="0">
                <a:ea typeface="宋体" panose="02010600030101010101" pitchFamily="2" charset="-122"/>
              </a:rPr>
              <a:t>十进制数字</a:t>
            </a:r>
            <a:r>
              <a:rPr lang="en-US" altLang="zh-CN" sz="2400" dirty="0" smtClean="0">
                <a:ea typeface="宋体" panose="02010600030101010101" pitchFamily="2" charset="-122"/>
              </a:rPr>
              <a:t>x</a:t>
            </a:r>
            <a:r>
              <a:rPr lang="zh-CN" altLang="en-US" sz="2400" dirty="0" smtClean="0">
                <a:ea typeface="宋体" panose="02010600030101010101" pitchFamily="2" charset="-122"/>
              </a:rPr>
              <a:t>除以</a:t>
            </a:r>
            <a:r>
              <a:rPr lang="en-US" altLang="zh-CN" sz="2400" dirty="0" smtClean="0">
                <a:ea typeface="宋体" panose="02010600030101010101" pitchFamily="2" charset="-122"/>
              </a:rPr>
              <a:t>16</a:t>
            </a:r>
            <a:r>
              <a:rPr lang="zh-CN" altLang="en-US" sz="2400" dirty="0" smtClean="0">
                <a:ea typeface="宋体" panose="02010600030101010101" pitchFamily="2" charset="-122"/>
              </a:rPr>
              <a:t>，商为</a:t>
            </a:r>
            <a:r>
              <a:rPr lang="en-US" altLang="zh-CN" sz="2400" dirty="0" smtClean="0">
                <a:ea typeface="宋体" panose="02010600030101010101" pitchFamily="2" charset="-122"/>
              </a:rPr>
              <a:t>q</a:t>
            </a:r>
            <a:r>
              <a:rPr lang="zh-CN" altLang="en-US" sz="2400" dirty="0" smtClean="0">
                <a:ea typeface="宋体" panose="02010600030101010101" pitchFamily="2" charset="-122"/>
              </a:rPr>
              <a:t>，余数为</a:t>
            </a:r>
            <a:r>
              <a:rPr lang="en-US" altLang="zh-CN" sz="2400" dirty="0" smtClean="0">
                <a:ea typeface="宋体" panose="02010600030101010101" pitchFamily="2" charset="-122"/>
              </a:rPr>
              <a:t>r</a:t>
            </a:r>
            <a:r>
              <a:rPr lang="zh-CN" altLang="en-US" sz="2400" dirty="0" smtClean="0">
                <a:ea typeface="宋体" panose="02010600030101010101" pitchFamily="2" charset="-122"/>
              </a:rPr>
              <a:t>，即</a:t>
            </a:r>
            <a:r>
              <a:rPr lang="en-US" altLang="zh-CN" sz="2400" dirty="0" smtClean="0">
                <a:ea typeface="宋体" panose="02010600030101010101" pitchFamily="2" charset="-122"/>
              </a:rPr>
              <a:t> x = q</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16+r</a:t>
            </a:r>
            <a:r>
              <a:rPr lang="zh-CN" altLang="en-US" sz="2400" dirty="0" smtClean="0">
                <a:ea typeface="宋体" panose="02010600030101010101" pitchFamily="2" charset="-122"/>
              </a:rPr>
              <a:t>。则</a:t>
            </a:r>
            <a:r>
              <a:rPr lang="en-US" altLang="zh-CN" sz="2400" dirty="0" smtClean="0">
                <a:ea typeface="宋体" panose="02010600030101010101" pitchFamily="2" charset="-122"/>
              </a:rPr>
              <a:t>r</a:t>
            </a:r>
            <a:r>
              <a:rPr lang="zh-CN" altLang="en-US" sz="2400" dirty="0" smtClean="0">
                <a:ea typeface="宋体" panose="02010600030101010101" pitchFamily="2" charset="-122"/>
              </a:rPr>
              <a:t>为</a:t>
            </a:r>
            <a:r>
              <a:rPr lang="en-US" altLang="zh-CN" sz="2400" dirty="0" smtClean="0">
                <a:ea typeface="宋体" panose="02010600030101010101" pitchFamily="2" charset="-122"/>
              </a:rPr>
              <a:t>16</a:t>
            </a:r>
            <a:r>
              <a:rPr lang="zh-CN" altLang="en-US" sz="2400" dirty="0" smtClean="0">
                <a:ea typeface="宋体" panose="02010600030101010101" pitchFamily="2" charset="-122"/>
              </a:rPr>
              <a:t>进制数的第</a:t>
            </a:r>
            <a:r>
              <a:rPr lang="en-US" altLang="zh-CN" sz="2400" dirty="0" err="1">
                <a:ea typeface="宋体" panose="02010600030101010101" pitchFamily="2" charset="-122"/>
              </a:rPr>
              <a:t>i</a:t>
            </a:r>
            <a:r>
              <a:rPr lang="zh-CN" altLang="en-US" sz="2400" dirty="0" smtClean="0">
                <a:ea typeface="宋体" panose="02010600030101010101" pitchFamily="2" charset="-122"/>
              </a:rPr>
              <a:t>位数</a:t>
            </a:r>
            <a:r>
              <a:rPr lang="en-US" altLang="zh-CN" sz="2400" dirty="0" smtClean="0">
                <a:ea typeface="宋体" panose="02010600030101010101" pitchFamily="2" charset="-122"/>
              </a:rPr>
              <a:t>;</a:t>
            </a:r>
          </a:p>
          <a:p>
            <a:endParaRPr lang="en-US" altLang="zh-CN" sz="2400" dirty="0" smtClean="0">
              <a:ea typeface="宋体" panose="02010600030101010101" pitchFamily="2" charset="-122"/>
            </a:endParaRPr>
          </a:p>
          <a:p>
            <a:pPr marL="457200" indent="-457200">
              <a:buAutoNum type="arabicPeriod" startAt="3"/>
            </a:pPr>
            <a:r>
              <a:rPr lang="en-US" altLang="zh-CN" sz="2400" dirty="0" smtClean="0">
                <a:ea typeface="宋体" panose="02010600030101010101" pitchFamily="2" charset="-122"/>
              </a:rPr>
              <a:t>x = q, </a:t>
            </a:r>
            <a:r>
              <a:rPr lang="en-US" altLang="zh-CN" sz="2400" dirty="0" err="1" smtClean="0">
                <a:ea typeface="宋体" panose="02010600030101010101" pitchFamily="2" charset="-122"/>
              </a:rPr>
              <a:t>i</a:t>
            </a:r>
            <a:r>
              <a:rPr lang="en-US" altLang="zh-CN" sz="2400" dirty="0" smtClean="0">
                <a:ea typeface="宋体" panose="02010600030101010101" pitchFamily="2" charset="-122"/>
              </a:rPr>
              <a:t>++;</a:t>
            </a:r>
          </a:p>
          <a:p>
            <a:endParaRPr lang="en-US" altLang="zh-CN" sz="2400" dirty="0" smtClean="0">
              <a:ea typeface="宋体" panose="02010600030101010101" pitchFamily="2" charset="-122"/>
            </a:endParaRPr>
          </a:p>
          <a:p>
            <a:r>
              <a:rPr lang="en-US" altLang="zh-CN" sz="2400" dirty="0" smtClean="0">
                <a:ea typeface="宋体" panose="02010600030101010101" pitchFamily="2" charset="-122"/>
              </a:rPr>
              <a:t>4. </a:t>
            </a:r>
            <a:r>
              <a:rPr lang="zh-CN" altLang="en-US" sz="2400" dirty="0" smtClean="0">
                <a:ea typeface="宋体" panose="02010600030101010101" pitchFamily="2" charset="-122"/>
              </a:rPr>
              <a:t>如果</a:t>
            </a:r>
            <a:r>
              <a:rPr lang="en-US" altLang="zh-CN" sz="2400" dirty="0" smtClean="0">
                <a:ea typeface="宋体" panose="02010600030101010101" pitchFamily="2" charset="-122"/>
              </a:rPr>
              <a:t>x </a:t>
            </a:r>
            <a:r>
              <a:rPr lang="en-US" altLang="zh-CN" sz="2400" dirty="0" smtClean="0">
                <a:latin typeface="宋体" panose="02010600030101010101" pitchFamily="2" charset="-122"/>
                <a:ea typeface="宋体" panose="02010600030101010101" pitchFamily="2" charset="-122"/>
              </a:rPr>
              <a:t>≠0, </a:t>
            </a:r>
            <a:r>
              <a:rPr lang="zh-CN" altLang="en-US" sz="2400" dirty="0" smtClean="0">
                <a:latin typeface="宋体" panose="02010600030101010101" pitchFamily="2" charset="-122"/>
                <a:ea typeface="宋体" panose="02010600030101010101" pitchFamily="2" charset="-122"/>
              </a:rPr>
              <a:t>跳转到</a:t>
            </a:r>
            <a:r>
              <a:rPr lang="en-US" altLang="zh-CN" sz="2400" dirty="0" smtClean="0">
                <a:latin typeface="宋体" panose="02010600030101010101" pitchFamily="2" charset="-122"/>
                <a:ea typeface="宋体" panose="02010600030101010101" pitchFamily="2" charset="-122"/>
              </a:rPr>
              <a:t>2</a:t>
            </a:r>
            <a:r>
              <a:rPr lang="zh-CN" altLang="en-US" sz="2400" dirty="0" smtClean="0">
                <a:latin typeface="宋体" panose="02010600030101010101" pitchFamily="2" charset="-122"/>
                <a:ea typeface="宋体" panose="02010600030101010101" pitchFamily="2" charset="-122"/>
              </a:rPr>
              <a:t>。</a:t>
            </a:r>
            <a:endParaRPr lang="zh-CN" altLang="en-US" sz="2400" dirty="0">
              <a:ea typeface="宋体" panose="02010600030101010101" pitchFamily="2" charset="-122"/>
            </a:endParaRPr>
          </a:p>
          <a:p>
            <a:endParaRPr lang="en-US" altLang="zh-CN" sz="2400" dirty="0">
              <a:ea typeface="宋体" panose="02010600030101010101" pitchFamily="2" charset="-122"/>
            </a:endParaRPr>
          </a:p>
          <a:p>
            <a:endParaRPr lang="en-US" altLang="zh-CN" sz="2400" dirty="0">
              <a:ea typeface="宋体" panose="02010600030101010101" pitchFamily="2" charset="-122"/>
            </a:endParaRPr>
          </a:p>
        </p:txBody>
      </p:sp>
      <p:sp>
        <p:nvSpPr>
          <p:cNvPr id="2" name="矩形 1"/>
          <p:cNvSpPr/>
          <p:nvPr/>
        </p:nvSpPr>
        <p:spPr>
          <a:xfrm>
            <a:off x="6756856" y="5846212"/>
            <a:ext cx="3432350" cy="461665"/>
          </a:xfrm>
          <a:prstGeom prst="rect">
            <a:avLst/>
          </a:prstGeom>
          <a:solidFill>
            <a:schemeClr val="accent2"/>
          </a:solidFill>
        </p:spPr>
        <p:txBody>
          <a:bodyPr wrap="none">
            <a:spAutoFit/>
          </a:bodyPr>
          <a:lstStyle/>
          <a:p>
            <a:r>
              <a:rPr lang="zh-CN" altLang="en-US" sz="2400" dirty="0">
                <a:ea typeface="宋体" panose="02010600030101010101" pitchFamily="2" charset="-122"/>
                <a:sym typeface="+mn-ea"/>
              </a:rPr>
              <a:t>十六进制数为：</a:t>
            </a:r>
            <a:r>
              <a:rPr lang="en-US" altLang="zh-CN" sz="2400" dirty="0">
                <a:ea typeface="宋体" panose="02010600030101010101" pitchFamily="2" charset="-122"/>
                <a:sym typeface="+mn-ea"/>
              </a:rPr>
              <a:t>0x4CB2C</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147347196"/>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2.4.3  </a:t>
                      </a:r>
                      <a:r>
                        <a:rPr lang="zh-CN" altLang="en-US" sz="2400">
                          <a:solidFill>
                            <a:schemeClr val="bg1"/>
                          </a:solidFill>
                          <a:ea typeface="宋体" panose="02010600030101010101" pitchFamily="2" charset="-122"/>
                        </a:rPr>
                        <a:t>数字示例</a:t>
                      </a:r>
                    </a:p>
                  </a:txBody>
                  <a:tcPr>
                    <a:solidFill>
                      <a:srgbClr val="52B6B1"/>
                    </a:solidFill>
                  </a:tcPr>
                </a:tc>
              </a:tr>
            </a:tbl>
          </a:graphicData>
        </a:graphic>
      </p:graphicFrame>
      <p:pic>
        <p:nvPicPr>
          <p:cNvPr id="8" name="图片 7"/>
          <p:cNvPicPr>
            <a:picLocks noChangeAspect="1"/>
          </p:cNvPicPr>
          <p:nvPr/>
        </p:nvPicPr>
        <p:blipFill>
          <a:blip r:embed="rId2"/>
          <a:stretch>
            <a:fillRect/>
          </a:stretch>
        </p:blipFill>
        <p:spPr>
          <a:xfrm>
            <a:off x="2904971" y="2149889"/>
            <a:ext cx="8002873" cy="2914479"/>
          </a:xfrm>
          <a:prstGeom prst="rect">
            <a:avLst/>
          </a:prstGeom>
        </p:spPr>
      </p:pic>
      <p:sp>
        <p:nvSpPr>
          <p:cNvPr id="4" name="文本框 3"/>
          <p:cNvSpPr txBox="1"/>
          <p:nvPr/>
        </p:nvSpPr>
        <p:spPr>
          <a:xfrm>
            <a:off x="4741545" y="5415476"/>
            <a:ext cx="2635885" cy="368300"/>
          </a:xfrm>
          <a:prstGeom prst="rect">
            <a:avLst/>
          </a:prstGeom>
          <a:noFill/>
        </p:spPr>
        <p:txBody>
          <a:bodyPr wrap="square" rtlCol="0">
            <a:spAutoFit/>
          </a:bodyPr>
          <a:lstStyle/>
          <a:p>
            <a:r>
              <a:rPr lang="en-US" altLang="zh-CN" dirty="0" smtClean="0">
                <a:sym typeface="+mn-ea"/>
              </a:rPr>
              <a:t>6</a:t>
            </a:r>
            <a:r>
              <a:rPr lang="zh-CN" altLang="en-US" dirty="0" smtClean="0">
                <a:sym typeface="+mn-ea"/>
              </a:rPr>
              <a:t>位浮点格式可表示的值</a:t>
            </a:r>
            <a:endParaRPr lang="zh-CN" altLang="en-US" dirty="0"/>
          </a:p>
        </p:txBody>
      </p:sp>
      <p:sp>
        <p:nvSpPr>
          <p:cNvPr id="5" name="线形标注 2(带边框和强调线) 4"/>
          <p:cNvSpPr/>
          <p:nvPr/>
        </p:nvSpPr>
        <p:spPr>
          <a:xfrm>
            <a:off x="8503920" y="1394460"/>
            <a:ext cx="2940050" cy="716280"/>
          </a:xfrm>
          <a:prstGeom prst="accentBorderCallout2">
            <a:avLst>
              <a:gd name="adj1" fmla="val 18750"/>
              <a:gd name="adj2" fmla="val -8333"/>
              <a:gd name="adj3" fmla="val 18750"/>
              <a:gd name="adj4" fmla="val -16667"/>
              <a:gd name="adj5" fmla="val 108244"/>
              <a:gd name="adj6" fmla="val -7259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越靠近原点可表示的数越稠密</a:t>
            </a:r>
          </a:p>
        </p:txBody>
      </p:sp>
      <p:sp>
        <p:nvSpPr>
          <p:cNvPr id="7" name="文本框 6"/>
          <p:cNvSpPr txBox="1"/>
          <p:nvPr/>
        </p:nvSpPr>
        <p:spPr>
          <a:xfrm>
            <a:off x="1158240" y="1760855"/>
            <a:ext cx="2517140" cy="2646045"/>
          </a:xfrm>
          <a:prstGeom prst="rect">
            <a:avLst/>
          </a:prstGeom>
          <a:noFill/>
        </p:spPr>
        <p:txBody>
          <a:bodyPr wrap="square" rtlCol="0" anchor="t">
            <a:spAutoFit/>
          </a:bodyPr>
          <a:lstStyle/>
          <a:p>
            <a:r>
              <a:rPr lang="zh-CN" altLang="en-US" sz="16600">
                <a:latin typeface="宋体" panose="02010600030101010101" pitchFamily="2" charset="-122"/>
                <a:ea typeface="宋体" panose="02010600030101010101" pitchFamily="2" charset="-122"/>
              </a:rPr>
              <a:t>｛</a:t>
            </a:r>
          </a:p>
        </p:txBody>
      </p:sp>
      <p:sp>
        <p:nvSpPr>
          <p:cNvPr id="9" name="文本框 8"/>
          <p:cNvSpPr txBox="1"/>
          <p:nvPr/>
        </p:nvSpPr>
        <p:spPr>
          <a:xfrm>
            <a:off x="1432560" y="2438400"/>
            <a:ext cx="1021080" cy="1198880"/>
          </a:xfrm>
          <a:prstGeom prst="rect">
            <a:avLst/>
          </a:prstGeom>
          <a:noFill/>
        </p:spPr>
        <p:txBody>
          <a:bodyPr wrap="square" rtlCol="0">
            <a:spAutoFit/>
          </a:bodyPr>
          <a:lstStyle/>
          <a:p>
            <a:r>
              <a:rPr lang="en-US" altLang="zh-CN"/>
              <a:t>k=3</a:t>
            </a:r>
            <a:r>
              <a:rPr lang="zh-CN" altLang="en-US">
                <a:ea typeface="宋体" panose="02010600030101010101" pitchFamily="2" charset="-122"/>
              </a:rPr>
              <a:t>的阶码位和</a:t>
            </a:r>
            <a:r>
              <a:rPr lang="en-US" altLang="zh-CN">
                <a:ea typeface="宋体" panose="02010600030101010101" pitchFamily="2" charset="-122"/>
              </a:rPr>
              <a:t>n=2</a:t>
            </a:r>
            <a:r>
              <a:rPr lang="zh-CN" altLang="en-US">
                <a:ea typeface="宋体" panose="02010600030101010101" pitchFamily="2" charset="-122"/>
              </a:rPr>
              <a:t>的尾数位</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371600" y="5562600"/>
            <a:ext cx="5029200" cy="533400"/>
          </a:xfrm>
          <a:prstGeom prst="rect">
            <a:avLst/>
          </a:prstGeom>
          <a:solidFill>
            <a:schemeClr val="accent5">
              <a:lumMod val="40000"/>
              <a:lumOff val="6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TextBox 2"/>
          <p:cNvSpPr txBox="1"/>
          <p:nvPr/>
        </p:nvSpPr>
        <p:spPr>
          <a:xfrm>
            <a:off x="1524000" y="1148185"/>
            <a:ext cx="2793260" cy="461665"/>
          </a:xfrm>
          <a:prstGeom prst="rect">
            <a:avLst/>
          </a:prstGeom>
          <a:noFill/>
        </p:spPr>
        <p:txBody>
          <a:bodyPr wrap="square" rtlCol="0">
            <a:spAutoFit/>
          </a:bodyPr>
          <a:lstStyle/>
          <a:p>
            <a:pPr algn="l"/>
            <a:r>
              <a:rPr lang="en-US" sz="2400" dirty="0" smtClean="0">
                <a:latin typeface="+mj-lt"/>
              </a:rPr>
              <a:t>float: </a:t>
            </a:r>
            <a:r>
              <a:rPr lang="en-US" sz="2400" b="1" dirty="0" smtClean="0">
                <a:latin typeface="Courier New" panose="02070309020205020404" charset="0"/>
                <a:cs typeface="Courier New" panose="02070309020205020404" charset="0"/>
              </a:rPr>
              <a:t>0xC0A00000</a:t>
            </a:r>
            <a:endParaRPr lang="en-US" sz="2400" b="1" dirty="0">
              <a:latin typeface="+mj-lt"/>
            </a:endParaRPr>
          </a:p>
        </p:txBody>
      </p:sp>
      <p:sp>
        <p:nvSpPr>
          <p:cNvPr id="6" name="TextBox 5"/>
          <p:cNvSpPr txBox="1"/>
          <p:nvPr/>
        </p:nvSpPr>
        <p:spPr>
          <a:xfrm>
            <a:off x="1524000" y="1752600"/>
            <a:ext cx="9403080" cy="460375"/>
          </a:xfrm>
          <a:prstGeom prst="rect">
            <a:avLst/>
          </a:prstGeom>
          <a:noFill/>
        </p:spPr>
        <p:txBody>
          <a:bodyPr wrap="square" rtlCol="0">
            <a:spAutoFit/>
          </a:bodyPr>
          <a:lstStyle/>
          <a:p>
            <a:pPr algn="l"/>
            <a:r>
              <a:rPr lang="zh-CN" altLang="en-US" sz="2400" dirty="0" smtClean="0">
                <a:latin typeface="+mj-lt"/>
                <a:ea typeface="宋体" panose="02010600030101010101" pitchFamily="2" charset="-122"/>
              </a:rPr>
              <a:t>二进制表示</a:t>
            </a:r>
            <a:r>
              <a:rPr lang="en-US" sz="2400" dirty="0" smtClean="0">
                <a:latin typeface="+mj-lt"/>
              </a:rPr>
              <a:t>: </a:t>
            </a:r>
            <a:r>
              <a:rPr lang="en-US" sz="2400" b="1" dirty="0">
                <a:solidFill>
                  <a:srgbClr val="CC9900"/>
                </a:solidFill>
                <a:latin typeface="Courier New" panose="02070309020205020404" charset="0"/>
                <a:cs typeface="Courier New" panose="02070309020205020404" charset="0"/>
              </a:rPr>
              <a:t>1</a:t>
            </a:r>
            <a:r>
              <a:rPr lang="en-US" sz="2400" b="1" dirty="0">
                <a:solidFill>
                  <a:srgbClr val="C00000"/>
                </a:solidFill>
                <a:latin typeface="Courier New" panose="02070309020205020404" charset="0"/>
                <a:cs typeface="Courier New" panose="02070309020205020404" charset="0"/>
              </a:rPr>
              <a:t>100 0000 1</a:t>
            </a:r>
            <a:r>
              <a:rPr lang="en-US" sz="2400" b="1" dirty="0">
                <a:solidFill>
                  <a:schemeClr val="accent6">
                    <a:lumMod val="60000"/>
                    <a:lumOff val="40000"/>
                  </a:schemeClr>
                </a:solidFill>
                <a:latin typeface="Courier New" panose="02070309020205020404" charset="0"/>
                <a:cs typeface="Courier New" panose="02070309020205020404" charset="0"/>
              </a:rPr>
              <a:t>010 </a:t>
            </a:r>
            <a:r>
              <a:rPr lang="en-US" sz="2400" b="1" dirty="0" smtClean="0">
                <a:solidFill>
                  <a:schemeClr val="accent6">
                    <a:lumMod val="60000"/>
                    <a:lumOff val="40000"/>
                  </a:schemeClr>
                </a:solidFill>
                <a:latin typeface="Courier New" panose="02070309020205020404" charset="0"/>
                <a:cs typeface="Courier New" panose="02070309020205020404" charset="0"/>
              </a:rPr>
              <a:t>0000 0000 0000 0000 0000</a:t>
            </a:r>
            <a:r>
              <a:rPr lang="en-US" sz="2400" b="1" dirty="0" smtClean="0">
                <a:latin typeface="Courier New" panose="02070309020205020404" charset="0"/>
                <a:cs typeface="Courier New" panose="02070309020205020404" charset="0"/>
              </a:rPr>
              <a:t> </a:t>
            </a:r>
            <a:endParaRPr lang="en-US" sz="2400" b="1" dirty="0">
              <a:latin typeface="+mj-lt"/>
            </a:endParaRPr>
          </a:p>
        </p:txBody>
      </p:sp>
      <p:graphicFrame>
        <p:nvGraphicFramePr>
          <p:cNvPr id="8" name="Group 5"/>
          <p:cNvGraphicFramePr>
            <a:graphicFrameLocks noGrp="1"/>
          </p:cNvGraphicFramePr>
          <p:nvPr/>
        </p:nvGraphicFramePr>
        <p:xfrm>
          <a:off x="2438400" y="2362200"/>
          <a:ext cx="6781800" cy="1016000"/>
        </p:xfrm>
        <a:graphic>
          <a:graphicData uri="http://schemas.openxmlformats.org/drawingml/2006/table">
            <a:tbl>
              <a:tblPr/>
              <a:tblGrid>
                <a:gridCol w="346010"/>
                <a:gridCol w="1660849"/>
                <a:gridCol w="4774941"/>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1" i="0" u="none" strike="noStrike" cap="none" normalizeH="0" baseline="0" dirty="0" smtClean="0">
                          <a:ln>
                            <a:noFill/>
                          </a:ln>
                          <a:solidFill>
                            <a:schemeClr val="tx1"/>
                          </a:solidFill>
                          <a:effectLst/>
                          <a:latin typeface="Courier New" panose="02070309020205020404" charset="0"/>
                          <a:ea typeface="Monaco" charset="0"/>
                          <a:cs typeface="Courier New" panose="02070309020205020404" charset="0"/>
                          <a:sym typeface="Monaco" charset="0"/>
                        </a:rPr>
                        <a:t>1</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smtClean="0">
                          <a:latin typeface="Courier New" panose="02070309020205020404" charset="0"/>
                          <a:cs typeface="Courier New" panose="02070309020205020404" charset="0"/>
                        </a:rPr>
                        <a:t>1000 0001</a:t>
                      </a:r>
                      <a:endParaRPr kumimoji="0" lang="en-US" sz="2000" b="0" i="0" u="none" strike="noStrike" cap="none" normalizeH="0" baseline="0" dirty="0" smtClean="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smtClean="0">
                          <a:latin typeface="Courier New" panose="02070309020205020404" charset="0"/>
                          <a:cs typeface="Courier New" panose="02070309020205020404" charset="0"/>
                        </a:rPr>
                        <a:t>010 0000 0000 0000 0000 0000 </a:t>
                      </a:r>
                      <a:endParaRPr kumimoji="0" lang="en-US" sz="2000" b="0" i="0" u="none" strike="noStrike" cap="none" normalizeH="0" baseline="0" dirty="0" smtClean="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alibri" panose="020F0502020204030204"/>
                          <a:ea typeface="Monaco" charset="0"/>
                          <a:cs typeface="Calibri" panose="020F0502020204030204"/>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alibri" panose="020F0502020204030204"/>
                          <a:ea typeface="Monaco" charset="0"/>
                          <a:cs typeface="Calibri" panose="020F0502020204030204"/>
                          <a:sym typeface="Monaco" charset="0"/>
                        </a:rPr>
                        <a:t>8</a:t>
                      </a:r>
                      <a:r>
                        <a:rPr kumimoji="0" lang="zh-CN" altLang="en-US" sz="2000" b="0" i="0" u="none" strike="noStrike" cap="none" normalizeH="0" baseline="0" dirty="0" smtClean="0">
                          <a:ln>
                            <a:noFill/>
                          </a:ln>
                          <a:solidFill>
                            <a:schemeClr val="tx1"/>
                          </a:solidFill>
                          <a:effectLst/>
                          <a:latin typeface="Calibri" panose="020F0502020204030204"/>
                          <a:ea typeface="宋体" panose="02010600030101010101"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smtClean="0">
                          <a:ln>
                            <a:noFill/>
                          </a:ln>
                          <a:solidFill>
                            <a:schemeClr val="tx1"/>
                          </a:solidFill>
                          <a:effectLst/>
                          <a:latin typeface="Calibri" panose="020F0502020204030204"/>
                          <a:ea typeface="Monaco" charset="0"/>
                          <a:cs typeface="Calibri" panose="020F0502020204030204"/>
                          <a:sym typeface="Monaco" charset="0"/>
                        </a:rPr>
                        <a:t>23</a:t>
                      </a:r>
                      <a:r>
                        <a:rPr kumimoji="0" lang="zh-CN" altLang="en-US" sz="2000" b="0" i="0" u="none" strike="noStrike" cap="none" normalizeH="0" baseline="0" dirty="0" smtClean="0">
                          <a:ln>
                            <a:noFill/>
                          </a:ln>
                          <a:solidFill>
                            <a:schemeClr val="tx1"/>
                          </a:solidFill>
                          <a:effectLst/>
                          <a:latin typeface="Calibri" panose="020F0502020204030204"/>
                          <a:ea typeface="宋体" panose="02010600030101010101"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r>
            </a:tbl>
          </a:graphicData>
        </a:graphic>
      </p:graphicFrame>
      <p:sp>
        <p:nvSpPr>
          <p:cNvPr id="9" name="TextBox 8"/>
          <p:cNvSpPr txBox="1"/>
          <p:nvPr/>
        </p:nvSpPr>
        <p:spPr>
          <a:xfrm>
            <a:off x="1524000" y="3429000"/>
            <a:ext cx="6705600" cy="460375"/>
          </a:xfrm>
          <a:prstGeom prst="rect">
            <a:avLst/>
          </a:prstGeom>
          <a:noFill/>
        </p:spPr>
        <p:txBody>
          <a:bodyPr wrap="square" rtlCol="0">
            <a:spAutoFit/>
          </a:bodyPr>
          <a:lstStyle/>
          <a:p>
            <a:pPr algn="l"/>
            <a:r>
              <a:rPr lang="en-US" sz="2400" dirty="0" smtClean="0">
                <a:solidFill>
                  <a:srgbClr val="C00000"/>
                </a:solidFill>
                <a:latin typeface="+mj-lt"/>
              </a:rPr>
              <a:t>E =</a:t>
            </a:r>
            <a:r>
              <a:rPr lang="en-US" sz="2400" dirty="0" smtClean="0">
                <a:latin typeface="+mj-lt"/>
              </a:rPr>
              <a:t> 129 -&gt; </a:t>
            </a:r>
            <a:r>
              <a:rPr lang="en-US" sz="2400" dirty="0" err="1" smtClean="0">
                <a:latin typeface="+mj-lt"/>
              </a:rPr>
              <a:t>Exp</a:t>
            </a:r>
            <a:r>
              <a:rPr lang="en-US" sz="2400" dirty="0" smtClean="0">
                <a:latin typeface="+mj-lt"/>
              </a:rPr>
              <a:t> = 129 – 127 = </a:t>
            </a:r>
            <a:r>
              <a:rPr lang="en-US" sz="2400" dirty="0" smtClean="0">
                <a:solidFill>
                  <a:srgbClr val="C00000"/>
                </a:solidFill>
                <a:latin typeface="+mj-lt"/>
              </a:rPr>
              <a:t>2</a:t>
            </a:r>
            <a:r>
              <a:rPr lang="en-US" sz="2400" dirty="0" smtClean="0">
                <a:latin typeface="+mj-lt"/>
              </a:rPr>
              <a:t> </a:t>
            </a:r>
            <a:endParaRPr lang="en-US" sz="2400" b="1" dirty="0">
              <a:latin typeface="Calibri" panose="020F0502020204030204" pitchFamily="34" charset="0"/>
            </a:endParaRPr>
          </a:p>
        </p:txBody>
      </p:sp>
      <p:sp>
        <p:nvSpPr>
          <p:cNvPr id="10" name="TextBox 9"/>
          <p:cNvSpPr txBox="1"/>
          <p:nvPr/>
        </p:nvSpPr>
        <p:spPr>
          <a:xfrm>
            <a:off x="1524000" y="3962400"/>
            <a:ext cx="6705600" cy="460375"/>
          </a:xfrm>
          <a:prstGeom prst="rect">
            <a:avLst/>
          </a:prstGeom>
          <a:noFill/>
        </p:spPr>
        <p:txBody>
          <a:bodyPr wrap="square" rtlCol="0">
            <a:spAutoFit/>
          </a:bodyPr>
          <a:lstStyle/>
          <a:p>
            <a:pPr algn="l"/>
            <a:r>
              <a:rPr lang="en-US" sz="2400" dirty="0" smtClean="0">
                <a:solidFill>
                  <a:srgbClr val="C00000"/>
                </a:solidFill>
                <a:latin typeface="+mj-lt"/>
              </a:rPr>
              <a:t>S = 1 </a:t>
            </a:r>
            <a:r>
              <a:rPr lang="en-US" sz="2400" dirty="0" smtClean="0">
                <a:latin typeface="+mj-lt"/>
              </a:rPr>
              <a:t>-&gt; </a:t>
            </a:r>
            <a:r>
              <a:rPr lang="zh-CN" altLang="en-US" sz="2400" dirty="0" smtClean="0">
                <a:latin typeface="+mj-lt"/>
                <a:ea typeface="宋体" panose="02010600030101010101" pitchFamily="2" charset="-122"/>
              </a:rPr>
              <a:t>负数</a:t>
            </a:r>
            <a:endParaRPr lang="zh-CN" altLang="en-US" sz="2400" b="1" dirty="0" smtClean="0">
              <a:latin typeface="+mj-lt"/>
              <a:ea typeface="宋体" panose="02010600030101010101" pitchFamily="2" charset="-122"/>
            </a:endParaRPr>
          </a:p>
        </p:txBody>
      </p:sp>
      <p:sp>
        <p:nvSpPr>
          <p:cNvPr id="11" name="TextBox 10"/>
          <p:cNvSpPr txBox="1"/>
          <p:nvPr/>
        </p:nvSpPr>
        <p:spPr>
          <a:xfrm>
            <a:off x="1524000" y="4495800"/>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smtClean="0">
                <a:solidFill>
                  <a:srgbClr val="C00000"/>
                </a:solidFill>
                <a:latin typeface="+mj-lt"/>
              </a:rPr>
              <a:t>M =</a:t>
            </a:r>
            <a:r>
              <a:rPr lang="en-US" sz="2400" dirty="0" smtClean="0">
                <a:latin typeface="+mj-lt"/>
              </a:rPr>
              <a:t> </a:t>
            </a:r>
            <a:r>
              <a:rPr lang="en-US" sz="2400" b="1" dirty="0" smtClean="0">
                <a:solidFill>
                  <a:srgbClr val="C00000"/>
                </a:solidFill>
                <a:latin typeface="Courier New" panose="02070309020205020404" charset="0"/>
                <a:cs typeface="Courier New" panose="02070309020205020404" charset="0"/>
              </a:rPr>
              <a:t>1.</a:t>
            </a:r>
            <a:r>
              <a:rPr lang="en-US" sz="2400" b="1" dirty="0" smtClean="0">
                <a:latin typeface="Courier New" panose="02070309020205020404" charset="0"/>
                <a:cs typeface="Courier New" panose="02070309020205020404" charset="0"/>
              </a:rPr>
              <a:t>010 </a:t>
            </a:r>
            <a:r>
              <a:rPr lang="en-US" sz="2400" b="1" dirty="0">
                <a:latin typeface="Courier New" panose="02070309020205020404" charset="0"/>
                <a:cs typeface="Courier New" panose="02070309020205020404" charset="0"/>
              </a:rPr>
              <a:t>0000 0000 0000 0000 </a:t>
            </a:r>
            <a:r>
              <a:rPr lang="en-US" sz="2400" b="1" dirty="0" smtClean="0">
                <a:latin typeface="Courier New" panose="02070309020205020404" charset="0"/>
                <a:cs typeface="Courier New" panose="02070309020205020404" charset="0"/>
              </a:rPr>
              <a:t>0000 </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2" name="TextBox 11"/>
          <p:cNvSpPr txBox="1"/>
          <p:nvPr/>
        </p:nvSpPr>
        <p:spPr>
          <a:xfrm>
            <a:off x="1524000" y="4957465"/>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smtClean="0">
                <a:solidFill>
                  <a:schemeClr val="bg1"/>
                </a:solidFill>
                <a:latin typeface="+mj-lt"/>
              </a:rPr>
              <a:t>M </a:t>
            </a:r>
            <a:r>
              <a:rPr lang="en-US" sz="2400" dirty="0" smtClean="0">
                <a:latin typeface="+mj-lt"/>
              </a:rPr>
              <a:t>= </a:t>
            </a:r>
            <a:r>
              <a:rPr lang="en-US" sz="2400" b="1" dirty="0" smtClean="0">
                <a:solidFill>
                  <a:srgbClr val="C00000"/>
                </a:solidFill>
                <a:latin typeface="Courier New" panose="02070309020205020404" charset="0"/>
                <a:cs typeface="Courier New" panose="02070309020205020404" charset="0"/>
              </a:rPr>
              <a:t>1 + 1/4 </a:t>
            </a:r>
            <a:r>
              <a:rPr lang="en-US" sz="2400" dirty="0">
                <a:solidFill>
                  <a:srgbClr val="C00000"/>
                </a:solidFill>
                <a:latin typeface="Calibri Bold"/>
              </a:rPr>
              <a:t>=</a:t>
            </a:r>
            <a:r>
              <a:rPr lang="en-US" sz="2400" b="1" dirty="0" smtClean="0">
                <a:solidFill>
                  <a:srgbClr val="C00000"/>
                </a:solidFill>
                <a:latin typeface="Courier New" panose="02070309020205020404" charset="0"/>
                <a:cs typeface="Courier New" panose="02070309020205020404" charset="0"/>
              </a:rPr>
              <a:t> 1.25</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4" name="TextBox 13"/>
          <p:cNvSpPr txBox="1"/>
          <p:nvPr/>
        </p:nvSpPr>
        <p:spPr>
          <a:xfrm>
            <a:off x="1524000" y="5562600"/>
            <a:ext cx="6705600" cy="461665"/>
          </a:xfrm>
          <a:prstGeom prst="rect">
            <a:avLst/>
          </a:prstGeom>
          <a:noFill/>
        </p:spPr>
        <p:txBody>
          <a:bodyPr wrap="square" rtlCol="0">
            <a:spAutoFit/>
          </a:bodyPr>
          <a:lstStyle/>
          <a:p>
            <a:pPr algn="l"/>
            <a:r>
              <a:rPr lang="en-US" sz="2400" b="1" dirty="0">
                <a:solidFill>
                  <a:srgbClr val="C00000"/>
                </a:solidFill>
                <a:latin typeface="Calibri" panose="020F0502020204030204" pitchFamily="34" charset="0"/>
              </a:rPr>
              <a:t>v =</a:t>
            </a:r>
            <a:r>
              <a:rPr lang="en-US" sz="2400" b="1" dirty="0">
                <a:latin typeface="Calibri" panose="020F0502020204030204" pitchFamily="34" charset="0"/>
              </a:rPr>
              <a:t> (–1)</a:t>
            </a:r>
            <a:r>
              <a:rPr lang="en-US" sz="2400" b="1" baseline="32000" dirty="0">
                <a:latin typeface="Calibri" panose="020F0502020204030204" pitchFamily="34" charset="0"/>
              </a:rPr>
              <a:t>s</a:t>
            </a:r>
            <a:r>
              <a:rPr lang="en-US" sz="2400" b="1" dirty="0">
                <a:latin typeface="Calibri" panose="020F0502020204030204" pitchFamily="34" charset="0"/>
              </a:rPr>
              <a:t> </a:t>
            </a:r>
            <a:r>
              <a:rPr lang="en-US" sz="2400" b="1" dirty="0">
                <a:latin typeface="Calibri" panose="020F0502020204030204" pitchFamily="34" charset="0"/>
                <a:ea typeface="Calibri Bold Italic" charset="0"/>
                <a:cs typeface="Calibri Bold Italic" charset="0"/>
                <a:sym typeface="Calibri Bold Italic" charset="0"/>
              </a:rPr>
              <a:t>M</a:t>
            </a:r>
            <a:r>
              <a:rPr lang="en-US" sz="2400" b="1" dirty="0">
                <a:latin typeface="Calibri" panose="020F0502020204030204" pitchFamily="34" charset="0"/>
              </a:rPr>
              <a:t> </a:t>
            </a:r>
            <a:r>
              <a:rPr lang="en-US" sz="2400" b="1" dirty="0" smtClean="0">
                <a:latin typeface="Calibri" panose="020F0502020204030204" pitchFamily="34" charset="0"/>
              </a:rPr>
              <a:t>2</a:t>
            </a:r>
            <a:r>
              <a:rPr lang="en-US" sz="2400" b="1" baseline="32000" dirty="0" smtClean="0">
                <a:latin typeface="Calibri" panose="020F0502020204030204" pitchFamily="34" charset="0"/>
                <a:ea typeface="Calibri Bold Italic" charset="0"/>
                <a:cs typeface="Calibri Bold Italic" charset="0"/>
                <a:sym typeface="Calibri Bold Italic" charset="0"/>
              </a:rPr>
              <a:t>E  </a:t>
            </a:r>
            <a:r>
              <a:rPr lang="en-US" sz="2400" b="1" dirty="0" smtClean="0">
                <a:latin typeface="Calibri" panose="020F0502020204030204" pitchFamily="34" charset="0"/>
              </a:rPr>
              <a:t>= (-1)</a:t>
            </a:r>
            <a:r>
              <a:rPr lang="en-US" sz="2400" b="1" baseline="30000" dirty="0" smtClean="0">
                <a:latin typeface="Calibri" panose="020F0502020204030204" pitchFamily="34" charset="0"/>
              </a:rPr>
              <a:t>1</a:t>
            </a:r>
            <a:r>
              <a:rPr lang="en-US" sz="2400" b="1" dirty="0" smtClean="0">
                <a:latin typeface="Calibri" panose="020F0502020204030204" pitchFamily="34" charset="0"/>
              </a:rPr>
              <a:t> * 1.25 * 2</a:t>
            </a:r>
            <a:r>
              <a:rPr lang="en-US" sz="2400" b="1" baseline="30000" dirty="0" smtClean="0">
                <a:latin typeface="Calibri" panose="020F0502020204030204" pitchFamily="34" charset="0"/>
              </a:rPr>
              <a:t>2</a:t>
            </a:r>
            <a:r>
              <a:rPr lang="en-US" sz="2400" b="1" dirty="0" smtClean="0">
                <a:latin typeface="Calibri" panose="020F0502020204030204" pitchFamily="34" charset="0"/>
              </a:rPr>
              <a:t> = </a:t>
            </a:r>
            <a:r>
              <a:rPr lang="en-US" sz="2400" b="1" dirty="0" smtClean="0">
                <a:solidFill>
                  <a:srgbClr val="C00000"/>
                </a:solidFill>
                <a:latin typeface="Calibri" panose="020F0502020204030204" pitchFamily="34" charset="0"/>
              </a:rPr>
              <a:t>-5</a:t>
            </a:r>
            <a:endParaRPr lang="en-US" sz="2400" b="1" baseline="32000" dirty="0">
              <a:solidFill>
                <a:srgbClr val="C00000"/>
              </a:solidFill>
              <a:latin typeface="Calibri" panose="020F0502020204030204" pitchFamily="34" charset="0"/>
              <a:ea typeface="Calibri Bold Italic" charset="0"/>
              <a:cs typeface="Calibri Bold Italic" charset="0"/>
              <a:sym typeface="Calibri Bold Italic" charset="0"/>
            </a:endParaRPr>
          </a:p>
        </p:txBody>
      </p:sp>
      <p:cxnSp>
        <p:nvCxnSpPr>
          <p:cNvPr id="17" name="Straight Connector 16"/>
          <p:cNvCxnSpPr/>
          <p:nvPr/>
        </p:nvCxnSpPr>
        <p:spPr bwMode="auto">
          <a:xfrm>
            <a:off x="9707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0" name="Straight Connector 169"/>
          <p:cNvCxnSpPr/>
          <p:nvPr/>
        </p:nvCxnSpPr>
        <p:spPr bwMode="auto">
          <a:xfrm>
            <a:off x="3230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1" name="Straight Connector 170"/>
          <p:cNvCxnSpPr/>
          <p:nvPr/>
        </p:nvCxnSpPr>
        <p:spPr bwMode="auto">
          <a:xfrm>
            <a:off x="4180205"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2" name="Straight Connector 171"/>
          <p:cNvCxnSpPr/>
          <p:nvPr/>
        </p:nvCxnSpPr>
        <p:spPr bwMode="auto">
          <a:xfrm>
            <a:off x="5088744"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3" name="Straight Connector 172"/>
          <p:cNvCxnSpPr/>
          <p:nvPr/>
        </p:nvCxnSpPr>
        <p:spPr bwMode="auto">
          <a:xfrm>
            <a:off x="6035040"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4" name="Straight Connector 173"/>
          <p:cNvCxnSpPr/>
          <p:nvPr/>
        </p:nvCxnSpPr>
        <p:spPr bwMode="auto">
          <a:xfrm>
            <a:off x="6943725"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5" name="Straight Connector 174"/>
          <p:cNvCxnSpPr/>
          <p:nvPr/>
        </p:nvCxnSpPr>
        <p:spPr bwMode="auto">
          <a:xfrm>
            <a:off x="7871378"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6" name="Straight Connector 175"/>
          <p:cNvCxnSpPr/>
          <p:nvPr/>
        </p:nvCxnSpPr>
        <p:spPr bwMode="auto">
          <a:xfrm>
            <a:off x="8789653"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sp>
        <p:nvSpPr>
          <p:cNvPr id="2" name="文本框 1"/>
          <p:cNvSpPr txBox="1"/>
          <p:nvPr/>
        </p:nvSpPr>
        <p:spPr>
          <a:xfrm>
            <a:off x="1356360" y="586740"/>
            <a:ext cx="3886200" cy="460375"/>
          </a:xfrm>
          <a:prstGeom prst="rect">
            <a:avLst/>
          </a:prstGeom>
          <a:noFill/>
        </p:spPr>
        <p:txBody>
          <a:bodyPr wrap="square" rtlCol="0">
            <a:spAutoFit/>
          </a:bodyPr>
          <a:lstStyle/>
          <a:p>
            <a:r>
              <a:rPr lang="zh-CN" altLang="en-US" sz="2400">
                <a:ea typeface="宋体" panose="02010600030101010101" pitchFamily="2" charset="-122"/>
              </a:rPr>
              <a:t>实例：</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down)">
                                      <p:cBhvr>
                                        <p:cTn id="15" dur="500"/>
                                        <p:tgtEl>
                                          <p:spTgt spid="170"/>
                                        </p:tgtEl>
                                      </p:cBhvr>
                                    </p:animEffect>
                                  </p:childTnLst>
                                </p:cTn>
                              </p:par>
                              <p:par>
                                <p:cTn id="16" presetID="22" presetClass="entr" presetSubtype="4" fill="hold"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wipe(down)">
                                      <p:cBhvr>
                                        <p:cTn id="18" dur="500"/>
                                        <p:tgtEl>
                                          <p:spTgt spid="171"/>
                                        </p:tgtEl>
                                      </p:cBhvr>
                                    </p:animEffect>
                                  </p:childTnLst>
                                </p:cTn>
                              </p:par>
                              <p:par>
                                <p:cTn id="19" presetID="22" presetClass="entr" presetSubtype="4"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wipe(down)">
                                      <p:cBhvr>
                                        <p:cTn id="21" dur="500"/>
                                        <p:tgtEl>
                                          <p:spTgt spid="172"/>
                                        </p:tgtEl>
                                      </p:cBhvr>
                                    </p:animEffect>
                                  </p:childTnLst>
                                </p:cTn>
                              </p:par>
                              <p:par>
                                <p:cTn id="22" presetID="22" presetClass="entr" presetSubtype="4" fill="hold" nodeType="with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wipe(down)">
                                      <p:cBhvr>
                                        <p:cTn id="24" dur="500"/>
                                        <p:tgtEl>
                                          <p:spTgt spid="173"/>
                                        </p:tgtEl>
                                      </p:cBhvr>
                                    </p:animEffect>
                                  </p:childTnLst>
                                </p:cTn>
                              </p:par>
                              <p:par>
                                <p:cTn id="25" presetID="22" presetClass="entr" presetSubtype="4"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par>
                                <p:cTn id="28" presetID="22" presetClass="entr" presetSubtype="4" fill="hold" nodeType="with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down)">
                                      <p:cBhvr>
                                        <p:cTn id="30" dur="500"/>
                                        <p:tgtEl>
                                          <p:spTgt spid="175"/>
                                        </p:tgtEl>
                                      </p:cBhvr>
                                    </p:animEffect>
                                  </p:childTnLst>
                                </p:cTn>
                              </p:par>
                              <p:par>
                                <p:cTn id="31" presetID="22" presetClass="entr" presetSubtype="4"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wipe(down)">
                                      <p:cBhvr>
                                        <p:cTn id="33" dur="500"/>
                                        <p:tgtEl>
                                          <p:spTgt spid="176"/>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idx="4294967295"/>
          </p:nvPr>
        </p:nvSpPr>
        <p:spPr>
          <a:xfrm>
            <a:off x="1308604" y="427289"/>
            <a:ext cx="10583538" cy="494494"/>
          </a:xfrm>
        </p:spPr>
        <p:txBody>
          <a:bodyPr wrap="square" lIns="63500" tIns="25400" rIns="63500" bIns="25400" anchor="t">
            <a:spAutoFit/>
          </a:bodyPr>
          <a:lstStyle/>
          <a:p>
            <a:r>
              <a:rPr lang="en-US" altLang="zh-CN" sz="3200" dirty="0" smtClean="0">
                <a:ea typeface="宋体" pitchFamily="2" charset="-122"/>
              </a:rPr>
              <a:t>Converting Decimal to FP</a:t>
            </a:r>
          </a:p>
        </p:txBody>
      </p:sp>
      <p:sp>
        <p:nvSpPr>
          <p:cNvPr id="586755" name="Rectangle 3"/>
          <p:cNvSpPr>
            <a:spLocks noGrp="1" noChangeArrowheads="1"/>
          </p:cNvSpPr>
          <p:nvPr>
            <p:ph type="body" idx="4294967295"/>
          </p:nvPr>
        </p:nvSpPr>
        <p:spPr>
          <a:xfrm>
            <a:off x="4571647" y="943391"/>
            <a:ext cx="6510867" cy="452945"/>
          </a:xfrm>
        </p:spPr>
        <p:txBody>
          <a:bodyPr lIns="63500" tIns="25400" rIns="63500" bIns="25400">
            <a:spAutoFit/>
          </a:bodyPr>
          <a:lstStyle/>
          <a:p>
            <a:pPr>
              <a:buFontTx/>
              <a:buNone/>
            </a:pPr>
            <a:r>
              <a:rPr lang="zh-CN" altLang="en-US" sz="2900" dirty="0" smtClean="0">
                <a:solidFill>
                  <a:srgbClr val="FF0000"/>
                </a:solidFill>
              </a:rPr>
              <a:t>-12.75 </a:t>
            </a:r>
            <a:endParaRPr lang="en-US" altLang="zh-CN" sz="2900" baseline="30000" dirty="0" smtClean="0">
              <a:solidFill>
                <a:srgbClr val="FF0000"/>
              </a:solidFill>
            </a:endParaRPr>
          </a:p>
        </p:txBody>
      </p:sp>
      <p:sp>
        <p:nvSpPr>
          <p:cNvPr id="314372" name="Text Box 4"/>
          <p:cNvSpPr txBox="1">
            <a:spLocks noChangeArrowheads="1"/>
          </p:cNvSpPr>
          <p:nvPr/>
        </p:nvSpPr>
        <p:spPr bwMode="auto">
          <a:xfrm>
            <a:off x="1350714" y="1320800"/>
            <a:ext cx="11277600" cy="457200"/>
          </a:xfrm>
          <a:prstGeom prst="rect">
            <a:avLst/>
          </a:prstGeom>
          <a:noFill/>
          <a:ln w="9525">
            <a:noFill/>
            <a:miter lim="800000"/>
            <a:headEnd/>
            <a:tailEnd/>
          </a:ln>
        </p:spPr>
        <p:txBody>
          <a:bodyPr>
            <a:spAutoFit/>
          </a:bodyPr>
          <a:lstStyle/>
          <a:p>
            <a:pPr>
              <a:spcBef>
                <a:spcPct val="50000"/>
              </a:spcBef>
            </a:pPr>
            <a:r>
              <a:rPr kumimoji="1" lang="zh-CN" altLang="en-US" sz="2400" b="1" dirty="0"/>
              <a:t>1. </a:t>
            </a:r>
            <a:r>
              <a:rPr kumimoji="1" lang="en-US" altLang="zh-CN" sz="2400" b="1" dirty="0" err="1"/>
              <a:t>Denormalize</a:t>
            </a:r>
            <a:r>
              <a:rPr kumimoji="1" lang="en-US" altLang="zh-CN" sz="2400" b="1" dirty="0"/>
              <a:t>: -12.75</a:t>
            </a:r>
            <a:endParaRPr kumimoji="1" lang="en-US" altLang="zh-CN" sz="2400" dirty="0"/>
          </a:p>
        </p:txBody>
      </p:sp>
      <p:sp>
        <p:nvSpPr>
          <p:cNvPr id="314373" name="Text Box 5"/>
          <p:cNvSpPr txBox="1">
            <a:spLocks noChangeArrowheads="1"/>
          </p:cNvSpPr>
          <p:nvPr/>
        </p:nvSpPr>
        <p:spPr bwMode="auto">
          <a:xfrm>
            <a:off x="1369763" y="1735139"/>
            <a:ext cx="10484386" cy="867930"/>
          </a:xfrm>
          <a:prstGeom prst="rect">
            <a:avLst/>
          </a:prstGeom>
          <a:noFill/>
          <a:ln w="9525">
            <a:noFill/>
            <a:miter lim="800000"/>
            <a:headEnd/>
            <a:tailEnd/>
          </a:ln>
        </p:spPr>
        <p:txBody>
          <a:bodyPr wrap="square">
            <a:spAutoFit/>
          </a:bodyPr>
          <a:lstStyle/>
          <a:p>
            <a:pPr>
              <a:spcBef>
                <a:spcPct val="10000"/>
              </a:spcBef>
            </a:pPr>
            <a:r>
              <a:rPr kumimoji="1" lang="zh-CN" altLang="en-US" sz="2400" b="1" dirty="0">
                <a:solidFill>
                  <a:srgbClr val="000000"/>
                </a:solidFill>
              </a:rPr>
              <a:t>2. </a:t>
            </a:r>
            <a:r>
              <a:rPr kumimoji="1" lang="en-US" altLang="zh-CN" sz="2400" b="1" dirty="0">
                <a:solidFill>
                  <a:srgbClr val="000000"/>
                </a:solidFill>
              </a:rPr>
              <a:t>Convert integer part:</a:t>
            </a:r>
          </a:p>
          <a:p>
            <a:pPr>
              <a:spcBef>
                <a:spcPct val="10000"/>
              </a:spcBef>
            </a:pPr>
            <a:r>
              <a:rPr kumimoji="1" lang="en-US" altLang="zh-CN" sz="2400" b="1" dirty="0">
                <a:solidFill>
                  <a:srgbClr val="000000"/>
                </a:solidFill>
              </a:rPr>
              <a:t>           12 = </a:t>
            </a:r>
            <a:r>
              <a:rPr kumimoji="1" lang="en-US" altLang="zh-CN" sz="2400" b="1" dirty="0">
                <a:solidFill>
                  <a:srgbClr val="063DE9"/>
                </a:solidFill>
              </a:rPr>
              <a:t>8 </a:t>
            </a:r>
            <a:r>
              <a:rPr kumimoji="1" lang="en-US" altLang="zh-CN" sz="2400" b="1" dirty="0">
                <a:solidFill>
                  <a:srgbClr val="000000"/>
                </a:solidFill>
              </a:rPr>
              <a:t>+ </a:t>
            </a:r>
            <a:r>
              <a:rPr kumimoji="1" lang="en-US" altLang="zh-CN" sz="2400" b="1" dirty="0">
                <a:solidFill>
                  <a:srgbClr val="063DE9"/>
                </a:solidFill>
              </a:rPr>
              <a:t>4 </a:t>
            </a:r>
            <a:r>
              <a:rPr kumimoji="1" lang="en-US" altLang="zh-CN" sz="2400" b="1" dirty="0">
                <a:solidFill>
                  <a:srgbClr val="000000"/>
                </a:solidFill>
              </a:rPr>
              <a:t>= </a:t>
            </a:r>
            <a:r>
              <a:rPr kumimoji="1" lang="en-US" altLang="zh-CN" sz="2400" b="1" dirty="0">
                <a:solidFill>
                  <a:srgbClr val="063DE9"/>
                </a:solidFill>
              </a:rPr>
              <a:t>1100</a:t>
            </a:r>
            <a:r>
              <a:rPr kumimoji="1" lang="en-US" altLang="zh-CN" sz="2400" b="1" baseline="-25000" dirty="0">
                <a:solidFill>
                  <a:srgbClr val="000000"/>
                </a:solidFill>
              </a:rPr>
              <a:t>2</a:t>
            </a:r>
            <a:endParaRPr kumimoji="1" lang="en-US" altLang="zh-CN" sz="2400" baseline="-25000" dirty="0">
              <a:solidFill>
                <a:srgbClr val="000000"/>
              </a:solidFill>
            </a:endParaRPr>
          </a:p>
        </p:txBody>
      </p:sp>
      <p:sp>
        <p:nvSpPr>
          <p:cNvPr id="314374" name="Text Box 6"/>
          <p:cNvSpPr txBox="1">
            <a:spLocks noChangeArrowheads="1"/>
          </p:cNvSpPr>
          <p:nvPr/>
        </p:nvSpPr>
        <p:spPr bwMode="auto">
          <a:xfrm>
            <a:off x="1369763" y="2587625"/>
            <a:ext cx="10506420" cy="867930"/>
          </a:xfrm>
          <a:prstGeom prst="rect">
            <a:avLst/>
          </a:prstGeom>
          <a:noFill/>
          <a:ln w="9525">
            <a:noFill/>
            <a:miter lim="800000"/>
            <a:headEnd/>
            <a:tailEnd/>
          </a:ln>
        </p:spPr>
        <p:txBody>
          <a:bodyPr wrap="square">
            <a:spAutoFit/>
          </a:bodyPr>
          <a:lstStyle/>
          <a:p>
            <a:pPr>
              <a:spcBef>
                <a:spcPct val="10000"/>
              </a:spcBef>
            </a:pPr>
            <a:r>
              <a:rPr kumimoji="1" lang="zh-CN" altLang="en-US" sz="2400" b="1" dirty="0">
                <a:solidFill>
                  <a:srgbClr val="000000"/>
                </a:solidFill>
              </a:rPr>
              <a:t>3. </a:t>
            </a:r>
            <a:r>
              <a:rPr kumimoji="1" lang="en-US" altLang="zh-CN" sz="2400" b="1" dirty="0">
                <a:solidFill>
                  <a:srgbClr val="000000"/>
                </a:solidFill>
              </a:rPr>
              <a:t>Convert fractional part:</a:t>
            </a:r>
          </a:p>
          <a:p>
            <a:pPr>
              <a:spcBef>
                <a:spcPct val="10000"/>
              </a:spcBef>
            </a:pPr>
            <a:r>
              <a:rPr kumimoji="1" lang="en-US" altLang="zh-CN" sz="2400" b="1" dirty="0">
                <a:solidFill>
                  <a:srgbClr val="000000"/>
                </a:solidFill>
              </a:rPr>
              <a:t>           .75 = </a:t>
            </a:r>
            <a:r>
              <a:rPr kumimoji="1" lang="en-US" altLang="zh-CN" sz="2400" b="1" dirty="0">
                <a:solidFill>
                  <a:srgbClr val="063DE9"/>
                </a:solidFill>
              </a:rPr>
              <a:t>.5 + .25 = .11</a:t>
            </a:r>
            <a:r>
              <a:rPr kumimoji="1" lang="en-US" altLang="zh-CN" sz="2400" b="1" baseline="-25000" dirty="0">
                <a:solidFill>
                  <a:srgbClr val="000000"/>
                </a:solidFill>
              </a:rPr>
              <a:t>2</a:t>
            </a:r>
            <a:endParaRPr kumimoji="1" lang="en-US" altLang="zh-CN" sz="2400" baseline="-25000" dirty="0">
              <a:solidFill>
                <a:srgbClr val="000000"/>
              </a:solidFill>
            </a:endParaRPr>
          </a:p>
        </p:txBody>
      </p:sp>
      <p:sp>
        <p:nvSpPr>
          <p:cNvPr id="314375" name="Text Box 7"/>
          <p:cNvSpPr txBox="1">
            <a:spLocks noChangeArrowheads="1"/>
          </p:cNvSpPr>
          <p:nvPr/>
        </p:nvSpPr>
        <p:spPr bwMode="auto">
          <a:xfrm>
            <a:off x="1369763" y="3502025"/>
            <a:ext cx="10261600" cy="867930"/>
          </a:xfrm>
          <a:prstGeom prst="rect">
            <a:avLst/>
          </a:prstGeom>
          <a:noFill/>
          <a:ln w="9525">
            <a:noFill/>
            <a:miter lim="800000"/>
            <a:headEnd/>
            <a:tailEnd/>
          </a:ln>
        </p:spPr>
        <p:txBody>
          <a:bodyPr>
            <a:spAutoFit/>
          </a:bodyPr>
          <a:lstStyle/>
          <a:p>
            <a:pPr>
              <a:spcBef>
                <a:spcPct val="10000"/>
              </a:spcBef>
            </a:pPr>
            <a:r>
              <a:rPr kumimoji="1" lang="zh-CN" altLang="en-US" sz="2400" b="1" dirty="0"/>
              <a:t>4. </a:t>
            </a:r>
            <a:r>
              <a:rPr kumimoji="1" lang="en-US" altLang="zh-CN" sz="2400" b="1" dirty="0"/>
              <a:t>Put parts together and normalize:</a:t>
            </a:r>
          </a:p>
          <a:p>
            <a:pPr>
              <a:spcBef>
                <a:spcPct val="10000"/>
              </a:spcBef>
            </a:pPr>
            <a:r>
              <a:rPr kumimoji="1" lang="en-US" altLang="zh-CN" sz="2400" b="1" dirty="0"/>
              <a:t>           1100.11 = </a:t>
            </a:r>
            <a:r>
              <a:rPr kumimoji="1" lang="en-US" altLang="zh-CN" sz="2400" b="1" dirty="0">
                <a:solidFill>
                  <a:srgbClr val="FF0066"/>
                </a:solidFill>
              </a:rPr>
              <a:t>1.</a:t>
            </a:r>
            <a:r>
              <a:rPr kumimoji="1" lang="en-US" altLang="zh-CN" sz="2400" b="1" dirty="0"/>
              <a:t>10011</a:t>
            </a:r>
            <a:r>
              <a:rPr kumimoji="1" lang="en-US" altLang="zh-CN" sz="2400" dirty="0"/>
              <a:t> x</a:t>
            </a:r>
            <a:r>
              <a:rPr kumimoji="1" lang="en-US" altLang="zh-CN" sz="2400" b="1" dirty="0"/>
              <a:t> 2</a:t>
            </a:r>
            <a:r>
              <a:rPr kumimoji="1" lang="en-US" altLang="zh-CN" sz="2400" b="1" baseline="30000" dirty="0"/>
              <a:t>3</a:t>
            </a:r>
            <a:endParaRPr kumimoji="1" lang="en-US" altLang="zh-CN" sz="2400" baseline="30000" dirty="0"/>
          </a:p>
        </p:txBody>
      </p:sp>
      <p:sp>
        <p:nvSpPr>
          <p:cNvPr id="314376" name="Text Box 8"/>
          <p:cNvSpPr txBox="1">
            <a:spLocks noChangeArrowheads="1"/>
          </p:cNvSpPr>
          <p:nvPr/>
        </p:nvSpPr>
        <p:spPr bwMode="auto">
          <a:xfrm>
            <a:off x="1369764" y="4416425"/>
            <a:ext cx="10511367" cy="457200"/>
          </a:xfrm>
          <a:prstGeom prst="rect">
            <a:avLst/>
          </a:prstGeom>
          <a:noFill/>
          <a:ln w="9525">
            <a:noFill/>
            <a:miter lim="800000"/>
            <a:headEnd/>
            <a:tailEnd/>
          </a:ln>
        </p:spPr>
        <p:txBody>
          <a:bodyPr>
            <a:spAutoFit/>
          </a:bodyPr>
          <a:lstStyle/>
          <a:p>
            <a:pPr>
              <a:spcBef>
                <a:spcPct val="50000"/>
              </a:spcBef>
            </a:pPr>
            <a:r>
              <a:rPr kumimoji="1" lang="zh-CN" altLang="en-US" sz="2400" b="1" dirty="0"/>
              <a:t>5. </a:t>
            </a:r>
            <a:r>
              <a:rPr kumimoji="1" lang="en-US" altLang="zh-CN" sz="2400" b="1" dirty="0"/>
              <a:t>Convert exponent: 127 + 3 = </a:t>
            </a:r>
            <a:r>
              <a:rPr kumimoji="1" lang="en-US" altLang="zh-CN" sz="2400" b="1" dirty="0">
                <a:solidFill>
                  <a:srgbClr val="3333FF"/>
                </a:solidFill>
              </a:rPr>
              <a:t>128 </a:t>
            </a:r>
            <a:r>
              <a:rPr kumimoji="1" lang="en-US" altLang="zh-CN" sz="2400" b="1" dirty="0"/>
              <a:t>+ </a:t>
            </a:r>
            <a:r>
              <a:rPr kumimoji="1" lang="en-US" altLang="zh-CN" sz="2400" b="1" dirty="0">
                <a:solidFill>
                  <a:srgbClr val="3333FF"/>
                </a:solidFill>
              </a:rPr>
              <a:t>2 </a:t>
            </a:r>
            <a:r>
              <a:rPr kumimoji="1" lang="en-US" altLang="zh-CN" sz="2400" b="1" dirty="0"/>
              <a:t>= </a:t>
            </a:r>
            <a:r>
              <a:rPr kumimoji="1" lang="en-US" altLang="zh-CN" sz="2400" b="1" dirty="0">
                <a:solidFill>
                  <a:srgbClr val="3333FF"/>
                </a:solidFill>
              </a:rPr>
              <a:t>1000 0010</a:t>
            </a:r>
            <a:r>
              <a:rPr kumimoji="1" lang="en-US" altLang="zh-CN" sz="2400" b="1" baseline="-25000" dirty="0"/>
              <a:t>2</a:t>
            </a:r>
            <a:endParaRPr kumimoji="1" lang="en-US" altLang="zh-CN" sz="2400" dirty="0"/>
          </a:p>
        </p:txBody>
      </p:sp>
      <p:sp>
        <p:nvSpPr>
          <p:cNvPr id="314377" name="Text Box 9"/>
          <p:cNvSpPr txBox="1">
            <a:spLocks noChangeArrowheads="1"/>
          </p:cNvSpPr>
          <p:nvPr/>
        </p:nvSpPr>
        <p:spPr bwMode="auto">
          <a:xfrm>
            <a:off x="1659748" y="5157788"/>
            <a:ext cx="9019116" cy="519112"/>
          </a:xfrm>
          <a:prstGeom prst="rect">
            <a:avLst/>
          </a:prstGeom>
          <a:noFill/>
          <a:ln w="9525">
            <a:noFill/>
            <a:miter lim="800000"/>
            <a:headEnd/>
            <a:tailEnd/>
          </a:ln>
        </p:spPr>
        <p:txBody>
          <a:bodyPr>
            <a:spAutoFit/>
          </a:bodyPr>
          <a:lstStyle/>
          <a:p>
            <a:pPr>
              <a:spcBef>
                <a:spcPct val="50000"/>
              </a:spcBef>
            </a:pPr>
            <a:r>
              <a:rPr kumimoji="1" lang="zh-CN" altLang="en-US" sz="2800" b="1" dirty="0" smtClean="0">
                <a:latin typeface="Times New Roman" pitchFamily="18" charset="0"/>
              </a:rPr>
              <a:t>1 </a:t>
            </a:r>
            <a:r>
              <a:rPr kumimoji="1" lang="zh-CN" altLang="en-US" sz="2800" b="1" dirty="0" smtClean="0">
                <a:solidFill>
                  <a:srgbClr val="0070C0"/>
                </a:solidFill>
                <a:latin typeface="Times New Roman" pitchFamily="18" charset="0"/>
              </a:rPr>
              <a:t>1000 </a:t>
            </a:r>
            <a:r>
              <a:rPr kumimoji="1" lang="zh-CN" altLang="en-US" sz="2800" b="1" dirty="0">
                <a:solidFill>
                  <a:srgbClr val="0070C0"/>
                </a:solidFill>
                <a:latin typeface="Times New Roman" pitchFamily="18" charset="0"/>
              </a:rPr>
              <a:t>0010 </a:t>
            </a:r>
            <a:r>
              <a:rPr kumimoji="1" lang="zh-CN" altLang="en-US" sz="2800" b="1" dirty="0">
                <a:latin typeface="Times New Roman" pitchFamily="18" charset="0"/>
              </a:rPr>
              <a:t>100 1100 0000 0000 0000 0000</a:t>
            </a:r>
            <a:endParaRPr kumimoji="1" lang="zh-CN" altLang="en-US" sz="2800" dirty="0">
              <a:latin typeface="Times New Roman" pitchFamily="18" charset="0"/>
            </a:endParaRPr>
          </a:p>
        </p:txBody>
      </p:sp>
      <p:sp>
        <p:nvSpPr>
          <p:cNvPr id="586762" name="Rectangle 10"/>
          <p:cNvSpPr>
            <a:spLocks noChangeArrowheads="1"/>
          </p:cNvSpPr>
          <p:nvPr/>
        </p:nvSpPr>
        <p:spPr bwMode="auto">
          <a:xfrm>
            <a:off x="1663063" y="5245005"/>
            <a:ext cx="6522470" cy="457200"/>
          </a:xfrm>
          <a:prstGeom prst="rect">
            <a:avLst/>
          </a:prstGeom>
          <a:noFill/>
          <a:ln w="28575">
            <a:solidFill>
              <a:schemeClr val="accent1"/>
            </a:solidFill>
            <a:miter lim="800000"/>
            <a:headEnd/>
            <a:tailEnd/>
          </a:ln>
        </p:spPr>
        <p:txBody>
          <a:bodyPr wrap="none" anchor="ctr"/>
          <a:lstStyle/>
          <a:p>
            <a:pPr eaLnBrk="0" hangingPunct="0"/>
            <a:endParaRPr lang="zh-CN" altLang="en-US" sz="1600" b="1">
              <a:latin typeface="Times New Roman" pitchFamily="18" charset="0"/>
            </a:endParaRPr>
          </a:p>
        </p:txBody>
      </p:sp>
      <p:sp>
        <p:nvSpPr>
          <p:cNvPr id="586763" name="Line 11"/>
          <p:cNvSpPr>
            <a:spLocks noChangeShapeType="1"/>
          </p:cNvSpPr>
          <p:nvPr/>
        </p:nvSpPr>
        <p:spPr bwMode="auto">
          <a:xfrm>
            <a:off x="1907728" y="5267039"/>
            <a:ext cx="0" cy="457200"/>
          </a:xfrm>
          <a:prstGeom prst="line">
            <a:avLst/>
          </a:prstGeom>
          <a:noFill/>
          <a:ln w="28575">
            <a:solidFill>
              <a:schemeClr val="accent1"/>
            </a:solidFill>
            <a:miter lim="800000"/>
            <a:headEnd/>
            <a:tailEnd/>
          </a:ln>
        </p:spPr>
        <p:txBody>
          <a:bodyPr wrap="none"/>
          <a:lstStyle/>
          <a:p>
            <a:endParaRPr lang="zh-CN" altLang="en-US"/>
          </a:p>
        </p:txBody>
      </p:sp>
      <p:sp>
        <p:nvSpPr>
          <p:cNvPr id="586764" name="Line 12"/>
          <p:cNvSpPr>
            <a:spLocks noChangeShapeType="1"/>
          </p:cNvSpPr>
          <p:nvPr/>
        </p:nvSpPr>
        <p:spPr bwMode="auto">
          <a:xfrm>
            <a:off x="3551970" y="5254339"/>
            <a:ext cx="0" cy="457200"/>
          </a:xfrm>
          <a:prstGeom prst="line">
            <a:avLst/>
          </a:prstGeom>
          <a:noFill/>
          <a:ln w="28575">
            <a:solidFill>
              <a:schemeClr val="accent1"/>
            </a:solidFill>
            <a:miter lim="800000"/>
            <a:headEnd/>
            <a:tailEnd/>
          </a:ln>
        </p:spPr>
        <p:txBody>
          <a:bodyPr wrap="none"/>
          <a:lstStyle/>
          <a:p>
            <a:endParaRPr lang="zh-CN" altLang="en-US"/>
          </a:p>
        </p:txBody>
      </p:sp>
      <p:sp>
        <p:nvSpPr>
          <p:cNvPr id="314381" name="Text Box 13"/>
          <p:cNvSpPr txBox="1">
            <a:spLocks noChangeArrowheads="1"/>
          </p:cNvSpPr>
          <p:nvPr/>
        </p:nvSpPr>
        <p:spPr bwMode="auto">
          <a:xfrm>
            <a:off x="1716896" y="5899150"/>
            <a:ext cx="6705600" cy="457200"/>
          </a:xfrm>
          <a:prstGeom prst="rect">
            <a:avLst/>
          </a:prstGeom>
          <a:noFill/>
          <a:ln w="9525">
            <a:noFill/>
            <a:miter lim="800000"/>
            <a:headEnd/>
            <a:tailEnd/>
          </a:ln>
        </p:spPr>
        <p:txBody>
          <a:bodyPr>
            <a:spAutoFit/>
          </a:bodyPr>
          <a:lstStyle/>
          <a:p>
            <a:pPr>
              <a:spcBef>
                <a:spcPct val="50000"/>
              </a:spcBef>
            </a:pPr>
            <a:r>
              <a:rPr kumimoji="1" lang="en-US" altLang="zh-CN" sz="2400" b="1" dirty="0"/>
              <a:t>The Hex rep.  is  C14C0000H</a:t>
            </a:r>
          </a:p>
        </p:txBody>
      </p:sp>
      <p:sp>
        <p:nvSpPr>
          <p:cNvPr id="2" name="文本框 1"/>
          <p:cNvSpPr txBox="1"/>
          <p:nvPr/>
        </p:nvSpPr>
        <p:spPr>
          <a:xfrm>
            <a:off x="8969352" y="5741408"/>
            <a:ext cx="2662011" cy="523220"/>
          </a:xfrm>
          <a:prstGeom prst="rect">
            <a:avLst/>
          </a:prstGeom>
          <a:noFill/>
        </p:spPr>
        <p:txBody>
          <a:bodyPr wrap="none" rtlCol="0">
            <a:spAutoFit/>
          </a:bodyPr>
          <a:lstStyle/>
          <a:p>
            <a:r>
              <a:rPr lang="en-US" altLang="zh-CN" sz="2800" dirty="0" smtClean="0"/>
              <a:t>P. 82 </a:t>
            </a:r>
            <a:r>
              <a:rPr lang="zh-CN" altLang="en-US" sz="2800" dirty="0" smtClean="0"/>
              <a:t>练习题</a:t>
            </a:r>
            <a:r>
              <a:rPr lang="en-US" altLang="zh-CN" sz="2800" dirty="0" smtClean="0"/>
              <a:t>2.48</a:t>
            </a:r>
            <a:endParaRPr lang="zh-CN" altLang="en-US" sz="2800" dirty="0"/>
          </a:p>
        </p:txBody>
      </p:sp>
    </p:spTree>
    <p:extLst>
      <p:ext uri="{BB962C8B-B14F-4D97-AF65-F5344CB8AC3E}">
        <p14:creationId xmlns:p14="http://schemas.microsoft.com/office/powerpoint/2010/main" val="27834869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4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4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4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14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4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4377"/>
                                        </p:tgtEl>
                                        <p:attrNameLst>
                                          <p:attrName>style.visibility</p:attrName>
                                        </p:attrNameLst>
                                      </p:cBhvr>
                                      <p:to>
                                        <p:strVal val="visible"/>
                                      </p:to>
                                    </p:set>
                                    <p:animEffect transition="in" filter="blinds(horizontal)">
                                      <p:cBhvr>
                                        <p:cTn id="27" dur="500"/>
                                        <p:tgtEl>
                                          <p:spTgt spid="31437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14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2" grpId="0" autoUpdateAnimBg="0"/>
      <p:bldP spid="314373" grpId="0" autoUpdateAnimBg="0"/>
      <p:bldP spid="314374" grpId="0" autoUpdateAnimBg="0"/>
      <p:bldP spid="314375" grpId="0" autoUpdateAnimBg="0"/>
      <p:bldP spid="314376" grpId="0" autoUpdateAnimBg="0"/>
      <p:bldP spid="314377" grpId="0"/>
      <p:bldP spid="31438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2.4.4  </a:t>
                      </a:r>
                      <a:r>
                        <a:rPr lang="zh-CN" altLang="en-US" sz="2400">
                          <a:solidFill>
                            <a:schemeClr val="bg1"/>
                          </a:solidFill>
                          <a:ea typeface="宋体" panose="02010600030101010101" pitchFamily="2" charset="-122"/>
                        </a:rPr>
                        <a:t>舍入</a:t>
                      </a:r>
                    </a:p>
                  </a:txBody>
                  <a:tcPr>
                    <a:solidFill>
                      <a:srgbClr val="52B6B1"/>
                    </a:solidFill>
                  </a:tcPr>
                </a:tc>
              </a:tr>
            </a:tbl>
          </a:graphicData>
        </a:graphic>
      </p:graphicFrame>
      <p:sp>
        <p:nvSpPr>
          <p:cNvPr id="2" name="文本框 1"/>
          <p:cNvSpPr txBox="1"/>
          <p:nvPr/>
        </p:nvSpPr>
        <p:spPr>
          <a:xfrm>
            <a:off x="1356995" y="1257300"/>
            <a:ext cx="10727690" cy="1691640"/>
          </a:xfrm>
          <a:prstGeom prst="rect">
            <a:avLst/>
          </a:prstGeom>
          <a:noFill/>
        </p:spPr>
        <p:txBody>
          <a:bodyPr wrap="square" rtlCol="0">
            <a:spAutoFit/>
          </a:bodyPr>
          <a:lstStyle/>
          <a:p>
            <a:pPr marL="285750" indent="-285750">
              <a:buFont typeface="Wingdings" panose="05000000000000000000" charset="0"/>
              <a:buChar char=""/>
            </a:pPr>
            <a:r>
              <a:rPr lang="zh-CN" altLang="en-US" sz="2400"/>
              <a:t>舍入</a:t>
            </a:r>
          </a:p>
          <a:p>
            <a:pPr marL="0" indent="0">
              <a:buFont typeface="Wingdings" panose="05000000000000000000" charset="0"/>
              <a:buNone/>
            </a:pPr>
            <a:r>
              <a:rPr lang="en-US" altLang="zh-CN" sz="2400"/>
              <a:t>	</a:t>
            </a:r>
            <a:r>
              <a:rPr lang="zh-CN" altLang="en-US" sz="2000" dirty="0" smtClean="0">
                <a:sym typeface="+mn-ea"/>
              </a:rPr>
              <a:t>由于浮点数位数有限，存在一个表示范围和精度的问题。对于数值</a:t>
            </a:r>
            <a:r>
              <a:rPr lang="en-US" altLang="zh-CN" sz="2000" dirty="0" smtClean="0">
                <a:sym typeface="+mn-ea"/>
              </a:rPr>
              <a:t>x</a:t>
            </a:r>
            <a:r>
              <a:rPr lang="zh-CN" altLang="en-US" sz="2000" dirty="0" smtClean="0">
                <a:sym typeface="+mn-ea"/>
              </a:rPr>
              <a:t>，只能用浮点数可以表示的最接近数值</a:t>
            </a:r>
            <a:r>
              <a:rPr lang="en-US" altLang="zh-CN" sz="2000" dirty="0" smtClean="0">
                <a:sym typeface="+mn-ea"/>
              </a:rPr>
              <a:t>x‘</a:t>
            </a:r>
            <a:r>
              <a:rPr lang="zh-CN" altLang="en-US" sz="2000" dirty="0" smtClean="0">
                <a:sym typeface="+mn-ea"/>
              </a:rPr>
              <a:t>来近似表示。这就是舍入（</a:t>
            </a:r>
            <a:r>
              <a:rPr lang="en-US" altLang="zh-CN" sz="2000" dirty="0" smtClean="0">
                <a:sym typeface="+mn-ea"/>
              </a:rPr>
              <a:t>rounding</a:t>
            </a:r>
            <a:r>
              <a:rPr lang="zh-CN" altLang="en-US" sz="1800" dirty="0" smtClean="0">
                <a:sym typeface="+mn-ea"/>
              </a:rPr>
              <a:t>）。</a:t>
            </a:r>
          </a:p>
          <a:p>
            <a:pPr marL="0" indent="0">
              <a:buFont typeface="Wingdings" panose="05000000000000000000" charset="0"/>
              <a:buNone/>
            </a:pPr>
            <a:r>
              <a:rPr lang="en-US" altLang="zh-CN" sz="1800" dirty="0" smtClean="0">
                <a:sym typeface="+mn-ea"/>
              </a:rPr>
              <a:t>	IEEE</a:t>
            </a:r>
            <a:r>
              <a:rPr lang="zh-CN" altLang="en-US" sz="1800" dirty="0" smtClean="0">
                <a:ea typeface="宋体" panose="02010600030101010101" pitchFamily="2" charset="-122"/>
                <a:sym typeface="+mn-ea"/>
              </a:rPr>
              <a:t>规定了四种舍入方式，分别为：向</a:t>
            </a:r>
            <a:r>
              <a:rPr lang="en-US" altLang="zh-CN" sz="1800" dirty="0" smtClean="0">
                <a:ea typeface="宋体" panose="02010600030101010101" pitchFamily="2" charset="-122"/>
                <a:sym typeface="+mn-ea"/>
              </a:rPr>
              <a:t>0</a:t>
            </a:r>
            <a:r>
              <a:rPr lang="zh-CN" altLang="en-US" sz="1800" dirty="0" smtClean="0">
                <a:ea typeface="宋体" panose="02010600030101010101" pitchFamily="2" charset="-122"/>
                <a:sym typeface="+mn-ea"/>
              </a:rPr>
              <a:t>舍入、向下舍入、向上舍入以及向偶数舍入。</a:t>
            </a:r>
          </a:p>
          <a:p>
            <a:pPr marL="0" indent="0">
              <a:buFont typeface="Wingdings" panose="05000000000000000000" charset="0"/>
              <a:buNone/>
            </a:pPr>
            <a:endParaRPr lang="zh-CN" altLang="en-US" sz="1800" dirty="0" smtClean="0">
              <a:sym typeface="+mn-ea"/>
            </a:endParaRPr>
          </a:p>
        </p:txBody>
      </p:sp>
      <p:graphicFrame>
        <p:nvGraphicFramePr>
          <p:cNvPr id="6" name="表格 5"/>
          <p:cNvGraphicFramePr/>
          <p:nvPr/>
        </p:nvGraphicFramePr>
        <p:xfrm>
          <a:off x="3048000" y="2948940"/>
          <a:ext cx="8576310" cy="3029585"/>
        </p:xfrm>
        <a:graphic>
          <a:graphicData uri="http://schemas.openxmlformats.org/drawingml/2006/table">
            <a:tbl>
              <a:tblPr firstRow="1" bandRow="1">
                <a:tableStyleId>{5C22544A-7EE6-4342-B048-85BDC9FD1C3A}</a:tableStyleId>
              </a:tblPr>
              <a:tblGrid>
                <a:gridCol w="1429385"/>
                <a:gridCol w="1429385"/>
                <a:gridCol w="1429385"/>
                <a:gridCol w="1429385"/>
                <a:gridCol w="1429385"/>
                <a:gridCol w="1429385"/>
              </a:tblGrid>
              <a:tr h="469265">
                <a:tc>
                  <a:txBody>
                    <a:bodyPr/>
                    <a:lstStyle/>
                    <a:p>
                      <a:pPr algn="ctr">
                        <a:buNone/>
                      </a:pPr>
                      <a:r>
                        <a:rPr lang="zh-CN" altLang="en-US" dirty="0"/>
                        <a:t>方式</a:t>
                      </a:r>
                    </a:p>
                  </a:txBody>
                  <a:tcPr/>
                </a:tc>
                <a:tc>
                  <a:txBody>
                    <a:bodyPr/>
                    <a:lstStyle/>
                    <a:p>
                      <a:pPr algn="ctr">
                        <a:buNone/>
                      </a:pPr>
                      <a:r>
                        <a:rPr lang="zh-CN" altLang="en-US"/>
                        <a:t>$1.40</a:t>
                      </a:r>
                    </a:p>
                  </a:txBody>
                  <a:tcPr/>
                </a:tc>
                <a:tc>
                  <a:txBody>
                    <a:bodyPr/>
                    <a:lstStyle/>
                    <a:p>
                      <a:pPr algn="ctr">
                        <a:buNone/>
                      </a:pPr>
                      <a:r>
                        <a:rPr lang="zh-CN" altLang="en-US"/>
                        <a:t>$1.60</a:t>
                      </a:r>
                    </a:p>
                  </a:txBody>
                  <a:tcPr/>
                </a:tc>
                <a:tc>
                  <a:txBody>
                    <a:bodyPr/>
                    <a:lstStyle/>
                    <a:p>
                      <a:pPr algn="ctr">
                        <a:buNone/>
                      </a:pPr>
                      <a:r>
                        <a:rPr lang="zh-CN" altLang="en-US"/>
                        <a:t>$1.50</a:t>
                      </a:r>
                    </a:p>
                  </a:txBody>
                  <a:tcPr/>
                </a:tc>
                <a:tc>
                  <a:txBody>
                    <a:bodyPr/>
                    <a:lstStyle/>
                    <a:p>
                      <a:pPr algn="ctr">
                        <a:buNone/>
                      </a:pPr>
                      <a:r>
                        <a:rPr lang="zh-CN" altLang="en-US"/>
                        <a:t>$2.50</a:t>
                      </a:r>
                    </a:p>
                  </a:txBody>
                  <a:tcPr/>
                </a:tc>
                <a:tc>
                  <a:txBody>
                    <a:bodyPr/>
                    <a:lstStyle/>
                    <a:p>
                      <a:pPr algn="ctr">
                        <a:buNone/>
                      </a:pPr>
                      <a:r>
                        <a:rPr lang="zh-CN" altLang="en-US"/>
                        <a:t>–$1.50</a:t>
                      </a:r>
                    </a:p>
                  </a:txBody>
                  <a:tcPr/>
                </a:tc>
              </a:tr>
              <a:tr h="469265">
                <a:tc>
                  <a:txBody>
                    <a:bodyPr/>
                    <a:lstStyle/>
                    <a:p>
                      <a:pPr algn="ctr">
                        <a:buNone/>
                      </a:pPr>
                      <a:r>
                        <a:rPr lang="zh-CN" altLang="en-US" sz="1800" dirty="0" smtClean="0">
                          <a:ea typeface="宋体" panose="02010600030101010101" pitchFamily="2" charset="-122"/>
                          <a:sym typeface="+mn-ea"/>
                        </a:rPr>
                        <a:t>向</a:t>
                      </a:r>
                      <a:r>
                        <a:rPr lang="en-US" altLang="zh-CN" sz="1800" dirty="0" smtClean="0">
                          <a:ea typeface="宋体" panose="02010600030101010101" pitchFamily="2" charset="-122"/>
                          <a:sym typeface="+mn-ea"/>
                        </a:rPr>
                        <a:t>0</a:t>
                      </a:r>
                      <a:r>
                        <a:rPr lang="zh-CN" altLang="en-US" sz="1800" dirty="0" smtClean="0">
                          <a:ea typeface="宋体" panose="02010600030101010101" pitchFamily="2" charset="-122"/>
                          <a:sym typeface="+mn-ea"/>
                        </a:rPr>
                        <a:t>舍入</a:t>
                      </a:r>
                      <a:endParaRPr lang="zh-CN" altLang="en-US"/>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–$1</a:t>
                      </a:r>
                    </a:p>
                    <a:p>
                      <a:pPr algn="ctr">
                        <a:buNone/>
                      </a:pPr>
                      <a:endParaRPr lang="zh-CN" altLang="en-US"/>
                    </a:p>
                  </a:txBody>
                  <a:tcPr/>
                </a:tc>
              </a:tr>
              <a:tr h="469265">
                <a:tc>
                  <a:txBody>
                    <a:bodyPr/>
                    <a:lstStyle/>
                    <a:p>
                      <a:pPr algn="ctr">
                        <a:buNone/>
                      </a:pPr>
                      <a:r>
                        <a:rPr lang="zh-CN" altLang="en-US" sz="1800" dirty="0" smtClean="0">
                          <a:ea typeface="宋体" panose="02010600030101010101" pitchFamily="2" charset="-122"/>
                          <a:sym typeface="+mn-ea"/>
                        </a:rPr>
                        <a:t>向下舍入</a:t>
                      </a:r>
                      <a:endParaRPr lang="zh-CN" altLang="en-US"/>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–$2</a:t>
                      </a:r>
                    </a:p>
                    <a:p>
                      <a:pPr algn="ctr">
                        <a:buNone/>
                      </a:pPr>
                      <a:endParaRPr lang="zh-CN" altLang="en-US"/>
                    </a:p>
                  </a:txBody>
                  <a:tcPr/>
                </a:tc>
              </a:tr>
              <a:tr h="469265">
                <a:tc>
                  <a:txBody>
                    <a:bodyPr/>
                    <a:lstStyle/>
                    <a:p>
                      <a:pPr algn="ctr">
                        <a:buNone/>
                      </a:pPr>
                      <a:r>
                        <a:rPr lang="zh-CN" altLang="en-US" sz="1800" dirty="0" smtClean="0">
                          <a:ea typeface="宋体" panose="02010600030101010101" pitchFamily="2" charset="-122"/>
                          <a:sym typeface="+mn-ea"/>
                        </a:rPr>
                        <a:t>向上舍入</a:t>
                      </a:r>
                      <a:endParaRPr lang="zh-CN" altLang="en-US"/>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$3</a:t>
                      </a:r>
                    </a:p>
                  </a:txBody>
                  <a:tcPr/>
                </a:tc>
                <a:tc>
                  <a:txBody>
                    <a:bodyPr/>
                    <a:lstStyle/>
                    <a:p>
                      <a:pPr algn="ctr">
                        <a:buNone/>
                      </a:pPr>
                      <a:r>
                        <a:rPr lang="zh-CN" altLang="en-US"/>
                        <a:t>–$1</a:t>
                      </a:r>
                    </a:p>
                    <a:p>
                      <a:pPr algn="ctr">
                        <a:buNone/>
                      </a:pPr>
                      <a:endParaRPr lang="zh-CN" altLang="en-US"/>
                    </a:p>
                  </a:txBody>
                  <a:tcPr/>
                </a:tc>
              </a:tr>
              <a:tr h="469265">
                <a:tc>
                  <a:txBody>
                    <a:bodyPr/>
                    <a:lstStyle/>
                    <a:p>
                      <a:pPr algn="ctr">
                        <a:buNone/>
                      </a:pPr>
                      <a:r>
                        <a:rPr lang="zh-CN" altLang="en-US" sz="1800" dirty="0" smtClean="0">
                          <a:ea typeface="宋体" panose="02010600030101010101" pitchFamily="2" charset="-122"/>
                          <a:sym typeface="+mn-ea"/>
                        </a:rPr>
                        <a:t>向偶数舍入</a:t>
                      </a:r>
                      <a:endParaRPr lang="zh-CN" altLang="en-US"/>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dirty="0"/>
                        <a:t>$2</a:t>
                      </a:r>
                    </a:p>
                  </a:txBody>
                  <a:tcPr/>
                </a:tc>
                <a:tc>
                  <a:txBody>
                    <a:bodyPr/>
                    <a:lstStyle/>
                    <a:p>
                      <a:pPr algn="ctr">
                        <a:buNone/>
                      </a:pPr>
                      <a:r>
                        <a:rPr lang="zh-CN" altLang="en-US"/>
                        <a:t>$2</a:t>
                      </a:r>
                    </a:p>
                  </a:txBody>
                  <a:tcPr/>
                </a:tc>
                <a:tc>
                  <a:txBody>
                    <a:bodyPr/>
                    <a:lstStyle/>
                    <a:p>
                      <a:pPr algn="ctr">
                        <a:buNone/>
                      </a:pPr>
                      <a:r>
                        <a:rPr lang="zh-CN" altLang="en-US"/>
                        <a:t>–$2</a:t>
                      </a:r>
                    </a:p>
                    <a:p>
                      <a:pPr algn="ctr">
                        <a:buNone/>
                      </a:pPr>
                      <a:endParaRPr lang="zh-CN" altLang="en-US"/>
                    </a:p>
                  </a:txBody>
                  <a:tcPr/>
                </a:tc>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椭圆形标注 11"/>
          <p:cNvSpPr/>
          <p:nvPr/>
        </p:nvSpPr>
        <p:spPr>
          <a:xfrm>
            <a:off x="1051560" y="4740275"/>
            <a:ext cx="1904365" cy="1720850"/>
          </a:xfrm>
          <a:prstGeom prst="wedgeEllipseCallout">
            <a:avLst>
              <a:gd name="adj1" fmla="val 60203"/>
              <a:gd name="adj2" fmla="val -1697"/>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也称为向最接近的值舍入，是默认的方式。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2.4.5  </a:t>
                      </a:r>
                      <a:r>
                        <a:rPr lang="zh-CN" altLang="en-US" sz="2400">
                          <a:solidFill>
                            <a:schemeClr val="bg1"/>
                          </a:solidFill>
                          <a:ea typeface="宋体" panose="02010600030101010101" pitchFamily="2" charset="-122"/>
                        </a:rPr>
                        <a:t>浮点运算</a:t>
                      </a:r>
                    </a:p>
                  </a:txBody>
                  <a:tcPr>
                    <a:solidFill>
                      <a:srgbClr val="52B6B1"/>
                    </a:solidFill>
                  </a:tcPr>
                </a:tc>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浮点加法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smtClean="0">
              <a:ea typeface="宋体" panose="02010600030101010101" pitchFamily="2" charset="-122"/>
              <a:sym typeface="+mn-ea"/>
            </a:endParaRPr>
          </a:p>
          <a:p>
            <a:pPr marL="0" indent="0">
              <a:buFont typeface="Wingdings" panose="05000000000000000000" charset="0"/>
              <a:buNone/>
            </a:pPr>
            <a:endParaRPr lang="zh-CN" altLang="en-US" sz="1800" dirty="0" smtClean="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39940" name="Rectangle 4"/>
          <p:cNvSpPr>
            <a:spLocks noGrp="1" noChangeArrowheads="1"/>
          </p:cNvSpPr>
          <p:nvPr/>
        </p:nvSpPr>
        <p:spPr>
          <a:xfrm>
            <a:off x="2225040" y="1645920"/>
            <a:ext cx="8382000" cy="4343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tabLst>
                <a:tab pos="2049145" algn="l"/>
              </a:tabLst>
            </a:pPr>
            <a:r>
              <a:rPr lang="en-US" dirty="0">
                <a:solidFill>
                  <a:schemeClr val="tx1"/>
                </a:solidFill>
              </a:rPr>
              <a:t>(–1)</a:t>
            </a:r>
            <a:r>
              <a:rPr lang="en-US" baseline="32000" dirty="0">
                <a:solidFill>
                  <a:schemeClr val="tx1"/>
                </a:solidFill>
                <a:latin typeface="Calibri Bold Italic" charset="0"/>
                <a:ea typeface="Calibri Bold Italic" charset="0"/>
                <a:cs typeface="Calibri Bold Italic" charset="0"/>
                <a:sym typeface="Calibri Bold Italic" charset="0"/>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marL="317500" lvl="1" indent="0">
              <a:buClr>
                <a:srgbClr val="0D0D0D"/>
              </a:buClr>
              <a:tabLst>
                <a:tab pos="2049145" algn="l"/>
              </a:tabLst>
            </a:pPr>
            <a:r>
              <a:rPr lang="zh-CN" altLang="en-US" dirty="0">
                <a:solidFill>
                  <a:schemeClr val="tx1"/>
                </a:solidFill>
                <a:ea typeface="宋体" panose="02010600030101010101" pitchFamily="2" charset="-122"/>
              </a:rPr>
              <a:t>假设</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&gt; </a:t>
            </a:r>
            <a:r>
              <a:rPr lang="en-US" dirty="0">
                <a:solidFill>
                  <a:schemeClr val="tx1"/>
                </a:solidFill>
                <a:latin typeface="Calibri Italic" charset="0"/>
                <a:ea typeface="Calibri Italic" charset="0"/>
                <a:cs typeface="Calibri Italic" charset="0"/>
                <a:sym typeface="Calibri Italic" charset="0"/>
              </a:rPr>
              <a:t>E2</a:t>
            </a:r>
          </a:p>
          <a:p>
            <a:pPr>
              <a:buClr>
                <a:srgbClr val="0D0D0D"/>
              </a:buClr>
              <a:tabLst>
                <a:tab pos="2049145" algn="l"/>
              </a:tabLst>
            </a:pPr>
            <a:r>
              <a:rPr lang="zh-CN" altLang="en-US" dirty="0">
                <a:solidFill>
                  <a:schemeClr val="tx1"/>
                </a:solidFill>
                <a:ea typeface="宋体" panose="02010600030101010101" pitchFamily="2" charset="-122"/>
              </a:rPr>
              <a:t>结果</a:t>
            </a:r>
            <a:r>
              <a:rPr lang="en-US" dirty="0">
                <a:solidFill>
                  <a:schemeClr val="tx1"/>
                </a:solidFill>
              </a:rPr>
              <a:t>: (–1)</a:t>
            </a:r>
            <a:r>
              <a:rPr lang="en-US" baseline="32000" dirty="0">
                <a:solidFill>
                  <a:schemeClr val="tx1"/>
                </a:solidFill>
                <a:latin typeface="Calibri Bold Italic" charset="0"/>
                <a:ea typeface="Calibri Bold Italic" charset="0"/>
                <a:cs typeface="Calibri Bold Italic" charset="0"/>
                <a:sym typeface="Calibri Bold Italic" charset="0"/>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317500" lvl="1" indent="0">
              <a:buClr>
                <a:srgbClr val="0D0D0D"/>
              </a:buClr>
              <a:tabLst>
                <a:tab pos="2049145" algn="l"/>
              </a:tabLst>
            </a:pPr>
            <a:r>
              <a:rPr lang="zh-CN" altLang="en-US" dirty="0">
                <a:solidFill>
                  <a:schemeClr val="tx1"/>
                </a:solidFill>
                <a:ea typeface="宋体" panose="02010600030101010101" pitchFamily="2" charset="-122"/>
              </a:rPr>
              <a:t>符号位</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zh-CN" altLang="en-US" dirty="0">
                <a:solidFill>
                  <a:schemeClr val="tx1"/>
                </a:solidFill>
                <a:ea typeface="宋体" panose="02010600030101010101" pitchFamily="2" charset="-122"/>
              </a:rPr>
              <a:t>尾数</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p>
          <a:p>
            <a:pPr marL="838200" lvl="2">
              <a:tabLst>
                <a:tab pos="2049145" algn="l"/>
              </a:tabLst>
            </a:pPr>
            <a:r>
              <a:rPr lang="zh-CN" altLang="en-US" dirty="0">
                <a:solidFill>
                  <a:schemeClr val="tx1"/>
                </a:solidFill>
                <a:ea typeface="宋体" panose="02010600030101010101" pitchFamily="2" charset="-122"/>
              </a:rPr>
              <a:t>对齐，相加</a:t>
            </a:r>
          </a:p>
          <a:p>
            <a:pPr marL="317500" lvl="1" indent="0">
              <a:buClr>
                <a:srgbClr val="000000"/>
              </a:buClr>
              <a:tabLst>
                <a:tab pos="2049145" algn="l"/>
              </a:tabLst>
            </a:pPr>
            <a:r>
              <a:rPr lang="zh-CN" altLang="en-US" dirty="0">
                <a:solidFill>
                  <a:schemeClr val="tx1"/>
                </a:solidFill>
                <a:ea typeface="宋体" panose="02010600030101010101"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endParaRPr lang="en-US" dirty="0" smtClean="0">
              <a:solidFill>
                <a:schemeClr val="tx1"/>
              </a:solidFill>
            </a:endParaRPr>
          </a:p>
          <a:p>
            <a:pPr marL="317500" lvl="1" indent="0">
              <a:buClr>
                <a:srgbClr val="000000"/>
              </a:buClr>
              <a:tabLst>
                <a:tab pos="2049145" algn="l"/>
              </a:tabLst>
            </a:pPr>
            <a:r>
              <a:rPr lang="zh-CN" altLang="en-US" dirty="0">
                <a:solidFill>
                  <a:schemeClr val="tx1"/>
                </a:solidFill>
                <a:ea typeface="宋体" panose="02010600030101010101" pitchFamily="2" charset="-122"/>
              </a:rPr>
              <a:t>如果</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 2, M</a:t>
            </a:r>
            <a:r>
              <a:rPr lang="zh-CN" altLang="en-US" dirty="0">
                <a:solidFill>
                  <a:schemeClr val="tx1"/>
                </a:solidFill>
                <a:ea typeface="宋体" panose="02010600030101010101" pitchFamily="2" charset="-122"/>
              </a:rPr>
              <a:t>右移</a:t>
            </a:r>
            <a:r>
              <a:rPr lang="en-US" dirty="0">
                <a:solidFill>
                  <a:schemeClr val="tx1"/>
                </a:solidFill>
              </a:rPr>
              <a:t>, </a:t>
            </a:r>
            <a:r>
              <a:rPr lang="zh-CN" altLang="en-US" dirty="0">
                <a:solidFill>
                  <a:schemeClr val="tx1"/>
                </a:solidFill>
                <a:ea typeface="宋体" panose="02010600030101010101" pitchFamily="2" charset="-122"/>
              </a:rPr>
              <a:t>阶码相应增加</a:t>
            </a:r>
          </a:p>
          <a:p>
            <a:pPr marL="317500" lvl="1" indent="0">
              <a:buClr>
                <a:srgbClr val="0D0D0D"/>
              </a:buClr>
              <a:tabLst>
                <a:tab pos="2049145" algn="l"/>
              </a:tabLst>
            </a:pPr>
            <a:r>
              <a:rPr lang="zh-CN" altLang="en-US" dirty="0">
                <a:solidFill>
                  <a:schemeClr val="tx1"/>
                </a:solidFill>
                <a:latin typeface="Calibri Italic" charset="0"/>
                <a:ea typeface="宋体" panose="02010600030101010101" pitchFamily="2" charset="-122"/>
                <a:cs typeface="Calibri Italic" charset="0"/>
                <a:sym typeface="Calibri Italic" charset="0"/>
              </a:rPr>
              <a:t>如果</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&lt; 1,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zh-CN" altLang="en-US" dirty="0">
                <a:solidFill>
                  <a:schemeClr val="tx1"/>
                </a:solidFill>
                <a:ea typeface="宋体" panose="02010600030101010101" pitchFamily="2" charset="-122"/>
              </a:rPr>
              <a:t>左移</a:t>
            </a:r>
            <a:r>
              <a:rPr lang="en-US" altLang="zh-CN" dirty="0">
                <a:solidFill>
                  <a:schemeClr val="tx1"/>
                </a:solidFill>
                <a:ea typeface="宋体" panose="02010600030101010101" pitchFamily="2" charset="-122"/>
              </a:rPr>
              <a:t>k</a:t>
            </a:r>
            <a:r>
              <a:rPr lang="zh-CN" altLang="en-US" dirty="0">
                <a:solidFill>
                  <a:schemeClr val="tx1"/>
                </a:solidFill>
                <a:ea typeface="宋体" panose="02010600030101010101" pitchFamily="2" charset="-122"/>
              </a:rPr>
              <a:t>位</a:t>
            </a:r>
            <a:r>
              <a:rPr lang="en-US" dirty="0">
                <a:solidFill>
                  <a:schemeClr val="tx1"/>
                </a:solidFill>
              </a:rPr>
              <a:t>, </a:t>
            </a:r>
            <a:r>
              <a:rPr lang="zh-CN" altLang="en-US" dirty="0">
                <a:solidFill>
                  <a:schemeClr val="tx1"/>
                </a:solidFill>
                <a:ea typeface="宋体" panose="02010600030101010101" pitchFamily="2" charset="-122"/>
              </a:rPr>
              <a:t>阶码相应减少</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k</a:t>
            </a:r>
          </a:p>
          <a:p>
            <a:pPr marL="317500" lvl="1" indent="0">
              <a:buClr>
                <a:srgbClr val="000000"/>
              </a:buClr>
              <a:tabLst>
                <a:tab pos="2049145" algn="l"/>
              </a:tabLst>
            </a:pPr>
            <a:r>
              <a:rPr lang="zh-CN" altLang="en-US" dirty="0">
                <a:solidFill>
                  <a:schemeClr val="tx1"/>
                </a:solidFill>
                <a:ea typeface="宋体" panose="02010600030101010101" pitchFamily="2" charset="-122"/>
              </a:rPr>
              <a:t>阶码</a:t>
            </a:r>
            <a:r>
              <a:rPr lang="en-US" altLang="zh-CN" dirty="0">
                <a:solidFill>
                  <a:schemeClr val="tx1"/>
                </a:solidFill>
                <a:ea typeface="宋体" panose="02010600030101010101" pitchFamily="2" charset="-122"/>
              </a:rPr>
              <a:t>E</a:t>
            </a:r>
            <a:r>
              <a:rPr lang="zh-CN" altLang="en-US" dirty="0">
                <a:solidFill>
                  <a:schemeClr val="tx1"/>
                </a:solidFill>
                <a:ea typeface="宋体" panose="02010600030101010101" pitchFamily="2" charset="-122"/>
              </a:rPr>
              <a:t>超出可表示范围则溢出</a:t>
            </a:r>
          </a:p>
          <a:p>
            <a:pPr marL="317500" lvl="1" indent="0">
              <a:buClr>
                <a:srgbClr val="000000"/>
              </a:buClr>
              <a:tabLst>
                <a:tab pos="2049145" algn="l"/>
              </a:tabLst>
            </a:pPr>
            <a:r>
              <a:rPr lang="zh-CN" altLang="en-US" dirty="0">
                <a:solidFill>
                  <a:schemeClr val="tx1"/>
                </a:solidFill>
                <a:ea typeface="宋体" panose="02010600030101010101" pitchFamily="2" charset="-122"/>
              </a:rPr>
              <a:t>尾数舍入为合适的精度</a:t>
            </a:r>
          </a:p>
        </p:txBody>
      </p:sp>
      <p:sp>
        <p:nvSpPr>
          <p:cNvPr id="39941" name="Rectangle 5"/>
          <p:cNvSpPr/>
          <p:nvPr/>
        </p:nvSpPr>
        <p:spPr bwMode="auto">
          <a:xfrm>
            <a:off x="7612380" y="2021840"/>
            <a:ext cx="17907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s1</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M1</a:t>
            </a:r>
            <a:r>
              <a:rPr lang="en-US" sz="2000">
                <a:solidFill>
                  <a:schemeClr val="tx1"/>
                </a:solidFill>
                <a:latin typeface="Calibri Bold" charset="0"/>
                <a:ea typeface="Calibri Bold" charset="0"/>
                <a:cs typeface="Calibri Bold" charset="0"/>
                <a:sym typeface="Calibri Bold" charset="0"/>
              </a:rPr>
              <a:t> </a:t>
            </a:r>
          </a:p>
        </p:txBody>
      </p:sp>
      <p:sp>
        <p:nvSpPr>
          <p:cNvPr id="39942" name="Rectangle 6"/>
          <p:cNvSpPr/>
          <p:nvPr/>
        </p:nvSpPr>
        <p:spPr bwMode="auto">
          <a:xfrm>
            <a:off x="9190355" y="2567940"/>
            <a:ext cx="22225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s2</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M2</a:t>
            </a:r>
            <a:r>
              <a:rPr lang="en-US" sz="2000">
                <a:solidFill>
                  <a:schemeClr val="tx1"/>
                </a:solidFill>
                <a:latin typeface="Calibri Bold" charset="0"/>
                <a:ea typeface="Calibri Bold" charset="0"/>
                <a:cs typeface="Calibri Bold" charset="0"/>
                <a:sym typeface="Calibri Bold" charset="0"/>
              </a:rPr>
              <a:t> </a:t>
            </a:r>
          </a:p>
        </p:txBody>
      </p:sp>
      <p:sp>
        <p:nvSpPr>
          <p:cNvPr id="39943" name="Line 7"/>
          <p:cNvSpPr>
            <a:spLocks noChangeShapeType="1"/>
          </p:cNvSpPr>
          <p:nvPr/>
        </p:nvSpPr>
        <p:spPr bwMode="auto">
          <a:xfrm>
            <a:off x="94030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4" name="Line 8"/>
          <p:cNvSpPr>
            <a:spLocks noChangeShapeType="1"/>
          </p:cNvSpPr>
          <p:nvPr/>
        </p:nvSpPr>
        <p:spPr bwMode="auto">
          <a:xfrm>
            <a:off x="113969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5" name="Line 9"/>
          <p:cNvSpPr>
            <a:spLocks noChangeShapeType="1"/>
          </p:cNvSpPr>
          <p:nvPr/>
        </p:nvSpPr>
        <p:spPr bwMode="auto">
          <a:xfrm>
            <a:off x="9415780" y="1831340"/>
            <a:ext cx="1968500" cy="0"/>
          </a:xfrm>
          <a:prstGeom prst="line">
            <a:avLst/>
          </a:prstGeom>
          <a:noFill/>
          <a:ln w="38100" cap="flat">
            <a:solidFill>
              <a:schemeClr val="tx1"/>
            </a:solidFill>
            <a:prstDash val="solid"/>
            <a:miter lim="800000"/>
            <a:headEnd type="triangle" w="med" len="med"/>
            <a:tailEnd type="triangle" w="med" len="med"/>
          </a:ln>
        </p:spPr>
        <p:txBody>
          <a:bodyPr lIns="0" tIns="0" rIns="0" bIns="0"/>
          <a:lstStyle/>
          <a:p>
            <a:endParaRPr lang="en-US" sz="4000"/>
          </a:p>
        </p:txBody>
      </p:sp>
      <p:sp>
        <p:nvSpPr>
          <p:cNvPr id="39946" name="Rectangle 10"/>
          <p:cNvSpPr/>
          <p:nvPr/>
        </p:nvSpPr>
        <p:spPr bwMode="auto">
          <a:xfrm>
            <a:off x="10112693" y="1601153"/>
            <a:ext cx="771045" cy="307777"/>
          </a:xfrm>
          <a:prstGeom prst="rect">
            <a:avLst/>
          </a:prstGeom>
          <a:solidFill>
            <a:srgbClr val="FFFFFF"/>
          </a:solidFill>
          <a:ln w="25400" cap="flat">
            <a:noFill/>
            <a:miter lim="800000"/>
            <a:headEnd type="none" w="med" len="med"/>
            <a:tailEnd type="none" w="med" len="med"/>
          </a:ln>
        </p:spPr>
        <p:txBody>
          <a:bodyPr wrap="none" lIns="0" tIns="0" rIns="0" bIns="0">
            <a:spAutoFit/>
          </a:bodyPr>
          <a:lstStyle/>
          <a:p>
            <a:pPr algn="l"/>
            <a:r>
              <a:rPr lang="en-US" sz="2000">
                <a:solidFill>
                  <a:schemeClr val="tx1"/>
                </a:solidFill>
                <a:latin typeface="Arial Narrow Bold Italic" charset="0"/>
                <a:ea typeface="Arial Narrow Bold Italic" charset="0"/>
                <a:cs typeface="Arial Narrow Bold Italic" charset="0"/>
                <a:sym typeface="Arial Narrow Bold Italic" charset="0"/>
              </a:rPr>
              <a:t>E1</a:t>
            </a:r>
            <a:r>
              <a:rPr lang="en-US" sz="2000">
                <a:solidFill>
                  <a:schemeClr val="tx1"/>
                </a:solidFill>
                <a:latin typeface="Arial Narrow Bold" charset="0"/>
                <a:ea typeface="Arial Narrow Bold" charset="0"/>
                <a:cs typeface="Arial Narrow Bold" charset="0"/>
                <a:sym typeface="Arial Narrow Bold" charset="0"/>
              </a:rPr>
              <a:t>–</a:t>
            </a:r>
            <a:r>
              <a:rPr lang="en-US" sz="2000">
                <a:solidFill>
                  <a:schemeClr val="tx1"/>
                </a:solidFill>
                <a:latin typeface="Arial Narrow Bold Italic" charset="0"/>
                <a:ea typeface="Arial Narrow Bold Italic" charset="0"/>
                <a:cs typeface="Arial Narrow Bold Italic" charset="0"/>
                <a:sym typeface="Arial Narrow Bold Italic" charset="0"/>
              </a:rPr>
              <a:t>E2</a:t>
            </a:r>
          </a:p>
        </p:txBody>
      </p:sp>
      <p:sp>
        <p:nvSpPr>
          <p:cNvPr id="39947" name="Rectangle 11"/>
          <p:cNvSpPr/>
          <p:nvPr/>
        </p:nvSpPr>
        <p:spPr bwMode="auto">
          <a:xfrm>
            <a:off x="7242493" y="2431415"/>
            <a:ext cx="254877" cy="615553"/>
          </a:xfrm>
          <a:prstGeom prst="rect">
            <a:avLst/>
          </a:prstGeom>
          <a:noFill/>
          <a:ln w="12700" cap="flat">
            <a:noFill/>
            <a:miter lim="800000"/>
            <a:headEnd type="none" w="med" len="med"/>
            <a:tailEnd type="none" w="med" len="med"/>
          </a:ln>
        </p:spPr>
        <p:txBody>
          <a:bodyPr wrap="none" lIns="0" tIns="0" rIns="0" bIns="0">
            <a:spAutoFit/>
          </a:bodyPr>
          <a:lstStyle/>
          <a:p>
            <a:r>
              <a:rPr lang="en-US" sz="40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39948" name="Line 12"/>
          <p:cNvSpPr>
            <a:spLocks noChangeShapeType="1"/>
          </p:cNvSpPr>
          <p:nvPr/>
        </p:nvSpPr>
        <p:spPr bwMode="auto">
          <a:xfrm>
            <a:off x="7371080" y="3164840"/>
            <a:ext cx="4089400" cy="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9" name="Rectangle 13"/>
          <p:cNvSpPr/>
          <p:nvPr/>
        </p:nvSpPr>
        <p:spPr bwMode="auto">
          <a:xfrm>
            <a:off x="7612380" y="3317240"/>
            <a:ext cx="37846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a:t>
            </a:r>
          </a:p>
        </p:txBody>
      </p:sp>
      <p:sp>
        <p:nvSpPr>
          <p:cNvPr id="5" name="矩形 4"/>
          <p:cNvSpPr/>
          <p:nvPr/>
        </p:nvSpPr>
        <p:spPr>
          <a:xfrm>
            <a:off x="2225040" y="5623560"/>
            <a:ext cx="5866130" cy="732155"/>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tabLst>
                <a:tab pos="1885950" algn="l"/>
              </a:tabLst>
            </a:pPr>
            <a:r>
              <a:rPr lang="en-US" sz="1800" b="1" dirty="0" smtClean="0">
                <a:latin typeface="Courier New" panose="02070309020205020404" charset="0"/>
                <a:cs typeface="Courier New" panose="02070309020205020404" charset="0"/>
                <a:sym typeface="+mn-ea"/>
              </a:rPr>
              <a:t>1.010*2</a:t>
            </a:r>
            <a:r>
              <a:rPr lang="en-US" sz="1800" b="1" baseline="30000" dirty="0" smtClean="0">
                <a:latin typeface="Courier New" panose="02070309020205020404" charset="0"/>
                <a:cs typeface="Courier New" panose="02070309020205020404" charset="0"/>
                <a:sym typeface="+mn-ea"/>
              </a:rPr>
              <a:t>2</a:t>
            </a:r>
            <a:r>
              <a:rPr lang="en-US" sz="1800" b="1" dirty="0" smtClean="0">
                <a:latin typeface="Courier New" panose="02070309020205020404" charset="0"/>
                <a:cs typeface="Courier New" panose="02070309020205020404" charset="0"/>
                <a:sym typeface="+mn-ea"/>
              </a:rPr>
              <a:t> </a:t>
            </a:r>
            <a:r>
              <a:rPr lang="en-US" sz="1800" b="1" dirty="0">
                <a:latin typeface="Courier New" panose="02070309020205020404" charset="0"/>
                <a:cs typeface="Courier New" panose="02070309020205020404" charset="0"/>
                <a:sym typeface="+mn-ea"/>
              </a:rPr>
              <a:t>+ </a:t>
            </a:r>
            <a:r>
              <a:rPr lang="en-US" sz="1800" b="1" dirty="0" smtClean="0">
                <a:latin typeface="Courier New" panose="02070309020205020404" charset="0"/>
                <a:cs typeface="Courier New" panose="02070309020205020404" charset="0"/>
                <a:sym typeface="+mn-ea"/>
              </a:rPr>
              <a:t>1.110*2</a:t>
            </a:r>
            <a:r>
              <a:rPr lang="en-US" sz="1800" b="1" baseline="30000" dirty="0" smtClean="0">
                <a:latin typeface="Courier New" panose="02070309020205020404" charset="0"/>
                <a:cs typeface="Courier New" panose="02070309020205020404" charset="0"/>
                <a:sym typeface="+mn-ea"/>
              </a:rPr>
              <a:t>3</a:t>
            </a:r>
            <a:r>
              <a:rPr lang="en-US" sz="1800" b="1" dirty="0" smtClean="0">
                <a:latin typeface="Courier New" panose="02070309020205020404" charset="0"/>
                <a:cs typeface="Courier New" panose="02070309020205020404" charset="0"/>
                <a:sym typeface="+mn-ea"/>
              </a:rPr>
              <a:t> = (0.1010 </a:t>
            </a:r>
            <a:r>
              <a:rPr lang="en-US" sz="1800" b="1" dirty="0">
                <a:latin typeface="Courier New" panose="02070309020205020404" charset="0"/>
                <a:cs typeface="Courier New" panose="02070309020205020404" charset="0"/>
                <a:sym typeface="+mn-ea"/>
              </a:rPr>
              <a:t>+ </a:t>
            </a:r>
            <a:r>
              <a:rPr lang="en-US" sz="1800" b="1" dirty="0" smtClean="0">
                <a:latin typeface="Courier New" panose="02070309020205020404" charset="0"/>
                <a:cs typeface="Courier New" panose="02070309020205020404" charset="0"/>
                <a:sym typeface="+mn-ea"/>
              </a:rPr>
              <a:t>1</a:t>
            </a:r>
            <a:r>
              <a:rPr lang="en-US" b="1" dirty="0" smtClean="0">
                <a:latin typeface="Courier New" panose="02070309020205020404" charset="0"/>
                <a:cs typeface="Courier New" panose="02070309020205020404" charset="0"/>
                <a:sym typeface="+mn-ea"/>
              </a:rPr>
              <a:t>.</a:t>
            </a:r>
            <a:r>
              <a:rPr lang="en-US" sz="1800" b="1" dirty="0" smtClean="0">
                <a:latin typeface="Courier New" panose="02070309020205020404" charset="0"/>
                <a:cs typeface="Courier New" panose="02070309020205020404" charset="0"/>
                <a:sym typeface="+mn-ea"/>
              </a:rPr>
              <a:t>110)*2</a:t>
            </a:r>
            <a:r>
              <a:rPr lang="en-US" sz="1800" b="1" baseline="30000" dirty="0" smtClean="0">
                <a:latin typeface="Courier New" panose="02070309020205020404" charset="0"/>
                <a:cs typeface="Courier New" panose="02070309020205020404" charset="0"/>
                <a:sym typeface="+mn-ea"/>
              </a:rPr>
              <a:t>3</a:t>
            </a:r>
            <a:r>
              <a:rPr lang="en-US" sz="1800" b="1" dirty="0" smtClean="0">
                <a:latin typeface="Courier New" panose="02070309020205020404" charset="0"/>
                <a:cs typeface="Courier New" panose="02070309020205020404" charset="0"/>
                <a:sym typeface="+mn-ea"/>
              </a:rPr>
              <a:t> </a:t>
            </a:r>
            <a:endParaRPr lang="en-US" sz="1800" b="1" dirty="0" smtClean="0">
              <a:latin typeface="Courier New" panose="02070309020205020404" charset="0"/>
              <a:cs typeface="Courier New" panose="02070309020205020404" charset="0"/>
            </a:endParaRPr>
          </a:p>
          <a:p>
            <a:pPr algn="l"/>
            <a:r>
              <a:rPr lang="en-US" sz="1800" b="1" dirty="0" smtClean="0">
                <a:latin typeface="Courier New" panose="02070309020205020404" charset="0"/>
                <a:cs typeface="Courier New" panose="02070309020205020404" charset="0"/>
                <a:sym typeface="+mn-ea"/>
              </a:rPr>
              <a:t>= 1</a:t>
            </a:r>
            <a:r>
              <a:rPr lang="en-US" sz="1800" b="1" dirty="0" smtClean="0">
                <a:solidFill>
                  <a:srgbClr val="C00000"/>
                </a:solidFill>
                <a:latin typeface="Courier New" panose="02070309020205020404" charset="0"/>
                <a:cs typeface="Courier New" panose="02070309020205020404" charset="0"/>
                <a:sym typeface="+mn-ea"/>
              </a:rPr>
              <a:t>0.0</a:t>
            </a:r>
            <a:r>
              <a:rPr lang="en-US" sz="1800" b="1" dirty="0" smtClean="0">
                <a:latin typeface="Courier New" panose="02070309020205020404" charset="0"/>
                <a:cs typeface="Courier New" panose="02070309020205020404" charset="0"/>
                <a:sym typeface="+mn-ea"/>
              </a:rPr>
              <a:t>110 </a:t>
            </a:r>
            <a:r>
              <a:rPr lang="en-US" sz="1800" b="1" dirty="0">
                <a:latin typeface="Courier New" panose="02070309020205020404" charset="0"/>
                <a:cs typeface="Courier New" panose="02070309020205020404" charset="0"/>
                <a:sym typeface="+mn-ea"/>
              </a:rPr>
              <a:t>* </a:t>
            </a:r>
            <a:r>
              <a:rPr lang="en-US" sz="1800" b="1" dirty="0" smtClean="0">
                <a:latin typeface="Courier New" panose="02070309020205020404" charset="0"/>
                <a:cs typeface="Courier New" panose="02070309020205020404" charset="0"/>
                <a:sym typeface="+mn-ea"/>
              </a:rPr>
              <a:t>2</a:t>
            </a:r>
            <a:r>
              <a:rPr lang="en-US" sz="1800" b="1" baseline="30000" dirty="0" smtClean="0">
                <a:latin typeface="Courier New" panose="02070309020205020404" charset="0"/>
                <a:cs typeface="Courier New" panose="02070309020205020404" charset="0"/>
                <a:sym typeface="+mn-ea"/>
              </a:rPr>
              <a:t>3</a:t>
            </a:r>
            <a:r>
              <a:rPr lang="en-US" sz="1800" b="1" dirty="0" smtClean="0">
                <a:latin typeface="Courier New" panose="02070309020205020404" charset="0"/>
                <a:cs typeface="Courier New" panose="02070309020205020404" charset="0"/>
                <a:sym typeface="+mn-ea"/>
              </a:rPr>
              <a:t> </a:t>
            </a:r>
            <a:r>
              <a:rPr lang="en-US" sz="1800" b="1" dirty="0">
                <a:latin typeface="Courier New" panose="02070309020205020404" charset="0"/>
                <a:cs typeface="Courier New" panose="02070309020205020404" charset="0"/>
                <a:sym typeface="+mn-ea"/>
              </a:rPr>
              <a:t>= 1.001</a:t>
            </a:r>
            <a:r>
              <a:rPr lang="en-US" sz="1800" b="1" dirty="0">
                <a:solidFill>
                  <a:srgbClr val="C00000"/>
                </a:solidFill>
                <a:latin typeface="Courier New" panose="02070309020205020404" charset="0"/>
                <a:cs typeface="Courier New" panose="02070309020205020404" charset="0"/>
                <a:sym typeface="+mn-ea"/>
              </a:rPr>
              <a:t>1</a:t>
            </a:r>
            <a:r>
              <a:rPr lang="en-US" sz="1800" b="1" dirty="0">
                <a:latin typeface="Courier New" panose="02070309020205020404" charset="0"/>
                <a:cs typeface="Courier New" panose="02070309020205020404" charset="0"/>
                <a:sym typeface="+mn-ea"/>
              </a:rPr>
              <a:t> * </a:t>
            </a:r>
            <a:r>
              <a:rPr lang="en-US" sz="1800" b="1" dirty="0" smtClean="0">
                <a:latin typeface="Courier New" panose="02070309020205020404" charset="0"/>
                <a:cs typeface="Courier New" panose="02070309020205020404" charset="0"/>
                <a:sym typeface="+mn-ea"/>
              </a:rPr>
              <a:t>2</a:t>
            </a:r>
            <a:r>
              <a:rPr lang="en-US" sz="1800" b="1" baseline="30000" dirty="0" smtClean="0">
                <a:latin typeface="Courier New" panose="02070309020205020404" charset="0"/>
                <a:cs typeface="Courier New" panose="02070309020205020404" charset="0"/>
                <a:sym typeface="+mn-ea"/>
              </a:rPr>
              <a:t>4</a:t>
            </a:r>
            <a:r>
              <a:rPr lang="en-US" sz="1800" b="1" dirty="0" smtClean="0">
                <a:latin typeface="Courier New" panose="02070309020205020404" charset="0"/>
                <a:cs typeface="Courier New" panose="02070309020205020404" charset="0"/>
                <a:sym typeface="+mn-ea"/>
              </a:rPr>
              <a:t> </a:t>
            </a:r>
            <a:r>
              <a:rPr lang="en-US" sz="1800" b="1" dirty="0">
                <a:latin typeface="Courier New" panose="02070309020205020404" charset="0"/>
                <a:cs typeface="Courier New" panose="02070309020205020404" charset="0"/>
                <a:sym typeface="+mn-ea"/>
              </a:rPr>
              <a:t>= 1.010 * </a:t>
            </a:r>
            <a:r>
              <a:rPr lang="en-US" sz="1800" b="1" dirty="0" smtClean="0">
                <a:latin typeface="Courier New" panose="02070309020205020404" charset="0"/>
                <a:cs typeface="Courier New" panose="02070309020205020404" charset="0"/>
                <a:sym typeface="+mn-ea"/>
              </a:rPr>
              <a:t>2</a:t>
            </a:r>
            <a:r>
              <a:rPr lang="en-US" sz="1800" b="1" baseline="30000" dirty="0" smtClean="0">
                <a:latin typeface="Courier New" panose="02070309020205020404" charset="0"/>
                <a:cs typeface="Courier New" panose="02070309020205020404" charset="0"/>
                <a:sym typeface="+mn-ea"/>
              </a:rPr>
              <a:t>4</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940">
                                            <p:txEl>
                                              <p:pRg st="0" end="0"/>
                                            </p:txEl>
                                          </p:spTgt>
                                        </p:tgtEl>
                                        <p:attrNameLst>
                                          <p:attrName>style.visibility</p:attrName>
                                        </p:attrNameLst>
                                      </p:cBhvr>
                                      <p:to>
                                        <p:strVal val="visible"/>
                                      </p:to>
                                    </p:set>
                                    <p:animEffect transition="in" filter="wipe(down)">
                                      <p:cBhvr>
                                        <p:cTn id="12" dur="500"/>
                                        <p:tgtEl>
                                          <p:spTgt spid="399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940">
                                            <p:txEl>
                                              <p:pRg st="1" end="1"/>
                                            </p:txEl>
                                          </p:spTgt>
                                        </p:tgtEl>
                                        <p:attrNameLst>
                                          <p:attrName>style.visibility</p:attrName>
                                        </p:attrNameLst>
                                      </p:cBhvr>
                                      <p:to>
                                        <p:strVal val="visible"/>
                                      </p:to>
                                    </p:set>
                                    <p:animEffect transition="in" filter="wipe(down)">
                                      <p:cBhvr>
                                        <p:cTn id="17" dur="500"/>
                                        <p:tgtEl>
                                          <p:spTgt spid="399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940">
                                            <p:txEl>
                                              <p:pRg st="2" end="2"/>
                                            </p:txEl>
                                          </p:spTgt>
                                        </p:tgtEl>
                                        <p:attrNameLst>
                                          <p:attrName>style.visibility</p:attrName>
                                        </p:attrNameLst>
                                      </p:cBhvr>
                                      <p:to>
                                        <p:strVal val="visible"/>
                                      </p:to>
                                    </p:set>
                                    <p:animEffect transition="in" filter="wipe(down)">
                                      <p:cBhvr>
                                        <p:cTn id="22" dur="500"/>
                                        <p:tgtEl>
                                          <p:spTgt spid="399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9940">
                                            <p:txEl>
                                              <p:pRg st="3" end="3"/>
                                            </p:txEl>
                                          </p:spTgt>
                                        </p:tgtEl>
                                        <p:attrNameLst>
                                          <p:attrName>style.visibility</p:attrName>
                                        </p:attrNameLst>
                                      </p:cBhvr>
                                      <p:to>
                                        <p:strVal val="visible"/>
                                      </p:to>
                                    </p:set>
                                    <p:animEffect transition="in" filter="wipe(down)">
                                      <p:cBhvr>
                                        <p:cTn id="27" dur="500"/>
                                        <p:tgtEl>
                                          <p:spTgt spid="399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9940">
                                            <p:txEl>
                                              <p:pRg st="4" end="4"/>
                                            </p:txEl>
                                          </p:spTgt>
                                        </p:tgtEl>
                                        <p:attrNameLst>
                                          <p:attrName>style.visibility</p:attrName>
                                        </p:attrNameLst>
                                      </p:cBhvr>
                                      <p:to>
                                        <p:strVal val="visible"/>
                                      </p:to>
                                    </p:set>
                                    <p:animEffect transition="in" filter="wipe(down)">
                                      <p:cBhvr>
                                        <p:cTn id="32" dur="500"/>
                                        <p:tgtEl>
                                          <p:spTgt spid="3994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941"/>
                                        </p:tgtEl>
                                        <p:attrNameLst>
                                          <p:attrName>style.visibility</p:attrName>
                                        </p:attrNameLst>
                                      </p:cBhvr>
                                      <p:to>
                                        <p:strVal val="visible"/>
                                      </p:to>
                                    </p:set>
                                    <p:anim calcmode="lin" valueType="num">
                                      <p:cBhvr additive="base">
                                        <p:cTn id="37" dur="500" fill="hold"/>
                                        <p:tgtEl>
                                          <p:spTgt spid="39941"/>
                                        </p:tgtEl>
                                        <p:attrNameLst>
                                          <p:attrName>ppt_x</p:attrName>
                                        </p:attrNameLst>
                                      </p:cBhvr>
                                      <p:tavLst>
                                        <p:tav tm="0">
                                          <p:val>
                                            <p:strVal val="#ppt_x"/>
                                          </p:val>
                                        </p:tav>
                                        <p:tav tm="100000">
                                          <p:val>
                                            <p:strVal val="#ppt_x"/>
                                          </p:val>
                                        </p:tav>
                                      </p:tavLst>
                                    </p:anim>
                                    <p:anim calcmode="lin" valueType="num">
                                      <p:cBhvr additive="base">
                                        <p:cTn id="38" dur="500" fill="hold"/>
                                        <p:tgtEl>
                                          <p:spTgt spid="399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9942"/>
                                        </p:tgtEl>
                                        <p:attrNameLst>
                                          <p:attrName>style.visibility</p:attrName>
                                        </p:attrNameLst>
                                      </p:cBhvr>
                                      <p:to>
                                        <p:strVal val="visible"/>
                                      </p:to>
                                    </p:set>
                                    <p:anim calcmode="lin" valueType="num">
                                      <p:cBhvr additive="base">
                                        <p:cTn id="41" dur="500" fill="hold"/>
                                        <p:tgtEl>
                                          <p:spTgt spid="39942"/>
                                        </p:tgtEl>
                                        <p:attrNameLst>
                                          <p:attrName>ppt_x</p:attrName>
                                        </p:attrNameLst>
                                      </p:cBhvr>
                                      <p:tavLst>
                                        <p:tav tm="0">
                                          <p:val>
                                            <p:strVal val="#ppt_x"/>
                                          </p:val>
                                        </p:tav>
                                        <p:tav tm="100000">
                                          <p:val>
                                            <p:strVal val="#ppt_x"/>
                                          </p:val>
                                        </p:tav>
                                      </p:tavLst>
                                    </p:anim>
                                    <p:anim calcmode="lin" valueType="num">
                                      <p:cBhvr additive="base">
                                        <p:cTn id="42" dur="500" fill="hold"/>
                                        <p:tgtEl>
                                          <p:spTgt spid="3994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943"/>
                                        </p:tgtEl>
                                        <p:attrNameLst>
                                          <p:attrName>style.visibility</p:attrName>
                                        </p:attrNameLst>
                                      </p:cBhvr>
                                      <p:to>
                                        <p:strVal val="visible"/>
                                      </p:to>
                                    </p:set>
                                    <p:anim calcmode="lin" valueType="num">
                                      <p:cBhvr additive="base">
                                        <p:cTn id="45" dur="500" fill="hold"/>
                                        <p:tgtEl>
                                          <p:spTgt spid="39943"/>
                                        </p:tgtEl>
                                        <p:attrNameLst>
                                          <p:attrName>ppt_x</p:attrName>
                                        </p:attrNameLst>
                                      </p:cBhvr>
                                      <p:tavLst>
                                        <p:tav tm="0">
                                          <p:val>
                                            <p:strVal val="#ppt_x"/>
                                          </p:val>
                                        </p:tav>
                                        <p:tav tm="100000">
                                          <p:val>
                                            <p:strVal val="#ppt_x"/>
                                          </p:val>
                                        </p:tav>
                                      </p:tavLst>
                                    </p:anim>
                                    <p:anim calcmode="lin" valueType="num">
                                      <p:cBhvr additive="base">
                                        <p:cTn id="46" dur="500" fill="hold"/>
                                        <p:tgtEl>
                                          <p:spTgt spid="3994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944"/>
                                        </p:tgtEl>
                                        <p:attrNameLst>
                                          <p:attrName>style.visibility</p:attrName>
                                        </p:attrNameLst>
                                      </p:cBhvr>
                                      <p:to>
                                        <p:strVal val="visible"/>
                                      </p:to>
                                    </p:set>
                                    <p:anim calcmode="lin" valueType="num">
                                      <p:cBhvr additive="base">
                                        <p:cTn id="49" dur="500" fill="hold"/>
                                        <p:tgtEl>
                                          <p:spTgt spid="39944"/>
                                        </p:tgtEl>
                                        <p:attrNameLst>
                                          <p:attrName>ppt_x</p:attrName>
                                        </p:attrNameLst>
                                      </p:cBhvr>
                                      <p:tavLst>
                                        <p:tav tm="0">
                                          <p:val>
                                            <p:strVal val="#ppt_x"/>
                                          </p:val>
                                        </p:tav>
                                        <p:tav tm="100000">
                                          <p:val>
                                            <p:strVal val="#ppt_x"/>
                                          </p:val>
                                        </p:tav>
                                      </p:tavLst>
                                    </p:anim>
                                    <p:anim calcmode="lin" valueType="num">
                                      <p:cBhvr additive="base">
                                        <p:cTn id="50" dur="500" fill="hold"/>
                                        <p:tgtEl>
                                          <p:spTgt spid="399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9945"/>
                                        </p:tgtEl>
                                        <p:attrNameLst>
                                          <p:attrName>style.visibility</p:attrName>
                                        </p:attrNameLst>
                                      </p:cBhvr>
                                      <p:to>
                                        <p:strVal val="visible"/>
                                      </p:to>
                                    </p:set>
                                    <p:anim calcmode="lin" valueType="num">
                                      <p:cBhvr additive="base">
                                        <p:cTn id="53" dur="500" fill="hold"/>
                                        <p:tgtEl>
                                          <p:spTgt spid="39945"/>
                                        </p:tgtEl>
                                        <p:attrNameLst>
                                          <p:attrName>ppt_x</p:attrName>
                                        </p:attrNameLst>
                                      </p:cBhvr>
                                      <p:tavLst>
                                        <p:tav tm="0">
                                          <p:val>
                                            <p:strVal val="#ppt_x"/>
                                          </p:val>
                                        </p:tav>
                                        <p:tav tm="100000">
                                          <p:val>
                                            <p:strVal val="#ppt_x"/>
                                          </p:val>
                                        </p:tav>
                                      </p:tavLst>
                                    </p:anim>
                                    <p:anim calcmode="lin" valueType="num">
                                      <p:cBhvr additive="base">
                                        <p:cTn id="54" dur="500" fill="hold"/>
                                        <p:tgtEl>
                                          <p:spTgt spid="3994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946"/>
                                        </p:tgtEl>
                                        <p:attrNameLst>
                                          <p:attrName>style.visibility</p:attrName>
                                        </p:attrNameLst>
                                      </p:cBhvr>
                                      <p:to>
                                        <p:strVal val="visible"/>
                                      </p:to>
                                    </p:set>
                                    <p:anim calcmode="lin" valueType="num">
                                      <p:cBhvr additive="base">
                                        <p:cTn id="57" dur="500" fill="hold"/>
                                        <p:tgtEl>
                                          <p:spTgt spid="39946"/>
                                        </p:tgtEl>
                                        <p:attrNameLst>
                                          <p:attrName>ppt_x</p:attrName>
                                        </p:attrNameLst>
                                      </p:cBhvr>
                                      <p:tavLst>
                                        <p:tav tm="0">
                                          <p:val>
                                            <p:strVal val="#ppt_x"/>
                                          </p:val>
                                        </p:tav>
                                        <p:tav tm="100000">
                                          <p:val>
                                            <p:strVal val="#ppt_x"/>
                                          </p:val>
                                        </p:tav>
                                      </p:tavLst>
                                    </p:anim>
                                    <p:anim calcmode="lin" valueType="num">
                                      <p:cBhvr additive="base">
                                        <p:cTn id="58" dur="500" fill="hold"/>
                                        <p:tgtEl>
                                          <p:spTgt spid="3994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9947"/>
                                        </p:tgtEl>
                                        <p:attrNameLst>
                                          <p:attrName>style.visibility</p:attrName>
                                        </p:attrNameLst>
                                      </p:cBhvr>
                                      <p:to>
                                        <p:strVal val="visible"/>
                                      </p:to>
                                    </p:set>
                                    <p:anim calcmode="lin" valueType="num">
                                      <p:cBhvr additive="base">
                                        <p:cTn id="61" dur="500" fill="hold"/>
                                        <p:tgtEl>
                                          <p:spTgt spid="39947"/>
                                        </p:tgtEl>
                                        <p:attrNameLst>
                                          <p:attrName>ppt_x</p:attrName>
                                        </p:attrNameLst>
                                      </p:cBhvr>
                                      <p:tavLst>
                                        <p:tav tm="0">
                                          <p:val>
                                            <p:strVal val="#ppt_x"/>
                                          </p:val>
                                        </p:tav>
                                        <p:tav tm="100000">
                                          <p:val>
                                            <p:strVal val="#ppt_x"/>
                                          </p:val>
                                        </p:tav>
                                      </p:tavLst>
                                    </p:anim>
                                    <p:anim calcmode="lin" valueType="num">
                                      <p:cBhvr additive="base">
                                        <p:cTn id="62" dur="500" fill="hold"/>
                                        <p:tgtEl>
                                          <p:spTgt spid="3994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9948"/>
                                        </p:tgtEl>
                                        <p:attrNameLst>
                                          <p:attrName>style.visibility</p:attrName>
                                        </p:attrNameLst>
                                      </p:cBhvr>
                                      <p:to>
                                        <p:strVal val="visible"/>
                                      </p:to>
                                    </p:set>
                                    <p:anim calcmode="lin" valueType="num">
                                      <p:cBhvr additive="base">
                                        <p:cTn id="65" dur="500" fill="hold"/>
                                        <p:tgtEl>
                                          <p:spTgt spid="39948"/>
                                        </p:tgtEl>
                                        <p:attrNameLst>
                                          <p:attrName>ppt_x</p:attrName>
                                        </p:attrNameLst>
                                      </p:cBhvr>
                                      <p:tavLst>
                                        <p:tav tm="0">
                                          <p:val>
                                            <p:strVal val="#ppt_x"/>
                                          </p:val>
                                        </p:tav>
                                        <p:tav tm="100000">
                                          <p:val>
                                            <p:strVal val="#ppt_x"/>
                                          </p:val>
                                        </p:tav>
                                      </p:tavLst>
                                    </p:anim>
                                    <p:anim calcmode="lin" valueType="num">
                                      <p:cBhvr additive="base">
                                        <p:cTn id="66" dur="500" fill="hold"/>
                                        <p:tgtEl>
                                          <p:spTgt spid="3994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9949"/>
                                        </p:tgtEl>
                                        <p:attrNameLst>
                                          <p:attrName>style.visibility</p:attrName>
                                        </p:attrNameLst>
                                      </p:cBhvr>
                                      <p:to>
                                        <p:strVal val="visible"/>
                                      </p:to>
                                    </p:set>
                                    <p:anim calcmode="lin" valueType="num">
                                      <p:cBhvr additive="base">
                                        <p:cTn id="69" dur="500" fill="hold"/>
                                        <p:tgtEl>
                                          <p:spTgt spid="39949"/>
                                        </p:tgtEl>
                                        <p:attrNameLst>
                                          <p:attrName>ppt_x</p:attrName>
                                        </p:attrNameLst>
                                      </p:cBhvr>
                                      <p:tavLst>
                                        <p:tav tm="0">
                                          <p:val>
                                            <p:strVal val="#ppt_x"/>
                                          </p:val>
                                        </p:tav>
                                        <p:tav tm="100000">
                                          <p:val>
                                            <p:strVal val="#ppt_x"/>
                                          </p:val>
                                        </p:tav>
                                      </p:tavLst>
                                    </p:anim>
                                    <p:anim calcmode="lin" valueType="num">
                                      <p:cBhvr additive="base">
                                        <p:cTn id="70"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9940">
                                            <p:txEl>
                                              <p:pRg st="5" end="5"/>
                                            </p:txEl>
                                          </p:spTgt>
                                        </p:tgtEl>
                                        <p:attrNameLst>
                                          <p:attrName>style.visibility</p:attrName>
                                        </p:attrNameLst>
                                      </p:cBhvr>
                                      <p:to>
                                        <p:strVal val="visible"/>
                                      </p:to>
                                    </p:set>
                                    <p:animEffect transition="in" filter="wipe(down)">
                                      <p:cBhvr>
                                        <p:cTn id="75" dur="500"/>
                                        <p:tgtEl>
                                          <p:spTgt spid="39940">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9940">
                                            <p:txEl>
                                              <p:pRg st="6" end="6"/>
                                            </p:txEl>
                                          </p:spTgt>
                                        </p:tgtEl>
                                        <p:attrNameLst>
                                          <p:attrName>style.visibility</p:attrName>
                                        </p:attrNameLst>
                                      </p:cBhvr>
                                      <p:to>
                                        <p:strVal val="visible"/>
                                      </p:to>
                                    </p:set>
                                    <p:animEffect transition="in" filter="wipe(down)">
                                      <p:cBhvr>
                                        <p:cTn id="80" dur="500"/>
                                        <p:tgtEl>
                                          <p:spTgt spid="39940">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39940">
                                            <p:txEl>
                                              <p:pRg st="7" end="7"/>
                                            </p:txEl>
                                          </p:spTgt>
                                        </p:tgtEl>
                                        <p:attrNameLst>
                                          <p:attrName>style.visibility</p:attrName>
                                        </p:attrNameLst>
                                      </p:cBhvr>
                                      <p:to>
                                        <p:strVal val="visible"/>
                                      </p:to>
                                    </p:set>
                                    <p:animEffect transition="in" filter="wipe(down)">
                                      <p:cBhvr>
                                        <p:cTn id="85" dur="500"/>
                                        <p:tgtEl>
                                          <p:spTgt spid="39940">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39940">
                                            <p:txEl>
                                              <p:pRg st="8" end="8"/>
                                            </p:txEl>
                                          </p:spTgt>
                                        </p:tgtEl>
                                        <p:attrNameLst>
                                          <p:attrName>style.visibility</p:attrName>
                                        </p:attrNameLst>
                                      </p:cBhvr>
                                      <p:to>
                                        <p:strVal val="visible"/>
                                      </p:to>
                                    </p:set>
                                    <p:animEffect transition="in" filter="wipe(down)">
                                      <p:cBhvr>
                                        <p:cTn id="90" dur="500"/>
                                        <p:tgtEl>
                                          <p:spTgt spid="39940">
                                            <p:txEl>
                                              <p:pRg st="8" end="8"/>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9940">
                                            <p:txEl>
                                              <p:pRg st="9" end="9"/>
                                            </p:txEl>
                                          </p:spTgt>
                                        </p:tgtEl>
                                        <p:attrNameLst>
                                          <p:attrName>style.visibility</p:attrName>
                                        </p:attrNameLst>
                                      </p:cBhvr>
                                      <p:to>
                                        <p:strVal val="visible"/>
                                      </p:to>
                                    </p:set>
                                    <p:animEffect transition="in" filter="wipe(down)">
                                      <p:cBhvr>
                                        <p:cTn id="95" dur="500"/>
                                        <p:tgtEl>
                                          <p:spTgt spid="39940">
                                            <p:txEl>
                                              <p:pRg st="9" end="9"/>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wipe(down)">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39942" grpId="0" animBg="1"/>
      <p:bldP spid="39946" grpId="0" animBg="1"/>
      <p:bldP spid="39947" grpId="0"/>
      <p:bldP spid="39949"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tblGrid>
              <a:tr h="457200">
                <a:tc>
                  <a:txBody>
                    <a:bodyPr/>
                    <a:lstStyle/>
                    <a:p>
                      <a:pPr>
                        <a:buNone/>
                      </a:pPr>
                      <a:r>
                        <a:rPr lang="en-US" altLang="zh-CN" sz="2400">
                          <a:solidFill>
                            <a:schemeClr val="bg1"/>
                          </a:solidFill>
                        </a:rPr>
                        <a:t>2.4.5  </a:t>
                      </a:r>
                      <a:r>
                        <a:rPr lang="zh-CN" altLang="en-US" sz="2400">
                          <a:solidFill>
                            <a:schemeClr val="bg1"/>
                          </a:solidFill>
                          <a:ea typeface="宋体" panose="02010600030101010101" pitchFamily="2" charset="-122"/>
                        </a:rPr>
                        <a:t>浮点运算</a:t>
                      </a:r>
                    </a:p>
                  </a:txBody>
                  <a:tcPr>
                    <a:solidFill>
                      <a:srgbClr val="52B6B1"/>
                    </a:solidFill>
                  </a:tcPr>
                </a:tc>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浮点乘法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smtClean="0">
              <a:ea typeface="宋体" panose="02010600030101010101" pitchFamily="2" charset="-122"/>
              <a:sym typeface="+mn-ea"/>
            </a:endParaRPr>
          </a:p>
          <a:p>
            <a:pPr marL="0" indent="0">
              <a:buFont typeface="Wingdings" panose="05000000000000000000" charset="0"/>
              <a:buNone/>
            </a:pPr>
            <a:endParaRPr lang="zh-CN" altLang="en-US" sz="1800" dirty="0" smtClean="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5" name="矩形 4"/>
          <p:cNvSpPr/>
          <p:nvPr/>
        </p:nvSpPr>
        <p:spPr>
          <a:xfrm>
            <a:off x="1646555" y="4937760"/>
            <a:ext cx="9889490" cy="488950"/>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r>
              <a:rPr lang="zh-CN" altLang="en-US" sz="1800" dirty="0" smtClean="0">
                <a:latin typeface="+mj-lt"/>
                <a:ea typeface="宋体" panose="02010600030101010101" pitchFamily="2" charset="-122"/>
                <a:cs typeface="Courier New" panose="02070309020205020404" charset="0"/>
                <a:sym typeface="+mn-ea"/>
              </a:rPr>
              <a:t>保留</a:t>
            </a:r>
            <a:r>
              <a:rPr lang="en-US" altLang="zh-CN" sz="1800" dirty="0" smtClean="0">
                <a:latin typeface="+mj-lt"/>
                <a:ea typeface="宋体" panose="02010600030101010101" pitchFamily="2" charset="-122"/>
                <a:cs typeface="Courier New" panose="02070309020205020404" charset="0"/>
                <a:sym typeface="+mn-ea"/>
              </a:rPr>
              <a:t>4</a:t>
            </a:r>
            <a:r>
              <a:rPr lang="zh-CN" altLang="en-US" sz="1800" dirty="0" smtClean="0">
                <a:latin typeface="+mj-lt"/>
                <a:ea typeface="宋体" panose="02010600030101010101" pitchFamily="2" charset="-122"/>
                <a:cs typeface="Courier New" panose="02070309020205020404" charset="0"/>
                <a:sym typeface="+mn-ea"/>
              </a:rPr>
              <a:t>位有效数字</a:t>
            </a:r>
            <a:r>
              <a:rPr lang="en-US" sz="1800" dirty="0" smtClean="0">
                <a:latin typeface="+mj-lt"/>
                <a:cs typeface="Courier New" panose="02070309020205020404" charset="0"/>
                <a:sym typeface="+mn-ea"/>
              </a:rPr>
              <a:t>: </a:t>
            </a:r>
            <a:r>
              <a:rPr lang="en-US" sz="1800" dirty="0" smtClean="0">
                <a:latin typeface="Courier New" panose="02070309020205020404" charset="0"/>
                <a:cs typeface="Courier New" panose="02070309020205020404" charset="0"/>
                <a:sym typeface="+mn-ea"/>
              </a:rPr>
              <a:t>1.010*2</a:t>
            </a:r>
            <a:r>
              <a:rPr lang="en-US" sz="1800" baseline="30000" dirty="0" smtClean="0">
                <a:latin typeface="Courier New" panose="02070309020205020404" charset="0"/>
                <a:cs typeface="Courier New" panose="02070309020205020404" charset="0"/>
                <a:sym typeface="+mn-ea"/>
              </a:rPr>
              <a:t>2</a:t>
            </a:r>
            <a:r>
              <a:rPr lang="en-US" sz="1800" dirty="0" smtClean="0">
                <a:latin typeface="Courier New" panose="02070309020205020404" charset="0"/>
                <a:cs typeface="Courier New" panose="02070309020205020404" charset="0"/>
                <a:sym typeface="+mn-ea"/>
              </a:rPr>
              <a:t> x 1.110*2</a:t>
            </a:r>
            <a:r>
              <a:rPr lang="en-US" sz="1800" baseline="30000" dirty="0" smtClean="0">
                <a:latin typeface="Courier New" panose="02070309020205020404" charset="0"/>
                <a:cs typeface="Courier New" panose="02070309020205020404" charset="0"/>
                <a:sym typeface="+mn-ea"/>
              </a:rPr>
              <a:t>3</a:t>
            </a:r>
            <a:r>
              <a:rPr lang="en-US" sz="1800" dirty="0" smtClean="0">
                <a:latin typeface="Courier New" panose="02070309020205020404" charset="0"/>
                <a:cs typeface="Courier New" panose="02070309020205020404" charset="0"/>
                <a:sym typeface="+mn-ea"/>
              </a:rPr>
              <a:t> = 1</a:t>
            </a:r>
            <a:r>
              <a:rPr lang="en-US" sz="1800" dirty="0" smtClean="0">
                <a:solidFill>
                  <a:srgbClr val="C00000"/>
                </a:solidFill>
                <a:latin typeface="Courier New" panose="02070309020205020404" charset="0"/>
                <a:cs typeface="Courier New" panose="02070309020205020404" charset="0"/>
                <a:sym typeface="+mn-ea"/>
              </a:rPr>
              <a:t>0</a:t>
            </a:r>
            <a:r>
              <a:rPr lang="en-US" sz="1800" dirty="0" smtClean="0">
                <a:latin typeface="Courier New" panose="02070309020205020404" charset="0"/>
                <a:cs typeface="Courier New" panose="02070309020205020404" charset="0"/>
                <a:sym typeface="+mn-ea"/>
              </a:rPr>
              <a:t>.0011*2</a:t>
            </a:r>
            <a:r>
              <a:rPr lang="en-US" sz="1800" baseline="30000" dirty="0" smtClean="0">
                <a:latin typeface="Courier New" panose="02070309020205020404" charset="0"/>
                <a:cs typeface="Courier New" panose="02070309020205020404" charset="0"/>
                <a:sym typeface="+mn-ea"/>
              </a:rPr>
              <a:t>5</a:t>
            </a:r>
            <a:r>
              <a:rPr lang="en-US" sz="1800" dirty="0" smtClean="0">
                <a:latin typeface="Courier New" panose="02070309020205020404" charset="0"/>
                <a:cs typeface="Courier New" panose="02070309020205020404" charset="0"/>
                <a:sym typeface="+mn-ea"/>
              </a:rPr>
              <a:t> = 1.000</a:t>
            </a:r>
            <a:r>
              <a:rPr lang="en-US" sz="1800" dirty="0" smtClean="0">
                <a:solidFill>
                  <a:srgbClr val="C00000"/>
                </a:solidFill>
                <a:latin typeface="Courier New" panose="02070309020205020404" charset="0"/>
                <a:cs typeface="Courier New" panose="02070309020205020404" charset="0"/>
                <a:sym typeface="+mn-ea"/>
              </a:rPr>
              <a:t>11</a:t>
            </a:r>
            <a:r>
              <a:rPr lang="en-US" sz="1800" dirty="0" smtClean="0">
                <a:latin typeface="Courier New" panose="02070309020205020404" charset="0"/>
                <a:cs typeface="Courier New" panose="02070309020205020404" charset="0"/>
                <a:sym typeface="+mn-ea"/>
              </a:rPr>
              <a:t>*2</a:t>
            </a:r>
            <a:r>
              <a:rPr lang="en-US" sz="1800" baseline="30000" dirty="0" smtClean="0">
                <a:latin typeface="Courier New" panose="02070309020205020404" charset="0"/>
                <a:cs typeface="Courier New" panose="02070309020205020404" charset="0"/>
                <a:sym typeface="+mn-ea"/>
              </a:rPr>
              <a:t>6 </a:t>
            </a:r>
            <a:r>
              <a:rPr lang="en-US" sz="1800" dirty="0" smtClean="0">
                <a:latin typeface="Courier New" panose="02070309020205020404" charset="0"/>
                <a:cs typeface="Courier New" panose="02070309020205020404" charset="0"/>
                <a:sym typeface="+mn-ea"/>
              </a:rPr>
              <a:t>= 1.00</a:t>
            </a:r>
            <a:r>
              <a:rPr lang="en-US" sz="1800" dirty="0" smtClean="0">
                <a:solidFill>
                  <a:srgbClr val="C00000"/>
                </a:solidFill>
                <a:latin typeface="Courier New" panose="02070309020205020404" charset="0"/>
                <a:cs typeface="Courier New" panose="02070309020205020404" charset="0"/>
                <a:sym typeface="+mn-ea"/>
              </a:rPr>
              <a:t>1</a:t>
            </a:r>
            <a:r>
              <a:rPr lang="en-US" sz="1800" dirty="0" smtClean="0">
                <a:latin typeface="Courier New" panose="02070309020205020404" charset="0"/>
                <a:cs typeface="Courier New" panose="02070309020205020404" charset="0"/>
                <a:sym typeface="+mn-ea"/>
              </a:rPr>
              <a:t>*2</a:t>
            </a:r>
            <a:r>
              <a:rPr lang="en-US" sz="1800" baseline="30000" dirty="0">
                <a:latin typeface="Courier New" panose="02070309020205020404" charset="0"/>
                <a:cs typeface="Courier New" panose="02070309020205020404" charset="0"/>
                <a:sym typeface="+mn-ea"/>
              </a:rPr>
              <a:t>6</a:t>
            </a:r>
            <a:endParaRPr kumimoji="0" lang="en-US" altLang="en-US" sz="1800" i="0" u="none" strike="noStrike" cap="none" normalizeH="0" baseline="0" smtClean="0">
              <a:ln>
                <a:noFill/>
              </a:ln>
              <a:solidFill>
                <a:schemeClr val="tx1"/>
              </a:solidFill>
              <a:effectLst/>
              <a:latin typeface="Calibri" panose="020F0502020204030204" pitchFamily="34" charset="0"/>
            </a:endParaRPr>
          </a:p>
        </p:txBody>
      </p:sp>
      <p:sp>
        <p:nvSpPr>
          <p:cNvPr id="4" name="Rectangle 4"/>
          <p:cNvSpPr>
            <a:spLocks noGrp="1" noChangeArrowheads="1"/>
          </p:cNvSpPr>
          <p:nvPr/>
        </p:nvSpPr>
        <p:spPr>
          <a:xfrm>
            <a:off x="1905000" y="15240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buClr>
                <a:srgbClr val="0D0D0D"/>
              </a:buClr>
            </a:pPr>
            <a:r>
              <a:rPr lang="en-US" dirty="0">
                <a:solidFill>
                  <a:schemeClr val="tx1"/>
                </a:solidFill>
              </a:rPr>
              <a:t>(–1)</a:t>
            </a:r>
            <a:r>
              <a:rPr lang="en-US" baseline="32000" dirty="0">
                <a:solidFill>
                  <a:schemeClr val="tx1"/>
                </a:solidFill>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x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a:buClr>
                <a:srgbClr val="0D0D0D"/>
              </a:buClr>
            </a:pPr>
            <a:r>
              <a:rPr lang="zh-CN" altLang="en-US" dirty="0">
                <a:solidFill>
                  <a:schemeClr val="tx1"/>
                </a:solidFill>
                <a:ea typeface="宋体" panose="02010600030101010101" pitchFamily="2" charset="-122"/>
              </a:rPr>
              <a:t>结果</a:t>
            </a:r>
            <a:r>
              <a:rPr lang="en-US" dirty="0">
                <a:solidFill>
                  <a:schemeClr val="tx1"/>
                </a:solidFill>
              </a:rPr>
              <a:t>: (–1)</a:t>
            </a:r>
            <a:r>
              <a:rPr lang="en-US" baseline="32000" dirty="0">
                <a:solidFill>
                  <a:schemeClr val="tx1"/>
                </a:solidFill>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552450" lvl="1">
              <a:buClr>
                <a:srgbClr val="0D0D0D"/>
              </a:buClr>
            </a:pPr>
            <a:r>
              <a:rPr lang="zh-CN" altLang="en-US" dirty="0">
                <a:solidFill>
                  <a:schemeClr val="tx1"/>
                </a:solidFill>
                <a:latin typeface="Calibri Italic" charset="0"/>
                <a:ea typeface="宋体" panose="02010600030101010101" pitchFamily="2" charset="-122"/>
                <a:cs typeface="Calibri Italic" charset="0"/>
                <a:sym typeface="Calibri Italic" charset="0"/>
              </a:rPr>
              <a:t>符号</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s2</a:t>
            </a:r>
          </a:p>
          <a:p>
            <a:pPr marL="552450" lvl="1">
              <a:buClr>
                <a:srgbClr val="000000"/>
              </a:buClr>
            </a:pPr>
            <a:r>
              <a:rPr lang="zh-CN" altLang="en-US" dirty="0">
                <a:solidFill>
                  <a:schemeClr val="tx1"/>
                </a:solidFill>
                <a:latin typeface="Calibri Italic" charset="0"/>
                <a:ea typeface="宋体" panose="02010600030101010101" pitchFamily="2" charset="-122"/>
                <a:cs typeface="Calibri Italic" charset="0"/>
                <a:sym typeface="Calibri Italic" charset="0"/>
              </a:rPr>
              <a:t>尾数</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M1</a:t>
            </a:r>
            <a:r>
              <a:rPr lang="en-US" dirty="0">
                <a:solidFill>
                  <a:schemeClr val="tx1"/>
                </a:solidFill>
              </a:rPr>
              <a:t> </a:t>
            </a:r>
            <a:r>
              <a:rPr lang="en-US" dirty="0" smtClean="0">
                <a:solidFill>
                  <a:schemeClr val="tx1"/>
                </a:solidFill>
              </a:rPr>
              <a:t>x </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M2</a:t>
            </a:r>
          </a:p>
          <a:p>
            <a:pPr marL="552450" lvl="1">
              <a:buClr>
                <a:srgbClr val="0D0D0D"/>
              </a:buClr>
            </a:pPr>
            <a:r>
              <a:rPr lang="zh-CN" altLang="en-US" dirty="0">
                <a:solidFill>
                  <a:schemeClr val="tx1"/>
                </a:solidFill>
                <a:ea typeface="宋体" panose="02010600030101010101"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E2</a:t>
            </a:r>
            <a:endParaRPr lang="en-US" dirty="0" smtClean="0">
              <a:solidFill>
                <a:schemeClr val="tx1"/>
              </a:solidFill>
            </a:endParaRPr>
          </a:p>
          <a:p>
            <a:pPr marL="552450" lvl="1">
              <a:buClr>
                <a:srgbClr val="0D0D0D"/>
              </a:buClr>
            </a:pPr>
            <a:r>
              <a:rPr lang="zh-CN" altLang="en-US" dirty="0">
                <a:ea typeface="宋体" panose="02010600030101010101" pitchFamily="2" charset="-122"/>
                <a:sym typeface="+mn-ea"/>
              </a:rPr>
              <a:t>如果</a:t>
            </a:r>
            <a:r>
              <a:rPr lang="en-US" dirty="0">
                <a:sym typeface="+mn-ea"/>
              </a:rPr>
              <a:t> </a:t>
            </a:r>
            <a:r>
              <a:rPr lang="en-US" dirty="0">
                <a:latin typeface="Calibri Italic" charset="0"/>
                <a:ea typeface="Calibri Italic" charset="0"/>
                <a:cs typeface="Calibri Italic" charset="0"/>
                <a:sym typeface="Calibri Italic" charset="0"/>
              </a:rPr>
              <a:t>M</a:t>
            </a:r>
            <a:r>
              <a:rPr lang="en-US" dirty="0">
                <a:sym typeface="+mn-ea"/>
              </a:rPr>
              <a:t> ≥ 2, M</a:t>
            </a:r>
            <a:r>
              <a:rPr lang="zh-CN" altLang="en-US" dirty="0">
                <a:ea typeface="宋体" panose="02010600030101010101" pitchFamily="2" charset="-122"/>
                <a:sym typeface="+mn-ea"/>
              </a:rPr>
              <a:t>右移</a:t>
            </a:r>
            <a:r>
              <a:rPr lang="en-US" dirty="0">
                <a:sym typeface="+mn-ea"/>
              </a:rPr>
              <a:t>, </a:t>
            </a:r>
            <a:r>
              <a:rPr lang="zh-CN" altLang="en-US" dirty="0">
                <a:ea typeface="宋体" panose="02010600030101010101" pitchFamily="2" charset="-122"/>
                <a:sym typeface="+mn-ea"/>
              </a:rPr>
              <a:t>阶码相应增加</a:t>
            </a:r>
            <a:endParaRPr lang="en-US" dirty="0">
              <a:solidFill>
                <a:schemeClr val="tx1"/>
              </a:solidFill>
              <a:latin typeface="Calibri Italic" charset="0"/>
              <a:ea typeface="Calibri Italic" charset="0"/>
              <a:cs typeface="Calibri Italic" charset="0"/>
              <a:sym typeface="Calibri Italic" charset="0"/>
            </a:endParaRPr>
          </a:p>
          <a:p>
            <a:pPr marL="552450" lvl="1">
              <a:buClr>
                <a:srgbClr val="0D0D0D"/>
              </a:buClr>
            </a:pPr>
            <a:r>
              <a:rPr lang="zh-CN" altLang="en-US" dirty="0">
                <a:ea typeface="宋体" panose="02010600030101010101" pitchFamily="2" charset="-122"/>
                <a:sym typeface="+mn-ea"/>
              </a:rPr>
              <a:t>阶码</a:t>
            </a:r>
            <a:r>
              <a:rPr lang="en-US" altLang="zh-CN" dirty="0">
                <a:ea typeface="宋体" panose="02010600030101010101" pitchFamily="2" charset="-122"/>
                <a:sym typeface="+mn-ea"/>
              </a:rPr>
              <a:t>E</a:t>
            </a:r>
            <a:r>
              <a:rPr lang="zh-CN" altLang="en-US" dirty="0">
                <a:ea typeface="宋体" panose="02010600030101010101" pitchFamily="2" charset="-122"/>
                <a:sym typeface="+mn-ea"/>
              </a:rPr>
              <a:t>超出可表示范围则溢出</a:t>
            </a:r>
            <a:r>
              <a:rPr lang="en-US" dirty="0">
                <a:solidFill>
                  <a:schemeClr val="tx1"/>
                </a:solidFill>
              </a:rPr>
              <a:t> </a:t>
            </a:r>
          </a:p>
          <a:p>
            <a:pPr marL="552450" lvl="1">
              <a:buClr>
                <a:srgbClr val="0D0D0D"/>
              </a:buClr>
            </a:pPr>
            <a:r>
              <a:rPr lang="zh-CN" altLang="en-US" dirty="0">
                <a:ea typeface="宋体" panose="02010600030101010101" pitchFamily="2" charset="-122"/>
                <a:sym typeface="+mn-ea"/>
              </a:rPr>
              <a:t>尾数舍入为合适的精度</a:t>
            </a:r>
            <a:endParaRPr lang="en-US" dirty="0">
              <a:solidFill>
                <a:schemeClr val="tx1"/>
              </a:solidFill>
            </a:endParaRPr>
          </a:p>
          <a:p>
            <a:pPr marL="0" indent="0">
              <a:buNone/>
            </a:pPr>
            <a:endParaRPr lang="en-US" dirty="0" err="1">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down)">
                                      <p:cBhvr>
                                        <p:cTn id="20" dur="500"/>
                                        <p:tgtEl>
                                          <p:spTgt spid="4">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down)">
                                      <p:cBhvr>
                                        <p:cTn id="23" dur="500"/>
                                        <p:tgtEl>
                                          <p:spTgt spid="4">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wipe(down)">
                                      <p:cBhvr>
                                        <p:cTn id="29" dur="500"/>
                                        <p:tgtEl>
                                          <p:spTgt spid="4">
                                            <p:txEl>
                                              <p:pRg st="5" end="5"/>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down)">
                                      <p:cBhvr>
                                        <p:cTn id="32" dur="500"/>
                                        <p:tgtEl>
                                          <p:spTgt spid="4">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down)">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tblGrid>
              <a:tr h="457200">
                <a:tc>
                  <a:txBody>
                    <a:bodyPr/>
                    <a:lstStyle/>
                    <a:p>
                      <a:pPr>
                        <a:buNone/>
                      </a:pPr>
                      <a:r>
                        <a:rPr lang="en-US" altLang="zh-CN" sz="2400">
                          <a:solidFill>
                            <a:schemeClr val="bg1"/>
                          </a:solidFill>
                        </a:rPr>
                        <a:t>2.4.6  </a:t>
                      </a:r>
                      <a:r>
                        <a:rPr lang="en-US" altLang="zh-CN" sz="2400">
                          <a:solidFill>
                            <a:schemeClr val="bg1"/>
                          </a:solidFill>
                          <a:ea typeface="宋体" panose="02010600030101010101" pitchFamily="2" charset="-122"/>
                        </a:rPr>
                        <a:t>C</a:t>
                      </a:r>
                      <a:r>
                        <a:rPr lang="zh-CN" altLang="en-US" sz="2400">
                          <a:solidFill>
                            <a:schemeClr val="bg1"/>
                          </a:solidFill>
                          <a:ea typeface="宋体" panose="02010600030101010101" pitchFamily="2" charset="-122"/>
                        </a:rPr>
                        <a:t>语言中的浮点数</a:t>
                      </a:r>
                    </a:p>
                  </a:txBody>
                  <a:tcPr>
                    <a:solidFill>
                      <a:srgbClr val="52B6B1"/>
                    </a:solidFill>
                  </a:tcPr>
                </a:tc>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7" name="文本框 6"/>
          <p:cNvSpPr txBox="1"/>
          <p:nvPr/>
        </p:nvSpPr>
        <p:spPr>
          <a:xfrm>
            <a:off x="5565775" y="1021080"/>
            <a:ext cx="6126480" cy="5139055"/>
          </a:xfrm>
          <a:prstGeom prst="rect">
            <a:avLst/>
          </a:prstGeom>
          <a:noFill/>
        </p:spPr>
        <p:txBody>
          <a:bodyPr wrap="square" rtlCol="0">
            <a:spAutoFit/>
          </a:bodyPr>
          <a:lstStyle/>
          <a:p>
            <a:pPr marL="742950" lvl="1" indent="-285750">
              <a:buFont typeface="Wingdings" panose="05000000000000000000" charset="0"/>
              <a:buChar char=""/>
            </a:pPr>
            <a:r>
              <a:rPr lang="zh-CN" altLang="en-US" sz="2800" dirty="0" smtClean="0">
                <a:sym typeface="+mn-ea"/>
              </a:rPr>
              <a:t>两种浮点数类型：</a:t>
            </a:r>
            <a:r>
              <a:rPr lang="en-US" altLang="zh-CN" sz="2800" dirty="0" smtClean="0">
                <a:sym typeface="+mn-ea"/>
              </a:rPr>
              <a:t>float </a:t>
            </a:r>
            <a:r>
              <a:rPr lang="zh-CN" altLang="en-US" sz="2800" dirty="0" smtClean="0">
                <a:sym typeface="+mn-ea"/>
              </a:rPr>
              <a:t>和</a:t>
            </a:r>
            <a:r>
              <a:rPr lang="en-US" altLang="zh-CN" sz="2800" dirty="0" smtClean="0">
                <a:sym typeface="+mn-ea"/>
              </a:rPr>
              <a:t>double</a:t>
            </a:r>
            <a:endParaRPr lang="en-US" altLang="zh-CN" sz="2800" dirty="0" smtClean="0"/>
          </a:p>
          <a:p>
            <a:pPr marL="742950" lvl="1" indent="-285750">
              <a:buFont typeface="Wingdings" panose="05000000000000000000" charset="0"/>
              <a:buChar char=""/>
            </a:pPr>
            <a:r>
              <a:rPr lang="en-US" altLang="zh-CN" sz="2800" dirty="0" smtClean="0">
                <a:sym typeface="+mn-ea"/>
              </a:rPr>
              <a:t>C99</a:t>
            </a:r>
            <a:r>
              <a:rPr lang="zh-CN" altLang="en-US" sz="2800" dirty="0" smtClean="0">
                <a:sym typeface="+mn-ea"/>
              </a:rPr>
              <a:t>包含第三种浮点数类型：</a:t>
            </a:r>
            <a:r>
              <a:rPr lang="en-US" altLang="zh-CN" sz="2800" dirty="0" smtClean="0">
                <a:sym typeface="+mn-ea"/>
              </a:rPr>
              <a:t>long double</a:t>
            </a:r>
            <a:endParaRPr lang="en-US" altLang="zh-CN" sz="2800" dirty="0" smtClean="0"/>
          </a:p>
          <a:p>
            <a:pPr marL="742950" lvl="1" indent="-285750">
              <a:buFont typeface="Wingdings" panose="05000000000000000000" charset="0"/>
              <a:buChar char=""/>
            </a:pPr>
            <a:r>
              <a:rPr lang="zh-CN" altLang="en-US" sz="2800" dirty="0">
                <a:sym typeface="+mn-ea"/>
              </a:rPr>
              <a:t>整数</a:t>
            </a:r>
            <a:r>
              <a:rPr lang="zh-CN" altLang="en-US" sz="2800" dirty="0" smtClean="0">
                <a:sym typeface="+mn-ea"/>
              </a:rPr>
              <a:t>和浮点数转换规则：</a:t>
            </a:r>
            <a:endParaRPr lang="en-US" altLang="zh-CN" sz="2800" dirty="0" smtClean="0"/>
          </a:p>
          <a:p>
            <a:pPr marL="1314450" lvl="2" indent="-400050">
              <a:buFont typeface="+mj-lt"/>
              <a:buAutoNum type="romanUcPeriod"/>
            </a:pPr>
            <a:r>
              <a:rPr lang="en-US" altLang="zh-CN" sz="2400" dirty="0" err="1" smtClean="0">
                <a:sym typeface="+mn-ea"/>
              </a:rPr>
              <a:t>int</a:t>
            </a:r>
            <a:r>
              <a:rPr lang="zh-CN" altLang="en-US" sz="2400" dirty="0" smtClean="0">
                <a:sym typeface="+mn-ea"/>
              </a:rPr>
              <a:t>转换为</a:t>
            </a:r>
            <a:r>
              <a:rPr lang="en-US" altLang="zh-CN" sz="2400" dirty="0" smtClean="0">
                <a:sym typeface="+mn-ea"/>
              </a:rPr>
              <a:t>float</a:t>
            </a:r>
            <a:r>
              <a:rPr lang="zh-CN" altLang="en-US" sz="2400" dirty="0" smtClean="0">
                <a:sym typeface="+mn-ea"/>
              </a:rPr>
              <a:t>，不会溢出，可能被舍入；</a:t>
            </a:r>
            <a:endParaRPr lang="en-US" altLang="zh-CN" sz="2400" dirty="0" smtClean="0"/>
          </a:p>
          <a:p>
            <a:pPr marL="1314450" lvl="2" indent="-400050">
              <a:buFont typeface="+mj-lt"/>
              <a:buAutoNum type="romanUcPeriod"/>
            </a:pPr>
            <a:r>
              <a:rPr lang="en-US" altLang="zh-CN" sz="2400" dirty="0" err="1" smtClean="0">
                <a:sym typeface="+mn-ea"/>
              </a:rPr>
              <a:t>int</a:t>
            </a:r>
            <a:r>
              <a:rPr lang="zh-CN" altLang="en-US" sz="2400" dirty="0" smtClean="0">
                <a:sym typeface="+mn-ea"/>
              </a:rPr>
              <a:t>或</a:t>
            </a:r>
            <a:r>
              <a:rPr lang="en-US" altLang="zh-CN" sz="2400" dirty="0" smtClean="0">
                <a:sym typeface="+mn-ea"/>
              </a:rPr>
              <a:t>float</a:t>
            </a:r>
            <a:r>
              <a:rPr lang="zh-CN" altLang="en-US" sz="2400" dirty="0" smtClean="0">
                <a:sym typeface="+mn-ea"/>
              </a:rPr>
              <a:t>转换为</a:t>
            </a:r>
            <a:r>
              <a:rPr lang="en-US" altLang="zh-CN" sz="2400" dirty="0" smtClean="0">
                <a:sym typeface="+mn-ea"/>
              </a:rPr>
              <a:t>double</a:t>
            </a:r>
            <a:r>
              <a:rPr lang="zh-CN" altLang="en-US" sz="2400" dirty="0" smtClean="0">
                <a:sym typeface="+mn-ea"/>
              </a:rPr>
              <a:t>，能够准确表示；</a:t>
            </a:r>
            <a:endParaRPr lang="en-US" altLang="zh-CN" sz="2400" dirty="0" smtClean="0"/>
          </a:p>
          <a:p>
            <a:pPr marL="1314450" lvl="2" indent="-400050">
              <a:buFont typeface="+mj-lt"/>
              <a:buAutoNum type="romanUcPeriod"/>
            </a:pPr>
            <a:r>
              <a:rPr lang="en-US" altLang="zh-CN" sz="2400" dirty="0" smtClean="0">
                <a:sym typeface="+mn-ea"/>
              </a:rPr>
              <a:t>double</a:t>
            </a:r>
            <a:r>
              <a:rPr lang="zh-CN" altLang="en-US" sz="2400" dirty="0" smtClean="0">
                <a:sym typeface="+mn-ea"/>
              </a:rPr>
              <a:t>转换为</a:t>
            </a:r>
            <a:r>
              <a:rPr lang="en-US" altLang="zh-CN" sz="2400" dirty="0" smtClean="0">
                <a:sym typeface="+mn-ea"/>
              </a:rPr>
              <a:t>float</a:t>
            </a:r>
            <a:r>
              <a:rPr lang="zh-CN" altLang="en-US" sz="2400" dirty="0" smtClean="0">
                <a:sym typeface="+mn-ea"/>
              </a:rPr>
              <a:t>，可能会溢出</a:t>
            </a:r>
            <a:r>
              <a:rPr lang="en-US" altLang="zh-CN" sz="2400" dirty="0">
                <a:sym typeface="+mn-ea"/>
              </a:rPr>
              <a:t>+</a:t>
            </a:r>
            <a:r>
              <a:rPr lang="en-US" altLang="zh-CN" sz="2400" dirty="0" smtClean="0">
                <a:sym typeface="+mn-ea"/>
              </a:rPr>
              <a:t>∞</a:t>
            </a:r>
            <a:r>
              <a:rPr lang="zh-CN" altLang="en-US" sz="2400" dirty="0" smtClean="0">
                <a:sym typeface="+mn-ea"/>
              </a:rPr>
              <a:t>或</a:t>
            </a:r>
            <a:r>
              <a:rPr lang="en-US" altLang="zh-CN" sz="2400" dirty="0" smtClean="0">
                <a:sym typeface="+mn-ea"/>
              </a:rPr>
              <a:t>-</a:t>
            </a:r>
            <a:r>
              <a:rPr lang="en-US" altLang="zh-CN" sz="2400" dirty="0">
                <a:sym typeface="+mn-ea"/>
              </a:rPr>
              <a:t> </a:t>
            </a:r>
            <a:r>
              <a:rPr lang="en-US" altLang="zh-CN" sz="2400" dirty="0" smtClean="0">
                <a:sym typeface="+mn-ea"/>
              </a:rPr>
              <a:t>∞</a:t>
            </a:r>
            <a:r>
              <a:rPr lang="zh-CN" altLang="en-US" sz="2400" dirty="0" smtClean="0">
                <a:sym typeface="+mn-ea"/>
              </a:rPr>
              <a:t>，也可能会舍入；</a:t>
            </a:r>
            <a:endParaRPr lang="en-US" altLang="zh-CN" sz="2400" dirty="0" smtClean="0"/>
          </a:p>
          <a:p>
            <a:pPr marL="1314450" lvl="2" indent="-400050">
              <a:buFont typeface="+mj-lt"/>
              <a:buAutoNum type="romanUcPeriod"/>
            </a:pPr>
            <a:r>
              <a:rPr lang="en-US" altLang="zh-CN" sz="2400" dirty="0" smtClean="0">
                <a:sym typeface="+mn-ea"/>
              </a:rPr>
              <a:t>float</a:t>
            </a:r>
            <a:r>
              <a:rPr lang="zh-CN" altLang="en-US" sz="2400" dirty="0" smtClean="0">
                <a:sym typeface="+mn-ea"/>
              </a:rPr>
              <a:t>或</a:t>
            </a:r>
            <a:r>
              <a:rPr lang="en-US" altLang="zh-CN" sz="2400" dirty="0" smtClean="0">
                <a:sym typeface="+mn-ea"/>
              </a:rPr>
              <a:t>double</a:t>
            </a:r>
            <a:r>
              <a:rPr lang="zh-CN" altLang="en-US" sz="2400" dirty="0" smtClean="0">
                <a:sym typeface="+mn-ea"/>
              </a:rPr>
              <a:t>转换为</a:t>
            </a:r>
            <a:r>
              <a:rPr lang="en-US" altLang="zh-CN" sz="2400" dirty="0" err="1" smtClean="0">
                <a:sym typeface="+mn-ea"/>
              </a:rPr>
              <a:t>int</a:t>
            </a:r>
            <a:r>
              <a:rPr lang="zh-CN" altLang="en-US" sz="2400" dirty="0" smtClean="0">
                <a:sym typeface="+mn-ea"/>
              </a:rPr>
              <a:t>，可能会溢出，如果需要舍入则是向零</a:t>
            </a:r>
            <a:r>
              <a:rPr lang="zh-CN" altLang="en-US" sz="2400" dirty="0">
                <a:sym typeface="+mn-ea"/>
              </a:rPr>
              <a:t>舍入。</a:t>
            </a:r>
            <a:endParaRPr lang="en-US" altLang="zh-CN" sz="2400" dirty="0" smtClean="0"/>
          </a:p>
          <a:p>
            <a:endParaRPr lang="zh-CN" altLang="en-US" sz="2400" dirty="0"/>
          </a:p>
        </p:txBody>
      </p:sp>
      <p:sp>
        <p:nvSpPr>
          <p:cNvPr id="18435" name="AutoShape 2"/>
          <p:cNvSpPr>
            <a:spLocks noChangeArrowheads="1"/>
          </p:cNvSpPr>
          <p:nvPr/>
        </p:nvSpPr>
        <p:spPr bwMode="auto">
          <a:xfrm>
            <a:off x="1369378" y="1262063"/>
            <a:ext cx="2239962" cy="246062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宋体" panose="02010600030101010101" pitchFamily="2" charset="-122"/>
              <a:sym typeface="Bodoni MT Black" panose="02070A03080606020203" pitchFamily="18" charset="0"/>
            </a:endParaRPr>
          </a:p>
        </p:txBody>
      </p:sp>
      <p:sp>
        <p:nvSpPr>
          <p:cNvPr id="8" name="AutoShape 2"/>
          <p:cNvSpPr>
            <a:spLocks noChangeArrowheads="1"/>
          </p:cNvSpPr>
          <p:nvPr/>
        </p:nvSpPr>
        <p:spPr bwMode="auto">
          <a:xfrm>
            <a:off x="2639060" y="2014220"/>
            <a:ext cx="1706880" cy="201866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宋体" panose="02010600030101010101" pitchFamily="2" charset="-122"/>
              <a:sym typeface="Bodoni MT Black" panose="02070A03080606020203" pitchFamily="18" charset="0"/>
            </a:endParaRPr>
          </a:p>
        </p:txBody>
      </p:sp>
      <p:sp>
        <p:nvSpPr>
          <p:cNvPr id="9" name="AutoShape 2"/>
          <p:cNvSpPr>
            <a:spLocks noChangeArrowheads="1"/>
          </p:cNvSpPr>
          <p:nvPr/>
        </p:nvSpPr>
        <p:spPr bwMode="auto">
          <a:xfrm>
            <a:off x="3679190" y="2904490"/>
            <a:ext cx="1219200" cy="158940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宋体" panose="02010600030101010101" pitchFamily="2" charset="-122"/>
              <a:sym typeface="Bodoni MT Black" panose="02070A03080606020203" pitchFamily="18" charset="0"/>
            </a:endParaRPr>
          </a:p>
        </p:txBody>
      </p:sp>
      <p:sp>
        <p:nvSpPr>
          <p:cNvPr id="11" name="AutoShape 2"/>
          <p:cNvSpPr>
            <a:spLocks noChangeArrowheads="1"/>
          </p:cNvSpPr>
          <p:nvPr/>
        </p:nvSpPr>
        <p:spPr bwMode="auto">
          <a:xfrm>
            <a:off x="4467225" y="3524885"/>
            <a:ext cx="869315" cy="1141730"/>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宋体" panose="02010600030101010101" pitchFamily="2" charset="-122"/>
              <a:sym typeface="Bodoni MT Black" panose="02070A03080606020203" pitchFamily="18" charset="0"/>
            </a:endParaRPr>
          </a:p>
        </p:txBody>
      </p: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3" name="文本框 12"/>
          <p:cNvSpPr txBox="1"/>
          <p:nvPr/>
        </p:nvSpPr>
        <p:spPr>
          <a:xfrm>
            <a:off x="3164840" y="2904490"/>
            <a:ext cx="655320" cy="829945"/>
          </a:xfrm>
          <a:prstGeom prst="rect">
            <a:avLst/>
          </a:prstGeom>
          <a:noFill/>
        </p:spPr>
        <p:txBody>
          <a:bodyPr wrap="square" rtlCol="0">
            <a:spAutoFit/>
          </a:bodyPr>
          <a:lstStyle/>
          <a:p>
            <a:r>
              <a:rPr lang="en-US" altLang="zh-CN" sz="4800">
                <a:solidFill>
                  <a:schemeClr val="bg1"/>
                </a:solidFill>
              </a:rPr>
              <a:t>C</a:t>
            </a:r>
          </a:p>
        </p:txBody>
      </p:sp>
      <p:sp>
        <p:nvSpPr>
          <p:cNvPr id="14" name="文本框 13"/>
          <p:cNvSpPr txBox="1"/>
          <p:nvPr/>
        </p:nvSpPr>
        <p:spPr>
          <a:xfrm>
            <a:off x="4083050" y="3524885"/>
            <a:ext cx="655320" cy="645160"/>
          </a:xfrm>
          <a:prstGeom prst="rect">
            <a:avLst/>
          </a:prstGeom>
          <a:noFill/>
        </p:spPr>
        <p:txBody>
          <a:bodyPr wrap="square" rtlCol="0">
            <a:spAutoFit/>
          </a:bodyPr>
          <a:lstStyle/>
          <a:p>
            <a:r>
              <a:rPr lang="en-US" altLang="zh-CN" sz="36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down)">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tblGrid>
              <a:tr h="457200">
                <a:tc>
                  <a:txBody>
                    <a:bodyPr/>
                    <a:lstStyle/>
                    <a:p>
                      <a:pPr>
                        <a:buNone/>
                      </a:pPr>
                      <a:r>
                        <a:rPr lang="zh-CN" altLang="en-US" sz="2400">
                          <a:solidFill>
                            <a:schemeClr val="bg1"/>
                          </a:solidFill>
                          <a:ea typeface="宋体" panose="02010600030101010101" pitchFamily="2" charset="-122"/>
                        </a:rPr>
                        <a:t>有趣的数字</a:t>
                      </a:r>
                    </a:p>
                  </a:txBody>
                  <a:tcPr>
                    <a:solidFill>
                      <a:srgbClr val="52B6B1"/>
                    </a:solidFill>
                  </a:tcPr>
                </a:tc>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graphicFrame>
        <p:nvGraphicFramePr>
          <p:cNvPr id="2" name="表格 1"/>
          <p:cNvGraphicFramePr/>
          <p:nvPr/>
        </p:nvGraphicFramePr>
        <p:xfrm>
          <a:off x="1630680" y="1461770"/>
          <a:ext cx="8318500" cy="4263390"/>
        </p:xfrm>
        <a:graphic>
          <a:graphicData uri="http://schemas.openxmlformats.org/drawingml/2006/table">
            <a:tbl>
              <a:tblPr firstRow="1" bandRow="1">
                <a:tableStyleId>{5C22544A-7EE6-4342-B048-85BDC9FD1C3A}</a:tableStyleId>
              </a:tblPr>
              <a:tblGrid>
                <a:gridCol w="2212975"/>
                <a:gridCol w="1862455"/>
                <a:gridCol w="1679575"/>
                <a:gridCol w="2563495"/>
              </a:tblGrid>
              <a:tr h="561975">
                <a:tc>
                  <a:txBody>
                    <a:bodyPr/>
                    <a:lstStyle/>
                    <a:p>
                      <a:pPr algn="ctr">
                        <a:buNone/>
                      </a:pPr>
                      <a:r>
                        <a:rPr lang="zh-CN" altLang="en-US"/>
                        <a:t>描述</a:t>
                      </a:r>
                    </a:p>
                  </a:txBody>
                  <a:tcPr/>
                </a:tc>
                <a:tc>
                  <a:txBody>
                    <a:bodyPr/>
                    <a:lstStyle/>
                    <a:p>
                      <a:pPr algn="ctr">
                        <a:buNone/>
                      </a:pPr>
                      <a:r>
                        <a:rPr lang="en-US" altLang="zh-CN"/>
                        <a:t>exp</a:t>
                      </a:r>
                      <a:r>
                        <a:rPr lang="zh-CN" altLang="en-US">
                          <a:ea typeface="宋体" panose="02010600030101010101" pitchFamily="2" charset="-122"/>
                        </a:rPr>
                        <a:t>字段</a:t>
                      </a:r>
                    </a:p>
                  </a:txBody>
                  <a:tcPr/>
                </a:tc>
                <a:tc>
                  <a:txBody>
                    <a:bodyPr/>
                    <a:lstStyle/>
                    <a:p>
                      <a:pPr algn="ctr">
                        <a:buNone/>
                      </a:pPr>
                      <a:r>
                        <a:rPr lang="en-US" altLang="zh-CN"/>
                        <a:t>frac</a:t>
                      </a:r>
                      <a:r>
                        <a:rPr lang="zh-CN" altLang="en-US">
                          <a:ea typeface="宋体" panose="02010600030101010101" pitchFamily="2" charset="-122"/>
                        </a:rPr>
                        <a:t>字段</a:t>
                      </a:r>
                    </a:p>
                  </a:txBody>
                  <a:tcPr/>
                </a:tc>
                <a:tc>
                  <a:txBody>
                    <a:bodyPr/>
                    <a:lstStyle/>
                    <a:p>
                      <a:pPr algn="ctr">
                        <a:buNone/>
                      </a:pPr>
                      <a:r>
                        <a:rPr lang="zh-CN" altLang="en-US"/>
                        <a:t>数值</a:t>
                      </a:r>
                    </a:p>
                  </a:txBody>
                  <a:tcPr/>
                </a:tc>
              </a:tr>
              <a:tr h="561975">
                <a:tc>
                  <a:txBody>
                    <a:bodyPr/>
                    <a:lstStyle/>
                    <a:p>
                      <a:pPr algn="ctr">
                        <a:buNone/>
                      </a:pPr>
                      <a:r>
                        <a:rPr lang="zh-CN" altLang="en-US"/>
                        <a:t>零</a:t>
                      </a:r>
                    </a:p>
                  </a:txBody>
                  <a:tcPr/>
                </a:tc>
                <a:tc>
                  <a:txBody>
                    <a:bodyPr/>
                    <a:lstStyle/>
                    <a:p>
                      <a:pPr algn="ctr">
                        <a:buNone/>
                      </a:pPr>
                      <a:r>
                        <a:rPr lang="zh-CN" altLang="en-US"/>
                        <a:t>00…00</a:t>
                      </a:r>
                    </a:p>
                  </a:txBody>
                  <a:tcPr/>
                </a:tc>
                <a:tc>
                  <a:txBody>
                    <a:bodyPr/>
                    <a:lstStyle/>
                    <a:p>
                      <a:pPr algn="ctr">
                        <a:buNone/>
                      </a:pPr>
                      <a:r>
                        <a:rPr lang="zh-CN" altLang="en-US"/>
                        <a:t>00…00</a:t>
                      </a:r>
                    </a:p>
                  </a:txBody>
                  <a:tcPr/>
                </a:tc>
                <a:tc>
                  <a:txBody>
                    <a:bodyPr/>
                    <a:lstStyle/>
                    <a:p>
                      <a:pPr algn="ctr">
                        <a:buNone/>
                      </a:pPr>
                      <a:r>
                        <a:rPr lang="zh-CN" altLang="en-US"/>
                        <a:t>0.0</a:t>
                      </a:r>
                    </a:p>
                    <a:p>
                      <a:pPr algn="ctr">
                        <a:buNone/>
                      </a:pPr>
                      <a:endParaRPr lang="zh-CN" altLang="en-US"/>
                    </a:p>
                  </a:txBody>
                  <a:tcPr/>
                </a:tc>
              </a:tr>
              <a:tr h="579120">
                <a:tc>
                  <a:txBody>
                    <a:bodyPr/>
                    <a:lstStyle/>
                    <a:p>
                      <a:pPr algn="ctr">
                        <a:buNone/>
                      </a:pPr>
                      <a:r>
                        <a:rPr lang="zh-CN" altLang="en-US"/>
                        <a:t>最小的非规格化数</a:t>
                      </a:r>
                    </a:p>
                  </a:txBody>
                  <a:tcPr/>
                </a:tc>
                <a:tc>
                  <a:txBody>
                    <a:bodyPr/>
                    <a:lstStyle/>
                    <a:p>
                      <a:pPr algn="ctr">
                        <a:buNone/>
                      </a:pPr>
                      <a:r>
                        <a:rPr lang="zh-CN" altLang="en-US"/>
                        <a:t>00…00</a:t>
                      </a:r>
                    </a:p>
                  </a:txBody>
                  <a:tcPr/>
                </a:tc>
                <a:tc>
                  <a:txBody>
                    <a:bodyPr/>
                    <a:lstStyle/>
                    <a:p>
                      <a:pPr algn="ctr">
                        <a:buNone/>
                      </a:pPr>
                      <a:r>
                        <a:rPr lang="zh-CN" altLang="en-US"/>
                        <a:t>00…01</a:t>
                      </a:r>
                    </a:p>
                  </a:txBody>
                  <a:tcPr/>
                </a:tc>
                <a:tc>
                  <a:txBody>
                    <a:bodyPr/>
                    <a:lstStyle/>
                    <a:p>
                      <a:pPr algn="ctr">
                        <a:buNone/>
                      </a:pPr>
                      <a:r>
                        <a:rPr lang="zh-CN" altLang="en-US"/>
                        <a:t>2</a:t>
                      </a:r>
                      <a:r>
                        <a:rPr lang="zh-CN" altLang="en-US" baseline="30000"/>
                        <a:t>– {23,52}</a:t>
                      </a:r>
                      <a:r>
                        <a:rPr lang="zh-CN" altLang="en-US"/>
                        <a:t> x 2</a:t>
                      </a:r>
                      <a:r>
                        <a:rPr lang="zh-CN" altLang="en-US" baseline="30000"/>
                        <a:t>– {126,1022}</a:t>
                      </a:r>
                    </a:p>
                    <a:p>
                      <a:pPr algn="ctr">
                        <a:buNone/>
                      </a:pPr>
                      <a:endParaRPr lang="zh-CN" altLang="en-US" baseline="30000"/>
                    </a:p>
                  </a:txBody>
                  <a:tcPr/>
                </a:tc>
              </a:tr>
              <a:tr h="561975">
                <a:tc>
                  <a:txBody>
                    <a:bodyPr/>
                    <a:lstStyle/>
                    <a:p>
                      <a:pPr algn="ctr">
                        <a:buNone/>
                      </a:pPr>
                      <a:r>
                        <a:rPr lang="zh-CN" altLang="en-US" sz="1800">
                          <a:sym typeface="+mn-ea"/>
                        </a:rPr>
                        <a:t>最大的非规格化数</a:t>
                      </a:r>
                      <a:endParaRPr lang="zh-CN" altLang="en-US"/>
                    </a:p>
                  </a:txBody>
                  <a:tcPr/>
                </a:tc>
                <a:tc>
                  <a:txBody>
                    <a:bodyPr/>
                    <a:lstStyle/>
                    <a:p>
                      <a:pPr algn="ctr">
                        <a:buNone/>
                      </a:pPr>
                      <a:r>
                        <a:rPr lang="zh-CN" altLang="en-US"/>
                        <a:t>00…00</a:t>
                      </a:r>
                    </a:p>
                  </a:txBody>
                  <a:tcPr/>
                </a:tc>
                <a:tc>
                  <a:txBody>
                    <a:bodyPr/>
                    <a:lstStyle/>
                    <a:p>
                      <a:pPr algn="ctr">
                        <a:buNone/>
                      </a:pPr>
                      <a:r>
                        <a:rPr lang="zh-CN" altLang="en-US"/>
                        <a:t>11…11</a:t>
                      </a:r>
                    </a:p>
                  </a:txBody>
                  <a:tcPr/>
                </a:tc>
                <a:tc>
                  <a:txBody>
                    <a:bodyPr/>
                    <a:lstStyle/>
                    <a:p>
                      <a:pPr algn="ctr">
                        <a:buNone/>
                      </a:pPr>
                      <a:r>
                        <a:rPr lang="zh-CN" altLang="en-US"/>
                        <a:t>(1.0 – ε) x 2</a:t>
                      </a:r>
                      <a:r>
                        <a:rPr lang="zh-CN" altLang="en-US" baseline="30000"/>
                        <a:t>– {126,1022}</a:t>
                      </a:r>
                    </a:p>
                    <a:p>
                      <a:pPr algn="ctr">
                        <a:buNone/>
                      </a:pPr>
                      <a:endParaRPr lang="zh-CN" altLang="en-US" baseline="30000"/>
                    </a:p>
                  </a:txBody>
                  <a:tcPr/>
                </a:tc>
              </a:tr>
              <a:tr h="640080">
                <a:tc>
                  <a:txBody>
                    <a:bodyPr/>
                    <a:lstStyle/>
                    <a:p>
                      <a:pPr algn="ctr">
                        <a:buNone/>
                      </a:pPr>
                      <a:r>
                        <a:rPr lang="zh-CN" altLang="en-US" sz="1800">
                          <a:sym typeface="+mn-ea"/>
                        </a:rPr>
                        <a:t>最小的规格化数</a:t>
                      </a:r>
                    </a:p>
                    <a:p>
                      <a:pPr algn="ctr">
                        <a:buNone/>
                      </a:pPr>
                      <a:endParaRPr lang="zh-CN" altLang="en-US"/>
                    </a:p>
                  </a:txBody>
                  <a:tcPr/>
                </a:tc>
                <a:tc>
                  <a:txBody>
                    <a:bodyPr/>
                    <a:lstStyle/>
                    <a:p>
                      <a:pPr algn="ctr">
                        <a:buNone/>
                      </a:pPr>
                      <a:r>
                        <a:rPr lang="zh-CN" altLang="en-US"/>
                        <a:t>00…01</a:t>
                      </a:r>
                    </a:p>
                  </a:txBody>
                  <a:tcPr/>
                </a:tc>
                <a:tc>
                  <a:txBody>
                    <a:bodyPr/>
                    <a:lstStyle/>
                    <a:p>
                      <a:pPr algn="ctr">
                        <a:buNone/>
                      </a:pPr>
                      <a:r>
                        <a:rPr lang="zh-CN" altLang="en-US"/>
                        <a:t>00…00</a:t>
                      </a:r>
                    </a:p>
                  </a:txBody>
                  <a:tcPr/>
                </a:tc>
                <a:tc>
                  <a:txBody>
                    <a:bodyPr/>
                    <a:lstStyle/>
                    <a:p>
                      <a:pPr algn="ctr">
                        <a:buNone/>
                      </a:pPr>
                      <a:r>
                        <a:rPr lang="zh-CN" altLang="en-US"/>
                        <a:t>1.0 x 2</a:t>
                      </a:r>
                      <a:r>
                        <a:rPr lang="zh-CN" altLang="en-US" baseline="30000"/>
                        <a:t>– {126,1022}</a:t>
                      </a:r>
                    </a:p>
                    <a:p>
                      <a:pPr algn="ctr">
                        <a:buNone/>
                      </a:pPr>
                      <a:endParaRPr lang="zh-CN" altLang="en-US" baseline="30000"/>
                    </a:p>
                  </a:txBody>
                  <a:tcPr/>
                </a:tc>
              </a:tr>
              <a:tr h="561975">
                <a:tc>
                  <a:txBody>
                    <a:bodyPr/>
                    <a:lstStyle/>
                    <a:p>
                      <a:pPr algn="ctr">
                        <a:buNone/>
                      </a:pPr>
                      <a:r>
                        <a:rPr lang="zh-CN" altLang="en-US" sz="1800">
                          <a:sym typeface="+mn-ea"/>
                        </a:rPr>
                        <a:t>最大的规格化数</a:t>
                      </a:r>
                      <a:endParaRPr lang="zh-CN" altLang="en-US" sz="1800"/>
                    </a:p>
                    <a:p>
                      <a:pPr algn="ctr">
                        <a:buNone/>
                      </a:pPr>
                      <a:endParaRPr lang="zh-CN" altLang="en-US"/>
                    </a:p>
                  </a:txBody>
                  <a:tcPr/>
                </a:tc>
                <a:tc>
                  <a:txBody>
                    <a:bodyPr/>
                    <a:lstStyle/>
                    <a:p>
                      <a:pPr algn="ctr">
                        <a:buNone/>
                      </a:pPr>
                      <a:r>
                        <a:rPr lang="zh-CN" altLang="en-US"/>
                        <a:t>11…10</a:t>
                      </a:r>
                    </a:p>
                  </a:txBody>
                  <a:tcPr/>
                </a:tc>
                <a:tc>
                  <a:txBody>
                    <a:bodyPr/>
                    <a:lstStyle/>
                    <a:p>
                      <a:pPr algn="ctr">
                        <a:buNone/>
                      </a:pPr>
                      <a:r>
                        <a:rPr lang="zh-CN" altLang="en-US"/>
                        <a:t>11…11</a:t>
                      </a:r>
                    </a:p>
                  </a:txBody>
                  <a:tcPr/>
                </a:tc>
                <a:tc>
                  <a:txBody>
                    <a:bodyPr/>
                    <a:lstStyle/>
                    <a:p>
                      <a:pPr algn="ctr">
                        <a:buNone/>
                      </a:pPr>
                      <a:r>
                        <a:rPr lang="zh-CN" altLang="en-US"/>
                        <a:t>(2.0 – ε) x 2</a:t>
                      </a:r>
                      <a:r>
                        <a:rPr lang="zh-CN" altLang="en-US" baseline="30000"/>
                        <a:t>{127,1023}</a:t>
                      </a:r>
                    </a:p>
                    <a:p>
                      <a:pPr algn="ctr">
                        <a:buNone/>
                      </a:pPr>
                      <a:endParaRPr lang="zh-CN" altLang="en-US"/>
                    </a:p>
                  </a:txBody>
                  <a:tcPr/>
                </a:tc>
              </a:tr>
              <a:tr h="561975">
                <a:tc>
                  <a:txBody>
                    <a:bodyPr/>
                    <a:lstStyle/>
                    <a:p>
                      <a:pPr algn="ctr">
                        <a:buNone/>
                      </a:pPr>
                      <a:r>
                        <a:rPr lang="zh-CN" altLang="en-US"/>
                        <a:t>一</a:t>
                      </a:r>
                    </a:p>
                  </a:txBody>
                  <a:tcPr/>
                </a:tc>
                <a:tc>
                  <a:txBody>
                    <a:bodyPr/>
                    <a:lstStyle/>
                    <a:p>
                      <a:pPr algn="ctr">
                        <a:buNone/>
                      </a:pPr>
                      <a:r>
                        <a:rPr lang="zh-CN" altLang="en-US"/>
                        <a:t>01…11</a:t>
                      </a:r>
                    </a:p>
                  </a:txBody>
                  <a:tcPr/>
                </a:tc>
                <a:tc>
                  <a:txBody>
                    <a:bodyPr/>
                    <a:lstStyle/>
                    <a:p>
                      <a:pPr algn="ctr">
                        <a:buNone/>
                      </a:pPr>
                      <a:r>
                        <a:rPr lang="zh-CN" altLang="en-US"/>
                        <a:t>00…00</a:t>
                      </a:r>
                    </a:p>
                  </a:txBody>
                  <a:tcPr/>
                </a:tc>
                <a:tc>
                  <a:txBody>
                    <a:bodyPr/>
                    <a:lstStyle/>
                    <a:p>
                      <a:pPr algn="ctr">
                        <a:buNone/>
                      </a:pPr>
                      <a:r>
                        <a:rPr lang="zh-CN" altLang="en-US"/>
                        <a:t>1.0</a:t>
                      </a:r>
                    </a:p>
                    <a:p>
                      <a:pPr algn="ctr">
                        <a:buNone/>
                      </a:pPr>
                      <a:endParaRPr lang="zh-CN" altLang="en-US"/>
                    </a:p>
                  </a:txBody>
                  <a:tcPr/>
                </a:tc>
              </a:tr>
            </a:tbl>
          </a:graphicData>
        </a:graphic>
      </p:graphicFrame>
      <p:sp>
        <p:nvSpPr>
          <p:cNvPr id="4" name="椭圆形标注 3"/>
          <p:cNvSpPr/>
          <p:nvPr/>
        </p:nvSpPr>
        <p:spPr>
          <a:xfrm>
            <a:off x="9812020" y="425450"/>
            <a:ext cx="2227580" cy="1158240"/>
          </a:xfrm>
          <a:prstGeom prst="wedgeEllipseCallout">
            <a:avLst>
              <a:gd name="adj1" fmla="val -56242"/>
              <a:gd name="adj2" fmla="val 158662"/>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单精度</a:t>
            </a:r>
            <a:r>
              <a:rPr lang="en-US" sz="1800" dirty="0">
                <a:sym typeface="+mn-ea"/>
              </a:rPr>
              <a:t>≈ 1.4 x 10</a:t>
            </a:r>
            <a:r>
              <a:rPr lang="en-US" sz="1800" baseline="32000" dirty="0">
                <a:sym typeface="+mn-ea"/>
              </a:rPr>
              <a:t>–45</a:t>
            </a:r>
            <a:r>
              <a:rPr lang="zh-CN" altLang="en-US" sz="1800" dirty="0">
                <a:ea typeface="宋体" panose="02010600030101010101" pitchFamily="2" charset="-122"/>
                <a:sym typeface="+mn-ea"/>
              </a:rPr>
              <a:t>，双精度</a:t>
            </a:r>
            <a:r>
              <a:rPr lang="en-US" sz="1800" dirty="0">
                <a:sym typeface="+mn-ea"/>
              </a:rPr>
              <a:t> ≈ 4.9 x 10</a:t>
            </a:r>
            <a:r>
              <a:rPr lang="en-US" sz="1800" baseline="32000" dirty="0">
                <a:sym typeface="+mn-ea"/>
              </a:rPr>
              <a:t>–324</a:t>
            </a:r>
            <a:endParaRPr lang="en-US" sz="1800" dirty="0"/>
          </a:p>
          <a:p>
            <a:pPr marL="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lang="zh-CN" altLang="en-US" sz="1800" baseline="32000" dirty="0">
              <a:ea typeface="宋体" panose="02010600030101010101"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5" name="椭圆形标注 4"/>
          <p:cNvSpPr/>
          <p:nvPr/>
        </p:nvSpPr>
        <p:spPr>
          <a:xfrm>
            <a:off x="9766300" y="2585085"/>
            <a:ext cx="2319020" cy="1158240"/>
          </a:xfrm>
          <a:prstGeom prst="wedgeEllipseCallout">
            <a:avLst>
              <a:gd name="adj1" fmla="val -54956"/>
              <a:gd name="adj2" fmla="val 4024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单精度</a:t>
            </a:r>
            <a:r>
              <a:rPr lang="en-US" sz="1800" dirty="0">
                <a:sym typeface="+mn-ea"/>
              </a:rPr>
              <a:t>≈ 1.18 x 10</a:t>
            </a:r>
            <a:r>
              <a:rPr lang="en-US" sz="1800" baseline="32000" dirty="0">
                <a:sym typeface="+mn-ea"/>
              </a:rPr>
              <a:t>–38</a:t>
            </a:r>
            <a:r>
              <a:rPr lang="zh-CN" altLang="en-US" sz="1800" dirty="0">
                <a:ea typeface="宋体" panose="02010600030101010101" pitchFamily="2" charset="-122"/>
                <a:sym typeface="+mn-ea"/>
              </a:rPr>
              <a:t>，双精度</a:t>
            </a:r>
            <a:r>
              <a:rPr lang="en-US" sz="1800" dirty="0">
                <a:sym typeface="+mn-ea"/>
              </a:rPr>
              <a:t> ≈ 2.2 x 10</a:t>
            </a:r>
            <a:r>
              <a:rPr lang="en-US" sz="1800" baseline="32000" dirty="0">
                <a:sym typeface="+mn-ea"/>
              </a:rPr>
              <a:t>–308</a:t>
            </a:r>
            <a:endParaRPr lang="zh-CN" altLang="en-US" sz="1800" baseline="32000" dirty="0">
              <a:ea typeface="宋体" panose="02010600030101010101"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6" name="椭圆形标注 5"/>
          <p:cNvSpPr/>
          <p:nvPr/>
        </p:nvSpPr>
        <p:spPr>
          <a:xfrm>
            <a:off x="9812655" y="4648835"/>
            <a:ext cx="2227580" cy="1447165"/>
          </a:xfrm>
          <a:prstGeom prst="wedgeEllipseCallout">
            <a:avLst>
              <a:gd name="adj1" fmla="val -43358"/>
              <a:gd name="adj2" fmla="val -57064"/>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800" smtClean="0">
                <a:ln>
                  <a:noFill/>
                </a:ln>
                <a:effectLst/>
                <a:ea typeface="宋体" panose="02010600030101010101" pitchFamily="2" charset="-122"/>
                <a:sym typeface="+mn-ea"/>
              </a:rPr>
              <a:t>单精度</a:t>
            </a:r>
            <a:r>
              <a:rPr lang="en-US" sz="1800" dirty="0">
                <a:sym typeface="+mn-ea"/>
              </a:rPr>
              <a:t>≈  ≈ 3.4 x 10</a:t>
            </a:r>
            <a:r>
              <a:rPr lang="en-US" sz="1800" baseline="32000" dirty="0">
                <a:sym typeface="+mn-ea"/>
              </a:rPr>
              <a:t>38</a:t>
            </a:r>
            <a:r>
              <a:rPr lang="zh-CN" altLang="en-US" sz="1800" dirty="0">
                <a:ea typeface="宋体" panose="02010600030101010101" pitchFamily="2" charset="-122"/>
                <a:sym typeface="+mn-ea"/>
              </a:rPr>
              <a:t>，双精度</a:t>
            </a:r>
            <a:r>
              <a:rPr lang="en-US" sz="1800" dirty="0">
                <a:sym typeface="+mn-ea"/>
              </a:rPr>
              <a:t> ≈  ≈ 1.8 x 10</a:t>
            </a:r>
            <a:r>
              <a:rPr lang="en-US" sz="1800" baseline="32000" dirty="0">
                <a:sym typeface="+mn-ea"/>
              </a:rPr>
              <a:t>308</a:t>
            </a:r>
            <a:endParaRPr lang="en-US" sz="1800" baseline="32000" dirty="0"/>
          </a:p>
          <a:p>
            <a:pPr marL="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2"/>
          <p:cNvSpPr>
            <a:spLocks/>
          </p:cNvSpPr>
          <p:nvPr/>
        </p:nvSpPr>
        <p:spPr bwMode="auto">
          <a:xfrm>
            <a:off x="9586913" y="22225"/>
            <a:ext cx="1320800" cy="177800"/>
          </a:xfrm>
          <a:prstGeom prst="rect">
            <a:avLst/>
          </a:prstGeom>
          <a:noFill/>
          <a:ln w="25400">
            <a:noFill/>
            <a:miter lim="800000"/>
            <a:headEnd/>
            <a:tailEnd/>
          </a:ln>
        </p:spPr>
        <p:txBody>
          <a:bodyPr lIns="0" tIns="0" rIns="0" bIns="0"/>
          <a:lstStyle/>
          <a:p>
            <a:r>
              <a:rPr lang="en-US" altLang="zh-CN" sz="1200">
                <a:solidFill>
                  <a:srgbClr val="FFFFFF"/>
                </a:solidFill>
                <a:latin typeface="Gill Sans"/>
                <a:ea typeface="Gill Sans"/>
                <a:cs typeface="Gill Sans"/>
                <a:sym typeface="Gill Sans"/>
              </a:rPr>
              <a:t>Carnegie Mellon</a:t>
            </a:r>
          </a:p>
        </p:txBody>
      </p:sp>
      <p:sp>
        <p:nvSpPr>
          <p:cNvPr id="552964" name="Rectangle 3"/>
          <p:cNvSpPr>
            <a:spLocks noGrp="1" noChangeArrowheads="1"/>
          </p:cNvSpPr>
          <p:nvPr>
            <p:ph type="title" idx="4294967295"/>
          </p:nvPr>
        </p:nvSpPr>
        <p:spPr>
          <a:xfrm>
            <a:off x="1334087" y="393847"/>
            <a:ext cx="8229600" cy="561975"/>
          </a:xfrm>
        </p:spPr>
        <p:txBody>
          <a:bodyPr vert="horz" wrap="square" lIns="38100" tIns="38100" rIns="38100" bIns="38100" numCol="1" anchor="ctr" anchorCtr="0" compatLnSpc="1"/>
          <a:lstStyle/>
          <a:p>
            <a:pPr marL="119063" indent="-119063" eaLnBrk="1" hangingPunct="1"/>
            <a:r>
              <a:rPr lang="zh-CN" altLang="en-US" sz="3200" dirty="0"/>
              <a:t>浮点运算</a:t>
            </a:r>
            <a:r>
              <a:rPr lang="zh-CN" altLang="en-US" sz="3200" dirty="0" smtClean="0"/>
              <a:t>举例 （练习题</a:t>
            </a:r>
            <a:r>
              <a:rPr lang="en-US" altLang="zh-CN" sz="3200" dirty="0" smtClean="0"/>
              <a:t>2.54</a:t>
            </a:r>
            <a:r>
              <a:rPr lang="zh-CN" altLang="en-US" sz="3200" dirty="0" smtClean="0"/>
              <a:t>）</a:t>
            </a:r>
            <a:endParaRPr lang="zh-CN" altLang="en-US" sz="3200" dirty="0"/>
          </a:p>
        </p:txBody>
      </p:sp>
      <p:sp>
        <p:nvSpPr>
          <p:cNvPr id="552965" name="Rectangle 4"/>
          <p:cNvSpPr>
            <a:spLocks noGrp="1" noChangeArrowheads="1"/>
          </p:cNvSpPr>
          <p:nvPr>
            <p:ph type="body" idx="4294967295"/>
          </p:nvPr>
        </p:nvSpPr>
        <p:spPr>
          <a:xfrm>
            <a:off x="1944688" y="975091"/>
            <a:ext cx="8229600" cy="415535"/>
          </a:xfrm>
        </p:spPr>
        <p:txBody>
          <a:bodyPr vert="horz" wrap="square" lIns="38100" tIns="38100" rIns="38100" bIns="38100" numCol="1" anchor="t" anchorCtr="0" compatLnSpc="1"/>
          <a:lstStyle/>
          <a:p>
            <a:pPr marL="254000" indent="-254000" eaLnBrk="1" hangingPunct="1"/>
            <a:r>
              <a:rPr lang="zh-CN" altLang="en-US" dirty="0" smtClean="0">
                <a:ea typeface="微软雅黑" pitchFamily="34" charset="-122"/>
              </a:rPr>
              <a:t>对于以下给定的关系表达式，判断是否永真。</a:t>
            </a:r>
          </a:p>
        </p:txBody>
      </p:sp>
      <p:sp>
        <p:nvSpPr>
          <p:cNvPr id="552966" name="Rectangle 5"/>
          <p:cNvSpPr>
            <a:spLocks/>
          </p:cNvSpPr>
          <p:nvPr/>
        </p:nvSpPr>
        <p:spPr bwMode="auto">
          <a:xfrm>
            <a:off x="5016500" y="1584325"/>
            <a:ext cx="4889500" cy="4814888"/>
          </a:xfrm>
          <a:prstGeom prst="rect">
            <a:avLst/>
          </a:prstGeom>
          <a:noFill/>
          <a:ln w="25400">
            <a:noFill/>
            <a:miter lim="800000"/>
            <a:headEnd/>
            <a:tailEnd/>
          </a:ln>
        </p:spPr>
        <p:txBody>
          <a:bodyPr lIns="38100" tIns="38100" rIns="38100" bIns="38100"/>
          <a:lstStyle/>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x == (</a:t>
            </a:r>
            <a:r>
              <a:rPr lang="en-US" altLang="zh-CN" sz="2400" b="1" dirty="0" err="1">
                <a:solidFill>
                  <a:srgbClr val="0033CC"/>
                </a:solidFill>
                <a:latin typeface="Monaco"/>
                <a:ea typeface="Monaco"/>
                <a:cs typeface="Monaco"/>
                <a:sym typeface="Monaco"/>
              </a:rPr>
              <a:t>int</a:t>
            </a:r>
            <a:r>
              <a:rPr lang="en-US" altLang="zh-CN" sz="2400" b="1" dirty="0">
                <a:solidFill>
                  <a:srgbClr val="0033CC"/>
                </a:solidFill>
                <a:latin typeface="Monaco"/>
                <a:ea typeface="Monaco"/>
                <a:cs typeface="Monaco"/>
                <a:sym typeface="Monaco"/>
              </a:rPr>
              <a:t>)(float) x</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x == (</a:t>
            </a:r>
            <a:r>
              <a:rPr lang="en-US" altLang="zh-CN" sz="2400" b="1" dirty="0" err="1">
                <a:solidFill>
                  <a:srgbClr val="0033CC"/>
                </a:solidFill>
                <a:latin typeface="Monaco"/>
                <a:ea typeface="Monaco"/>
                <a:cs typeface="Monaco"/>
                <a:sym typeface="Monaco"/>
              </a:rPr>
              <a:t>int</a:t>
            </a:r>
            <a:r>
              <a:rPr lang="en-US" altLang="zh-CN" sz="2400" b="1" dirty="0">
                <a:solidFill>
                  <a:srgbClr val="0033CC"/>
                </a:solidFill>
                <a:latin typeface="Monaco"/>
                <a:ea typeface="Monaco"/>
                <a:cs typeface="Monaco"/>
                <a:sym typeface="Monaco"/>
              </a:rPr>
              <a:t>)(double) x</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f == (float)(double) f</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d == (float) d</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f == -(-f);</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2/3 == 2/3.0</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d &lt; 0.0	 ⇒ 	((d*2) &lt; 0.0)</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d &gt; f	 ⇒ 	-f &gt; -d</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d * d &gt;== 0.0</a:t>
            </a:r>
          </a:p>
          <a:p>
            <a:pPr marL="254000" indent="-254000">
              <a:spcBef>
                <a:spcPts val="575"/>
              </a:spcBef>
              <a:buClr>
                <a:srgbClr val="000000"/>
              </a:buClr>
              <a:buSzPct val="100000"/>
              <a:buFont typeface="Helvetica" pitchFamily="34" charset="0"/>
              <a:buChar char="•"/>
              <a:tabLst>
                <a:tab pos="1828800" algn="l"/>
                <a:tab pos="2463800" algn="l"/>
                <a:tab pos="3086100" algn="l"/>
              </a:tabLst>
            </a:pPr>
            <a:r>
              <a:rPr lang="en-US" altLang="zh-CN" sz="2400" b="1" dirty="0">
                <a:solidFill>
                  <a:srgbClr val="0033CC"/>
                </a:solidFill>
                <a:latin typeface="Monaco"/>
                <a:ea typeface="Monaco"/>
                <a:cs typeface="Monaco"/>
                <a:sym typeface="Monaco"/>
              </a:rPr>
              <a:t>(</a:t>
            </a:r>
            <a:r>
              <a:rPr lang="en-US" altLang="zh-CN" sz="2400" b="1" dirty="0" err="1">
                <a:solidFill>
                  <a:srgbClr val="0033CC"/>
                </a:solidFill>
                <a:latin typeface="Monaco"/>
                <a:ea typeface="Monaco"/>
                <a:cs typeface="Monaco"/>
                <a:sym typeface="Monaco"/>
              </a:rPr>
              <a:t>d+f</a:t>
            </a:r>
            <a:r>
              <a:rPr lang="en-US" altLang="zh-CN" sz="2400" b="1" dirty="0">
                <a:solidFill>
                  <a:srgbClr val="0033CC"/>
                </a:solidFill>
                <a:latin typeface="Monaco"/>
                <a:ea typeface="Monaco"/>
                <a:cs typeface="Monaco"/>
                <a:sym typeface="Monaco"/>
              </a:rPr>
              <a:t>)-d == f</a:t>
            </a:r>
          </a:p>
        </p:txBody>
      </p:sp>
      <p:sp>
        <p:nvSpPr>
          <p:cNvPr id="552967" name="Rectangle 6"/>
          <p:cNvSpPr>
            <a:spLocks/>
          </p:cNvSpPr>
          <p:nvPr/>
        </p:nvSpPr>
        <p:spPr bwMode="auto">
          <a:xfrm>
            <a:off x="1774825" y="1493838"/>
            <a:ext cx="2628900" cy="1155700"/>
          </a:xfrm>
          <a:prstGeom prst="rect">
            <a:avLst/>
          </a:prstGeom>
          <a:solidFill>
            <a:srgbClr val="D6D6F4">
              <a:alpha val="28999"/>
            </a:srgbClr>
          </a:solidFill>
          <a:ln w="25400">
            <a:solidFill>
              <a:srgbClr val="ADADEA"/>
            </a:solidFill>
            <a:miter lim="800000"/>
            <a:headEnd/>
            <a:tailEnd/>
          </a:ln>
        </p:spPr>
        <p:txBody>
          <a:bodyPr lIns="38100" tIns="38100" rIns="38100" bIns="38100"/>
          <a:lstStyle/>
          <a:p>
            <a:pPr>
              <a:spcBef>
                <a:spcPts val="475"/>
              </a:spcBef>
              <a:tabLst>
                <a:tab pos="1371600" algn="l"/>
                <a:tab pos="2286000" algn="l"/>
              </a:tabLst>
            </a:pPr>
            <a:r>
              <a:rPr lang="en-US" altLang="zh-CN" sz="2000" b="1">
                <a:ea typeface="Monaco"/>
                <a:cs typeface="Monaco"/>
                <a:sym typeface="Monaco"/>
              </a:rPr>
              <a:t>int x ;</a:t>
            </a:r>
          </a:p>
          <a:p>
            <a:pPr>
              <a:spcBef>
                <a:spcPts val="475"/>
              </a:spcBef>
              <a:tabLst>
                <a:tab pos="1371600" algn="l"/>
                <a:tab pos="2286000" algn="l"/>
              </a:tabLst>
            </a:pPr>
            <a:r>
              <a:rPr lang="en-US" altLang="zh-CN" sz="2000" b="1">
                <a:ea typeface="Monaco"/>
                <a:cs typeface="Monaco"/>
                <a:sym typeface="Monaco"/>
              </a:rPr>
              <a:t>float f ;</a:t>
            </a:r>
          </a:p>
          <a:p>
            <a:pPr>
              <a:spcBef>
                <a:spcPts val="475"/>
              </a:spcBef>
              <a:tabLst>
                <a:tab pos="1371600" algn="l"/>
                <a:tab pos="2286000" algn="l"/>
              </a:tabLst>
            </a:pPr>
            <a:r>
              <a:rPr lang="en-US" altLang="zh-CN" sz="2000" b="1">
                <a:ea typeface="Monaco"/>
                <a:cs typeface="Monaco"/>
                <a:sym typeface="Monaco"/>
              </a:rPr>
              <a:t>double d ;</a:t>
            </a:r>
          </a:p>
        </p:txBody>
      </p:sp>
      <p:sp>
        <p:nvSpPr>
          <p:cNvPr id="552968" name="Rectangle 7"/>
          <p:cNvSpPr>
            <a:spLocks/>
          </p:cNvSpPr>
          <p:nvPr/>
        </p:nvSpPr>
        <p:spPr bwMode="auto">
          <a:xfrm>
            <a:off x="1865314" y="2933700"/>
            <a:ext cx="2491067" cy="815608"/>
          </a:xfrm>
          <a:prstGeom prst="rect">
            <a:avLst/>
          </a:prstGeom>
          <a:noFill/>
          <a:ln w="25400">
            <a:noFill/>
            <a:miter lim="800000"/>
            <a:headEnd/>
            <a:tailEnd/>
          </a:ln>
        </p:spPr>
        <p:txBody>
          <a:bodyPr wrap="none" lIns="38100" tIns="38100" rIns="38100" bIns="38100">
            <a:spAutoFit/>
          </a:bodyPr>
          <a:lstStyle/>
          <a:p>
            <a:r>
              <a:rPr lang="en-US" altLang="zh-CN" sz="2400" b="1">
                <a:latin typeface="微软雅黑" pitchFamily="34" charset="-122"/>
                <a:ea typeface="微软雅黑" pitchFamily="34" charset="-122"/>
                <a:cs typeface="ヒラギノ角ゴ ProN W3"/>
                <a:sym typeface="Calibri" pitchFamily="34" charset="0"/>
              </a:rPr>
              <a:t>Assume neither</a:t>
            </a:r>
            <a:endParaRPr lang="en-US" altLang="zh-CN" sz="2400" b="1">
              <a:latin typeface="微软雅黑" pitchFamily="34" charset="-122"/>
              <a:ea typeface="微软雅黑" pitchFamily="34" charset="-122"/>
              <a:cs typeface="Lucida Grande"/>
              <a:sym typeface="Arial Narrow" pitchFamily="34" charset="0"/>
            </a:endParaRPr>
          </a:p>
          <a:p>
            <a:r>
              <a:rPr lang="en-US" altLang="zh-CN" sz="2400" b="1">
                <a:latin typeface="微软雅黑" pitchFamily="34" charset="-122"/>
                <a:ea typeface="微软雅黑" pitchFamily="34" charset="-122"/>
                <a:cs typeface="Courier New Bold" pitchFamily="49" charset="0"/>
                <a:sym typeface="Courier New Bold" pitchFamily="49" charset="0"/>
              </a:rPr>
              <a:t>d</a:t>
            </a:r>
            <a:r>
              <a:rPr lang="en-US" altLang="zh-CN" sz="2400" b="1">
                <a:latin typeface="微软雅黑" pitchFamily="34" charset="-122"/>
                <a:ea typeface="微软雅黑" pitchFamily="34" charset="-122"/>
                <a:cs typeface="ヒラギノ角ゴ ProN W3"/>
                <a:sym typeface="Calibri" pitchFamily="34" charset="0"/>
              </a:rPr>
              <a:t> nor </a:t>
            </a:r>
            <a:r>
              <a:rPr lang="en-US" altLang="zh-CN" sz="2400" b="1">
                <a:latin typeface="微软雅黑" pitchFamily="34" charset="-122"/>
                <a:ea typeface="微软雅黑" pitchFamily="34" charset="-122"/>
                <a:cs typeface="ヒラギノ角ゴ ProN W3"/>
                <a:sym typeface="Courier New Bold" pitchFamily="49" charset="0"/>
              </a:rPr>
              <a:t>f</a:t>
            </a:r>
            <a:r>
              <a:rPr lang="en-US" altLang="zh-CN" sz="2400" b="1">
                <a:latin typeface="微软雅黑" pitchFamily="34" charset="-122"/>
                <a:ea typeface="微软雅黑" pitchFamily="34" charset="-122"/>
                <a:cs typeface="ヒラギノ角ゴ ProN W3"/>
                <a:sym typeface="Calibri" pitchFamily="34" charset="0"/>
              </a:rPr>
              <a:t> is NaN</a:t>
            </a:r>
          </a:p>
        </p:txBody>
      </p:sp>
      <p:sp>
        <p:nvSpPr>
          <p:cNvPr id="552969" name="Text Box 9"/>
          <p:cNvSpPr txBox="1">
            <a:spLocks noChangeArrowheads="1"/>
          </p:cNvSpPr>
          <p:nvPr/>
        </p:nvSpPr>
        <p:spPr bwMode="auto">
          <a:xfrm>
            <a:off x="8402662" y="1612462"/>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否</a:t>
            </a:r>
          </a:p>
        </p:txBody>
      </p:sp>
      <p:sp>
        <p:nvSpPr>
          <p:cNvPr id="552970" name="Text Box 10"/>
          <p:cNvSpPr txBox="1">
            <a:spLocks noChangeArrowheads="1"/>
          </p:cNvSpPr>
          <p:nvPr/>
        </p:nvSpPr>
        <p:spPr bwMode="auto">
          <a:xfrm>
            <a:off x="8650483" y="2061724"/>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是</a:t>
            </a:r>
          </a:p>
        </p:txBody>
      </p:sp>
      <p:sp>
        <p:nvSpPr>
          <p:cNvPr id="552971" name="Text Box 11"/>
          <p:cNvSpPr txBox="1">
            <a:spLocks noChangeArrowheads="1"/>
          </p:cNvSpPr>
          <p:nvPr/>
        </p:nvSpPr>
        <p:spPr bwMode="auto">
          <a:xfrm>
            <a:off x="8962562" y="2466536"/>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是</a:t>
            </a:r>
          </a:p>
        </p:txBody>
      </p:sp>
      <p:sp>
        <p:nvSpPr>
          <p:cNvPr id="552973" name="Text Box 13"/>
          <p:cNvSpPr txBox="1">
            <a:spLocks noChangeArrowheads="1"/>
          </p:cNvSpPr>
          <p:nvPr/>
        </p:nvSpPr>
        <p:spPr bwMode="auto">
          <a:xfrm>
            <a:off x="7659883" y="2943935"/>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否</a:t>
            </a:r>
          </a:p>
        </p:txBody>
      </p:sp>
      <p:sp>
        <p:nvSpPr>
          <p:cNvPr id="552975" name="Text Box 15"/>
          <p:cNvSpPr txBox="1">
            <a:spLocks noChangeArrowheads="1"/>
          </p:cNvSpPr>
          <p:nvPr/>
        </p:nvSpPr>
        <p:spPr bwMode="auto">
          <a:xfrm>
            <a:off x="7007591" y="3398618"/>
            <a:ext cx="539750"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0000"/>
                </a:solidFill>
                <a:latin typeface="微软雅黑" pitchFamily="34" charset="-122"/>
                <a:ea typeface="微软雅黑" pitchFamily="34" charset="-122"/>
                <a:sym typeface="Symbol" pitchFamily="18" charset="2"/>
              </a:rPr>
              <a:t>是</a:t>
            </a:r>
          </a:p>
        </p:txBody>
      </p:sp>
      <p:sp>
        <p:nvSpPr>
          <p:cNvPr id="552976" name="Text Box 16"/>
          <p:cNvSpPr txBox="1">
            <a:spLocks noChangeArrowheads="1"/>
          </p:cNvSpPr>
          <p:nvPr/>
        </p:nvSpPr>
        <p:spPr bwMode="auto">
          <a:xfrm>
            <a:off x="7500645" y="3809122"/>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否</a:t>
            </a:r>
          </a:p>
        </p:txBody>
      </p:sp>
      <p:sp>
        <p:nvSpPr>
          <p:cNvPr id="552977" name="Text Box 17"/>
          <p:cNvSpPr txBox="1">
            <a:spLocks noChangeArrowheads="1"/>
          </p:cNvSpPr>
          <p:nvPr/>
        </p:nvSpPr>
        <p:spPr bwMode="auto">
          <a:xfrm>
            <a:off x="9567252" y="4238626"/>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是</a:t>
            </a:r>
          </a:p>
        </p:txBody>
      </p:sp>
      <p:sp>
        <p:nvSpPr>
          <p:cNvPr id="552978" name="Text Box 18"/>
          <p:cNvSpPr txBox="1">
            <a:spLocks noChangeArrowheads="1"/>
          </p:cNvSpPr>
          <p:nvPr/>
        </p:nvSpPr>
        <p:spPr bwMode="auto">
          <a:xfrm>
            <a:off x="8661400" y="4689476"/>
            <a:ext cx="539750"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0000"/>
                </a:solidFill>
                <a:latin typeface="微软雅黑" pitchFamily="34" charset="-122"/>
                <a:ea typeface="微软雅黑" pitchFamily="34" charset="-122"/>
                <a:sym typeface="Symbol" pitchFamily="18" charset="2"/>
              </a:rPr>
              <a:t>是</a:t>
            </a:r>
          </a:p>
        </p:txBody>
      </p:sp>
      <p:sp>
        <p:nvSpPr>
          <p:cNvPr id="552979" name="Text Box 19"/>
          <p:cNvSpPr txBox="1">
            <a:spLocks noChangeArrowheads="1"/>
          </p:cNvSpPr>
          <p:nvPr/>
        </p:nvSpPr>
        <p:spPr bwMode="auto">
          <a:xfrm>
            <a:off x="7563998" y="5192762"/>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是</a:t>
            </a:r>
          </a:p>
        </p:txBody>
      </p:sp>
      <p:sp>
        <p:nvSpPr>
          <p:cNvPr id="552980" name="Text Box 20"/>
          <p:cNvSpPr txBox="1">
            <a:spLocks noChangeArrowheads="1"/>
          </p:cNvSpPr>
          <p:nvPr/>
        </p:nvSpPr>
        <p:spPr bwMode="auto">
          <a:xfrm>
            <a:off x="1865314" y="5634039"/>
            <a:ext cx="2790825"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0000"/>
                </a:solidFill>
                <a:ea typeface="微软雅黑" pitchFamily="34" charset="-122"/>
              </a:rPr>
              <a:t>自己写程序测试一下！</a:t>
            </a:r>
          </a:p>
        </p:txBody>
      </p:sp>
      <p:sp>
        <p:nvSpPr>
          <p:cNvPr id="552981" name="Text Box 21"/>
          <p:cNvSpPr txBox="1">
            <a:spLocks noChangeArrowheads="1"/>
          </p:cNvSpPr>
          <p:nvPr/>
        </p:nvSpPr>
        <p:spPr bwMode="auto">
          <a:xfrm>
            <a:off x="7398336" y="5613890"/>
            <a:ext cx="539750"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FF0000"/>
                </a:solidFill>
                <a:latin typeface="微软雅黑" pitchFamily="34" charset="-122"/>
                <a:ea typeface="微软雅黑" pitchFamily="34" charset="-122"/>
                <a:sym typeface="Symbol" pitchFamily="18" charset="2"/>
              </a:rPr>
              <a:t>否</a:t>
            </a:r>
          </a:p>
        </p:txBody>
      </p:sp>
    </p:spTree>
    <p:extLst>
      <p:ext uri="{BB962C8B-B14F-4D97-AF65-F5344CB8AC3E}">
        <p14:creationId xmlns:p14="http://schemas.microsoft.com/office/powerpoint/2010/main" val="643667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69"/>
                                        </p:tgtEl>
                                        <p:attrNameLst>
                                          <p:attrName>style.visibility</p:attrName>
                                        </p:attrNameLst>
                                      </p:cBhvr>
                                      <p:to>
                                        <p:strVal val="visible"/>
                                      </p:to>
                                    </p:set>
                                    <p:animEffect transition="in" filter="blinds(horizontal)">
                                      <p:cBhvr>
                                        <p:cTn id="7" dur="500"/>
                                        <p:tgtEl>
                                          <p:spTgt spid="5529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70">
                                            <p:txEl>
                                              <p:pRg st="0" end="0"/>
                                            </p:txEl>
                                          </p:spTgt>
                                        </p:tgtEl>
                                        <p:attrNameLst>
                                          <p:attrName>style.visibility</p:attrName>
                                        </p:attrNameLst>
                                      </p:cBhvr>
                                      <p:to>
                                        <p:strVal val="visible"/>
                                      </p:to>
                                    </p:set>
                                    <p:animEffect transition="in" filter="blinds(horizontal)">
                                      <p:cBhvr>
                                        <p:cTn id="12" dur="500"/>
                                        <p:tgtEl>
                                          <p:spTgt spid="5529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2971">
                                            <p:txEl>
                                              <p:pRg st="0" end="0"/>
                                            </p:txEl>
                                          </p:spTgt>
                                        </p:tgtEl>
                                        <p:attrNameLst>
                                          <p:attrName>style.visibility</p:attrName>
                                        </p:attrNameLst>
                                      </p:cBhvr>
                                      <p:to>
                                        <p:strVal val="visible"/>
                                      </p:to>
                                    </p:set>
                                    <p:animEffect transition="in" filter="blinds(horizontal)">
                                      <p:cBhvr>
                                        <p:cTn id="17" dur="500"/>
                                        <p:tgtEl>
                                          <p:spTgt spid="5529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2973"/>
                                        </p:tgtEl>
                                        <p:attrNameLst>
                                          <p:attrName>style.visibility</p:attrName>
                                        </p:attrNameLst>
                                      </p:cBhvr>
                                      <p:to>
                                        <p:strVal val="visible"/>
                                      </p:to>
                                    </p:set>
                                    <p:animEffect transition="in" filter="blinds(horizontal)">
                                      <p:cBhvr>
                                        <p:cTn id="22" dur="500"/>
                                        <p:tgtEl>
                                          <p:spTgt spid="55297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2975"/>
                                        </p:tgtEl>
                                        <p:attrNameLst>
                                          <p:attrName>style.visibility</p:attrName>
                                        </p:attrNameLst>
                                      </p:cBhvr>
                                      <p:to>
                                        <p:strVal val="visible"/>
                                      </p:to>
                                    </p:set>
                                    <p:animEffect transition="in" filter="blinds(horizontal)">
                                      <p:cBhvr>
                                        <p:cTn id="27" dur="500"/>
                                        <p:tgtEl>
                                          <p:spTgt spid="5529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2976"/>
                                        </p:tgtEl>
                                        <p:attrNameLst>
                                          <p:attrName>style.visibility</p:attrName>
                                        </p:attrNameLst>
                                      </p:cBhvr>
                                      <p:to>
                                        <p:strVal val="visible"/>
                                      </p:to>
                                    </p:set>
                                    <p:animEffect transition="in" filter="blinds(horizontal)">
                                      <p:cBhvr>
                                        <p:cTn id="32" dur="500"/>
                                        <p:tgtEl>
                                          <p:spTgt spid="55297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2977">
                                            <p:txEl>
                                              <p:pRg st="0" end="0"/>
                                            </p:txEl>
                                          </p:spTgt>
                                        </p:tgtEl>
                                        <p:attrNameLst>
                                          <p:attrName>style.visibility</p:attrName>
                                        </p:attrNameLst>
                                      </p:cBhvr>
                                      <p:to>
                                        <p:strVal val="visible"/>
                                      </p:to>
                                    </p:set>
                                    <p:animEffect transition="in" filter="blinds(horizontal)">
                                      <p:cBhvr>
                                        <p:cTn id="37" dur="500"/>
                                        <p:tgtEl>
                                          <p:spTgt spid="55297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2978">
                                            <p:txEl>
                                              <p:pRg st="0" end="0"/>
                                            </p:txEl>
                                          </p:spTgt>
                                        </p:tgtEl>
                                        <p:attrNameLst>
                                          <p:attrName>style.visibility</p:attrName>
                                        </p:attrNameLst>
                                      </p:cBhvr>
                                      <p:to>
                                        <p:strVal val="visible"/>
                                      </p:to>
                                    </p:set>
                                    <p:animEffect transition="in" filter="blinds(horizontal)">
                                      <p:cBhvr>
                                        <p:cTn id="42" dur="500"/>
                                        <p:tgtEl>
                                          <p:spTgt spid="55297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2979">
                                            <p:txEl>
                                              <p:pRg st="0" end="0"/>
                                            </p:txEl>
                                          </p:spTgt>
                                        </p:tgtEl>
                                        <p:attrNameLst>
                                          <p:attrName>style.visibility</p:attrName>
                                        </p:attrNameLst>
                                      </p:cBhvr>
                                      <p:to>
                                        <p:strVal val="visible"/>
                                      </p:to>
                                    </p:set>
                                    <p:animEffect transition="in" filter="blinds(horizontal)">
                                      <p:cBhvr>
                                        <p:cTn id="47" dur="500"/>
                                        <p:tgtEl>
                                          <p:spTgt spid="55297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52981"/>
                                        </p:tgtEl>
                                        <p:attrNameLst>
                                          <p:attrName>style.visibility</p:attrName>
                                        </p:attrNameLst>
                                      </p:cBhvr>
                                      <p:to>
                                        <p:strVal val="visible"/>
                                      </p:to>
                                    </p:set>
                                    <p:animEffect transition="in" filter="blinds(horizontal)">
                                      <p:cBhvr>
                                        <p:cTn id="52" dur="500"/>
                                        <p:tgtEl>
                                          <p:spTgt spid="55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9" grpId="0"/>
      <p:bldP spid="552973" grpId="0"/>
      <p:bldP spid="552975" grpId="0"/>
      <p:bldP spid="552976" grpId="0"/>
      <p:bldP spid="55298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idx="4294967295"/>
          </p:nvPr>
        </p:nvSpPr>
        <p:spPr>
          <a:xfrm>
            <a:off x="1311348" y="433802"/>
            <a:ext cx="6686550" cy="660400"/>
          </a:xfrm>
        </p:spPr>
        <p:txBody>
          <a:bodyPr vert="horz" wrap="square" lIns="63500" tIns="25400" rIns="63500" bIns="25400" numCol="1" anchor="t" anchorCtr="0" compatLnSpc="1">
            <a:spAutoFit/>
          </a:bodyPr>
          <a:lstStyle/>
          <a:p>
            <a:r>
              <a:rPr lang="zh-CN" altLang="en-US" dirty="0" smtClean="0">
                <a:ea typeface="宋体" pitchFamily="2" charset="-122"/>
              </a:rPr>
              <a:t>课堂讨论题</a:t>
            </a:r>
          </a:p>
        </p:txBody>
      </p:sp>
      <p:sp>
        <p:nvSpPr>
          <p:cNvPr id="674819" name="Rectangle 3"/>
          <p:cNvSpPr>
            <a:spLocks noGrp="1" noChangeArrowheads="1"/>
          </p:cNvSpPr>
          <p:nvPr>
            <p:ph type="body" idx="4294967295"/>
          </p:nvPr>
        </p:nvSpPr>
        <p:spPr>
          <a:xfrm>
            <a:off x="1401757" y="1358273"/>
            <a:ext cx="8572560" cy="309828"/>
          </a:xfrm>
        </p:spPr>
        <p:txBody>
          <a:bodyPr vert="horz" wrap="square" lIns="63500" tIns="25400" rIns="63500" bIns="25400" numCol="1" anchor="t" anchorCtr="0" compatLnSpc="1">
            <a:spAutoFit/>
          </a:bodyPr>
          <a:lstStyle/>
          <a:p>
            <a:pPr marL="203200" indent="-203200">
              <a:buFont typeface="Wingdings" pitchFamily="2" charset="2"/>
              <a:buChar char="n"/>
            </a:pPr>
            <a:r>
              <a:rPr lang="zh-CN" altLang="en-US" baseline="30000" dirty="0">
                <a:latin typeface="微软雅黑" pitchFamily="34" charset="-122"/>
                <a:ea typeface="微软雅黑" pitchFamily="34" charset="-122"/>
              </a:rPr>
              <a:t>如果你要编程实现以下计算求和，请问你将如何编程？</a:t>
            </a:r>
          </a:p>
        </p:txBody>
      </p:sp>
      <p:graphicFrame>
        <p:nvGraphicFramePr>
          <p:cNvPr id="4" name="对象 3"/>
          <p:cNvGraphicFramePr>
            <a:graphicFrameLocks noChangeAspect="1"/>
          </p:cNvGraphicFramePr>
          <p:nvPr>
            <p:extLst>
              <p:ext uri="{D42A27DB-BD31-4B8C-83A1-F6EECF244321}">
                <p14:modId xmlns:p14="http://schemas.microsoft.com/office/powerpoint/2010/main" val="3778486448"/>
              </p:ext>
            </p:extLst>
          </p:nvPr>
        </p:nvGraphicFramePr>
        <p:xfrm>
          <a:off x="2055468" y="1707892"/>
          <a:ext cx="1752600" cy="1214437"/>
        </p:xfrm>
        <a:graphic>
          <a:graphicData uri="http://schemas.openxmlformats.org/presentationml/2006/ole">
            <mc:AlternateContent xmlns:mc="http://schemas.openxmlformats.org/markup-compatibility/2006">
              <mc:Choice xmlns:v="urn:schemas-microsoft-com:vml" Requires="v">
                <p:oleObj spid="_x0000_s73775" name="公式" r:id="rId3" imgW="660240" imgH="457200" progId="Equation.3">
                  <p:embed/>
                </p:oleObj>
              </mc:Choice>
              <mc:Fallback>
                <p:oleObj name="公式" r:id="rId3" imgW="66024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468" y="1707892"/>
                        <a:ext cx="1752600"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1570569" y="3422404"/>
            <a:ext cx="8501122" cy="2246769"/>
          </a:xfrm>
          <a:prstGeom prst="rect">
            <a:avLst/>
          </a:prstGeom>
        </p:spPr>
        <p:txBody>
          <a:bodyPr wrap="square">
            <a:spAutoFit/>
          </a:bodyPr>
          <a:lstStyle/>
          <a:p>
            <a:r>
              <a:rPr lang="zh-CN" altLang="en-US" sz="2000" b="1" dirty="0">
                <a:latin typeface="+mn-ea"/>
              </a:rPr>
              <a:t>认真考虑两浮点数</a:t>
            </a:r>
            <a:r>
              <a:rPr lang="en-US" altLang="zh-CN" sz="2000" b="1" dirty="0">
                <a:latin typeface="+mn-ea"/>
              </a:rPr>
              <a:t>X</a:t>
            </a:r>
            <a:r>
              <a:rPr lang="zh-CN" altLang="en-US" sz="2000" b="1" dirty="0">
                <a:latin typeface="+mn-ea"/>
              </a:rPr>
              <a:t>，</a:t>
            </a:r>
            <a:r>
              <a:rPr lang="en-US" altLang="zh-CN" sz="2000" b="1" dirty="0">
                <a:latin typeface="+mn-ea"/>
              </a:rPr>
              <a:t>Y</a:t>
            </a:r>
            <a:r>
              <a:rPr lang="zh-CN" altLang="en-US" sz="2000" b="1" dirty="0">
                <a:latin typeface="+mn-ea"/>
              </a:rPr>
              <a:t>进行加减运算时，必须遵循的执行步骤：</a:t>
            </a:r>
            <a:br>
              <a:rPr lang="zh-CN" altLang="en-US" sz="2000" b="1" dirty="0">
                <a:latin typeface="+mn-ea"/>
              </a:rPr>
            </a:br>
            <a:r>
              <a:rPr lang="zh-CN" altLang="en-US" sz="2000" b="1" dirty="0">
                <a:latin typeface="+mn-ea"/>
              </a:rPr>
              <a:t>①对阶，使两数的小数点位置对齐，小的阶码向大的阶码看齐。</a:t>
            </a:r>
            <a:br>
              <a:rPr lang="zh-CN" altLang="en-US" sz="2000" b="1" dirty="0">
                <a:latin typeface="+mn-ea"/>
              </a:rPr>
            </a:br>
            <a:r>
              <a:rPr lang="zh-CN" altLang="en-US" sz="2000" b="1" dirty="0">
                <a:latin typeface="+mn-ea"/>
              </a:rPr>
              <a:t>②尾数求和，将对阶后的两尾数按定点加减运算规则求和</a:t>
            </a:r>
            <a:r>
              <a:rPr lang="en-US" altLang="zh-CN" sz="2000" b="1" dirty="0">
                <a:latin typeface="+mn-ea"/>
              </a:rPr>
              <a:t>(</a:t>
            </a:r>
            <a:r>
              <a:rPr lang="zh-CN" altLang="en-US" sz="2000" b="1" dirty="0">
                <a:latin typeface="+mn-ea"/>
              </a:rPr>
              <a:t>差</a:t>
            </a:r>
            <a:r>
              <a:rPr lang="en-US" altLang="zh-CN" sz="2000" b="1" dirty="0">
                <a:latin typeface="+mn-ea"/>
              </a:rPr>
              <a:t>)</a:t>
            </a:r>
            <a:r>
              <a:rPr lang="zh-CN" altLang="en-US" sz="2000" b="1" dirty="0">
                <a:latin typeface="+mn-ea"/>
              </a:rPr>
              <a:t>。</a:t>
            </a:r>
            <a:br>
              <a:rPr lang="zh-CN" altLang="en-US" sz="2000" b="1" dirty="0">
                <a:latin typeface="+mn-ea"/>
              </a:rPr>
            </a:br>
            <a:r>
              <a:rPr lang="zh-CN" altLang="en-US" sz="2000" b="1" dirty="0">
                <a:latin typeface="+mn-ea"/>
              </a:rPr>
              <a:t>③规格化，为增加有效数字的位数，提高运算精度，必须将求和</a:t>
            </a:r>
            <a:r>
              <a:rPr lang="en-US" altLang="zh-CN" sz="2000" b="1" dirty="0">
                <a:latin typeface="+mn-ea"/>
              </a:rPr>
              <a:t>(</a:t>
            </a:r>
            <a:r>
              <a:rPr lang="zh-CN" altLang="en-US" sz="2000" b="1" dirty="0">
                <a:latin typeface="+mn-ea"/>
              </a:rPr>
              <a:t>差</a:t>
            </a:r>
            <a:r>
              <a:rPr lang="en-US" altLang="zh-CN" sz="2000" b="1" dirty="0">
                <a:latin typeface="+mn-ea"/>
              </a:rPr>
              <a:t>)</a:t>
            </a:r>
            <a:r>
              <a:rPr lang="zh-CN" altLang="en-US" sz="2000" b="1" dirty="0">
                <a:latin typeface="+mn-ea"/>
              </a:rPr>
              <a:t>后的尾数规格化。</a:t>
            </a:r>
            <a:br>
              <a:rPr lang="zh-CN" altLang="en-US" sz="2000" b="1" dirty="0">
                <a:latin typeface="+mn-ea"/>
              </a:rPr>
            </a:br>
            <a:r>
              <a:rPr lang="zh-CN" altLang="en-US" sz="2000" b="1" dirty="0">
                <a:latin typeface="+mn-ea"/>
              </a:rPr>
              <a:t>④舍入，为提高精度，要考虑尾数右移时丢失的数值位。</a:t>
            </a:r>
            <a:br>
              <a:rPr lang="zh-CN" altLang="en-US" sz="2000" b="1" dirty="0">
                <a:latin typeface="+mn-ea"/>
              </a:rPr>
            </a:br>
            <a:r>
              <a:rPr lang="zh-CN" altLang="en-US" sz="2000" b="1" dirty="0">
                <a:latin typeface="+mn-ea"/>
              </a:rPr>
              <a:t>⑤判断结果，即判断结果是否溢出。</a:t>
            </a:r>
          </a:p>
        </p:txBody>
      </p:sp>
    </p:spTree>
    <p:extLst>
      <p:ext uri="{BB962C8B-B14F-4D97-AF65-F5344CB8AC3E}">
        <p14:creationId xmlns:p14="http://schemas.microsoft.com/office/powerpoint/2010/main" val="32585037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0650" y="563767"/>
            <a:ext cx="10560613" cy="5560808"/>
          </a:xfrm>
          <a:prstGeom prst="rect">
            <a:avLst/>
          </a:prstGeom>
        </p:spPr>
      </p:pic>
    </p:spTree>
    <p:extLst>
      <p:ext uri="{BB962C8B-B14F-4D97-AF65-F5344CB8AC3E}">
        <p14:creationId xmlns:p14="http://schemas.microsoft.com/office/powerpoint/2010/main" val="1268389347"/>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1463040" y="1947311"/>
            <a:ext cx="6500858" cy="4344657"/>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5832154" y="196948"/>
            <a:ext cx="5350530" cy="5143512"/>
          </a:xfrm>
          <a:prstGeom prst="rect">
            <a:avLst/>
          </a:prstGeom>
          <a:noFill/>
          <a:ln w="9525">
            <a:noFill/>
            <a:miter lim="800000"/>
            <a:headEnd/>
            <a:tailEnd/>
          </a:ln>
          <a:effectLst/>
        </p:spPr>
      </p:pic>
    </p:spTree>
    <p:extLst>
      <p:ext uri="{BB962C8B-B14F-4D97-AF65-F5344CB8AC3E}">
        <p14:creationId xmlns:p14="http://schemas.microsoft.com/office/powerpoint/2010/main" val="3082712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linds(horizontal)">
                                      <p:cBhvr>
                                        <p:cTn id="7"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idx="4294967295"/>
          </p:nvPr>
        </p:nvSpPr>
        <p:spPr>
          <a:xfrm>
            <a:off x="4816965" y="447081"/>
            <a:ext cx="6686550" cy="660400"/>
          </a:xfrm>
        </p:spPr>
        <p:txBody>
          <a:bodyPr vert="horz" wrap="square" lIns="63500" tIns="25400" rIns="63500" bIns="25400" numCol="1" anchor="t" anchorCtr="0" compatLnSpc="1">
            <a:spAutoFit/>
          </a:bodyPr>
          <a:lstStyle/>
          <a:p>
            <a:r>
              <a:rPr lang="zh-CN" altLang="en-US" dirty="0" smtClean="0">
                <a:ea typeface="宋体" pitchFamily="2" charset="-122"/>
              </a:rPr>
              <a:t>第三讲小结</a:t>
            </a:r>
          </a:p>
        </p:txBody>
      </p:sp>
      <p:sp>
        <p:nvSpPr>
          <p:cNvPr id="674819" name="Rectangle 3"/>
          <p:cNvSpPr>
            <a:spLocks noGrp="1" noChangeArrowheads="1"/>
          </p:cNvSpPr>
          <p:nvPr>
            <p:ph type="body" idx="4294967295"/>
          </p:nvPr>
        </p:nvSpPr>
        <p:spPr>
          <a:xfrm>
            <a:off x="1420837" y="819150"/>
            <a:ext cx="10452295" cy="5509200"/>
          </a:xfrm>
        </p:spPr>
        <p:txBody>
          <a:bodyPr vert="horz" wrap="square" lIns="63500" tIns="25400" rIns="63500" bIns="25400" numCol="1" anchor="t" anchorCtr="0" compatLnSpc="1">
            <a:spAutoFit/>
          </a:bodyPr>
          <a:lstStyle/>
          <a:p>
            <a:pPr marL="203200" indent="-203200"/>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语言中涉及的运算</a:t>
            </a:r>
          </a:p>
          <a:p>
            <a:pPr lvl="1" indent="-190500">
              <a:buClr>
                <a:srgbClr val="3333FF"/>
              </a:buClr>
            </a:pPr>
            <a:r>
              <a:rPr lang="zh-CN" altLang="en-US" dirty="0" smtClean="0">
                <a:ea typeface="微软雅黑" pitchFamily="34" charset="-122"/>
              </a:rPr>
              <a:t>整数算术运算、浮点数算术运算</a:t>
            </a:r>
          </a:p>
          <a:p>
            <a:pPr lvl="1" indent="-190500">
              <a:buClr>
                <a:srgbClr val="3333FF"/>
              </a:buClr>
            </a:pPr>
            <a:r>
              <a:rPr lang="zh-CN" altLang="en-US" dirty="0" smtClean="0">
                <a:ea typeface="微软雅黑" pitchFamily="34" charset="-122"/>
              </a:rPr>
              <a:t>按位、逻辑、移位、位扩展和位截断</a:t>
            </a:r>
            <a:endParaRPr lang="en-US" altLang="zh-CN" dirty="0" smtClean="0">
              <a:latin typeface="微软雅黑" pitchFamily="34" charset="-122"/>
              <a:ea typeface="微软雅黑" pitchFamily="34" charset="-122"/>
            </a:endParaRPr>
          </a:p>
          <a:p>
            <a:pPr marL="203200" indent="-203200"/>
            <a:r>
              <a:rPr lang="zh-CN" altLang="en-US" sz="2000" dirty="0">
                <a:latin typeface="微软雅黑" pitchFamily="34" charset="-122"/>
                <a:ea typeface="微软雅黑" pitchFamily="34" charset="-122"/>
              </a:rPr>
              <a:t>整数的加、减运算</a:t>
            </a:r>
          </a:p>
          <a:p>
            <a:pPr lvl="1" indent="-190500"/>
            <a:r>
              <a:rPr lang="zh-CN" altLang="en-US" dirty="0" smtClean="0">
                <a:latin typeface="微软雅黑" pitchFamily="34" charset="-122"/>
                <a:ea typeface="微软雅黑" pitchFamily="34" charset="-122"/>
              </a:rPr>
              <a:t>计算机中的“算盘”：模运算系统（</a:t>
            </a:r>
            <a:r>
              <a:rPr lang="zh-CN" altLang="en-US" dirty="0" smtClean="0">
                <a:solidFill>
                  <a:srgbClr val="FF0000"/>
                </a:solidFill>
                <a:latin typeface="微软雅黑" pitchFamily="34" charset="-122"/>
                <a:ea typeface="微软雅黑" pitchFamily="34" charset="-122"/>
              </a:rPr>
              <a:t>高位丢弃、用标志信息表示</a:t>
            </a:r>
            <a:r>
              <a:rPr lang="zh-CN" altLang="en-US" dirty="0" smtClean="0">
                <a:latin typeface="微软雅黑" pitchFamily="34" charset="-122"/>
                <a:ea typeface="微软雅黑" pitchFamily="34" charset="-122"/>
              </a:rPr>
              <a:t>）</a:t>
            </a:r>
          </a:p>
          <a:p>
            <a:pPr lvl="1" indent="-190500"/>
            <a:r>
              <a:rPr lang="zh-CN" altLang="en-US" dirty="0" smtClean="0">
                <a:latin typeface="微软雅黑" pitchFamily="34" charset="-122"/>
                <a:ea typeface="微软雅黑" pitchFamily="34" charset="-122"/>
              </a:rPr>
              <a:t>带符号整数和无符号数的加、减都在同一个“</a:t>
            </a:r>
            <a:r>
              <a:rPr lang="zh-CN" altLang="en-US" dirty="0" smtClean="0">
                <a:solidFill>
                  <a:srgbClr val="FF0000"/>
                </a:solidFill>
                <a:latin typeface="微软雅黑" pitchFamily="34" charset="-122"/>
                <a:ea typeface="微软雅黑" pitchFamily="34" charset="-122"/>
              </a:rPr>
              <a:t>算盘</a:t>
            </a:r>
            <a:r>
              <a:rPr lang="zh-CN" altLang="en-US" dirty="0" smtClean="0">
                <a:latin typeface="微软雅黑" pitchFamily="34" charset="-122"/>
                <a:ea typeface="微软雅黑" pitchFamily="34" charset="-122"/>
              </a:rPr>
              <a:t>”中</a:t>
            </a:r>
          </a:p>
          <a:p>
            <a:pPr lvl="1" indent="-190500"/>
            <a:r>
              <a:rPr lang="zh-CN" altLang="en-US" dirty="0" smtClean="0">
                <a:latin typeface="微软雅黑" pitchFamily="34" charset="-122"/>
                <a:ea typeface="微软雅黑" pitchFamily="34" charset="-122"/>
              </a:rPr>
              <a:t>现实与计算机中的运算结果有差异（</a:t>
            </a:r>
            <a:r>
              <a:rPr lang="zh-CN" altLang="en-US" dirty="0" smtClean="0">
                <a:solidFill>
                  <a:srgbClr val="FF0000"/>
                </a:solidFill>
                <a:latin typeface="微软雅黑" pitchFamily="34" charset="-122"/>
                <a:ea typeface="微软雅黑" pitchFamily="34" charset="-122"/>
              </a:rPr>
              <a:t>计算机是模运算系统</a:t>
            </a:r>
            <a:r>
              <a:rPr lang="zh-CN" altLang="en-US" dirty="0" smtClean="0">
                <a:latin typeface="微软雅黑" pitchFamily="34" charset="-122"/>
                <a:ea typeface="微软雅黑" pitchFamily="34" charset="-122"/>
              </a:rPr>
              <a:t>）</a:t>
            </a:r>
          </a:p>
          <a:p>
            <a:pPr marL="203200" indent="-203200"/>
            <a:r>
              <a:rPr lang="zh-CN" altLang="en-US" sz="2000" dirty="0">
                <a:latin typeface="微软雅黑" pitchFamily="34" charset="-122"/>
                <a:ea typeface="微软雅黑" pitchFamily="34" charset="-122"/>
              </a:rPr>
              <a:t>整数的乘、除运算</a:t>
            </a:r>
          </a:p>
          <a:p>
            <a:pPr lvl="1" indent="-190500"/>
            <a:r>
              <a:rPr lang="zh-CN" altLang="en-US" dirty="0" smtClean="0">
                <a:latin typeface="微软雅黑" pitchFamily="34" charset="-122"/>
                <a:ea typeface="微软雅黑" pitchFamily="34" charset="-122"/>
              </a:rPr>
              <a:t>无符号整数：逻辑左移</a:t>
            </a:r>
            <a:r>
              <a:rPr lang="en-US" altLang="zh-CN"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位等于乘</a:t>
            </a:r>
            <a:r>
              <a:rPr lang="en-US" altLang="zh-CN" dirty="0" smtClean="0">
                <a:latin typeface="微软雅黑" pitchFamily="34" charset="-122"/>
                <a:ea typeface="微软雅黑" pitchFamily="34" charset="-122"/>
              </a:rPr>
              <a:t>2</a:t>
            </a:r>
            <a:r>
              <a:rPr lang="en-US" altLang="zh-CN" baseline="30000"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、逻辑右移</a:t>
            </a:r>
            <a:r>
              <a:rPr lang="en-US" altLang="zh-CN"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位等于除</a:t>
            </a:r>
            <a:r>
              <a:rPr lang="en-US" altLang="zh-CN" dirty="0" smtClean="0">
                <a:latin typeface="微软雅黑" pitchFamily="34" charset="-122"/>
                <a:ea typeface="微软雅黑" pitchFamily="34" charset="-122"/>
              </a:rPr>
              <a:t>2</a:t>
            </a:r>
            <a:r>
              <a:rPr lang="en-US" altLang="zh-CN" baseline="30000" dirty="0" smtClean="0">
                <a:latin typeface="微软雅黑" pitchFamily="34" charset="-122"/>
                <a:ea typeface="微软雅黑" pitchFamily="34" charset="-122"/>
              </a:rPr>
              <a:t>k</a:t>
            </a:r>
          </a:p>
          <a:p>
            <a:pPr lvl="1" indent="-190500"/>
            <a:r>
              <a:rPr lang="zh-CN" altLang="en-US" dirty="0" smtClean="0">
                <a:latin typeface="微软雅黑" pitchFamily="34" charset="-122"/>
                <a:ea typeface="微软雅黑" pitchFamily="34" charset="-122"/>
              </a:rPr>
              <a:t>带符号整数乘：算术左移</a:t>
            </a:r>
            <a:r>
              <a:rPr lang="en-US" altLang="zh-CN"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位等于乘</a:t>
            </a:r>
            <a:r>
              <a:rPr lang="en-US" altLang="zh-CN" dirty="0" smtClean="0">
                <a:latin typeface="微软雅黑" pitchFamily="34" charset="-122"/>
                <a:ea typeface="微软雅黑" pitchFamily="34" charset="-122"/>
              </a:rPr>
              <a:t>2</a:t>
            </a:r>
            <a:r>
              <a:rPr lang="en-US" altLang="zh-CN" baseline="30000" dirty="0" smtClean="0">
                <a:latin typeface="微软雅黑" pitchFamily="34" charset="-122"/>
                <a:ea typeface="微软雅黑" pitchFamily="34" charset="-122"/>
              </a:rPr>
              <a:t>k </a:t>
            </a:r>
            <a:endParaRPr lang="en-US" altLang="zh-CN" dirty="0" smtClean="0">
              <a:latin typeface="微软雅黑" pitchFamily="34" charset="-122"/>
              <a:ea typeface="微软雅黑" pitchFamily="34" charset="-122"/>
            </a:endParaRPr>
          </a:p>
          <a:p>
            <a:pPr lvl="1" indent="-190500"/>
            <a:r>
              <a:rPr lang="zh-CN" altLang="en-US" dirty="0" smtClean="0">
                <a:latin typeface="微软雅黑" pitchFamily="34" charset="-122"/>
                <a:ea typeface="微软雅黑" pitchFamily="34" charset="-122"/>
              </a:rPr>
              <a:t>带符号整数除：（</a:t>
            </a:r>
            <a:r>
              <a:rPr lang="en-US" altLang="zh-CN" dirty="0" smtClean="0">
                <a:latin typeface="微软雅黑" pitchFamily="34" charset="-122"/>
                <a:ea typeface="微软雅黑" pitchFamily="34" charset="-122"/>
              </a:rPr>
              <a:t>x</a:t>
            </a:r>
            <a:r>
              <a:rPr lang="en-US" altLang="zh-CN" dirty="0" smtClean="0">
                <a:solidFill>
                  <a:srgbClr val="FF0000"/>
                </a:solidFill>
                <a:latin typeface="微软雅黑" pitchFamily="34" charset="-122"/>
                <a:ea typeface="微软雅黑" pitchFamily="34" charset="-122"/>
              </a:rPr>
              <a:t>+2</a:t>
            </a:r>
            <a:r>
              <a:rPr lang="en-US" altLang="zh-CN" baseline="30000" dirty="0" smtClean="0">
                <a:solidFill>
                  <a:srgbClr val="FF0000"/>
                </a:solidFill>
                <a:latin typeface="微软雅黑" pitchFamily="34" charset="-122"/>
                <a:ea typeface="微软雅黑" pitchFamily="34" charset="-122"/>
              </a:rPr>
              <a:t>k</a:t>
            </a:r>
            <a:r>
              <a:rPr lang="en-US" altLang="zh-CN" dirty="0" smtClean="0">
                <a:solidFill>
                  <a:srgbClr val="FF0000"/>
                </a:solidFill>
                <a:latin typeface="微软雅黑" pitchFamily="34" charset="-122"/>
                <a:ea typeface="微软雅黑" pitchFamily="34" charset="-122"/>
              </a:rPr>
              <a:t>-1</a:t>
            </a:r>
            <a:r>
              <a:rPr lang="zh-CN" altLang="en-US" dirty="0" smtClean="0">
                <a:latin typeface="微软雅黑" pitchFamily="34" charset="-122"/>
                <a:ea typeface="微软雅黑" pitchFamily="34" charset="-122"/>
              </a:rPr>
              <a:t>）算术右移</a:t>
            </a:r>
            <a:r>
              <a:rPr lang="en-US" altLang="zh-CN" dirty="0" smtClean="0">
                <a:latin typeface="微软雅黑" pitchFamily="34" charset="-122"/>
                <a:ea typeface="微软雅黑" pitchFamily="34" charset="-122"/>
              </a:rPr>
              <a:t>k</a:t>
            </a:r>
            <a:r>
              <a:rPr lang="zh-CN" altLang="en-US" dirty="0" smtClean="0">
                <a:latin typeface="微软雅黑" pitchFamily="34" charset="-122"/>
                <a:ea typeface="微软雅黑" pitchFamily="34" charset="-122"/>
              </a:rPr>
              <a:t>位等于</a:t>
            </a:r>
            <a:r>
              <a:rPr lang="en-US" altLang="zh-CN" dirty="0" smtClean="0">
                <a:latin typeface="微软雅黑" pitchFamily="34" charset="-122"/>
                <a:ea typeface="微软雅黑" pitchFamily="34" charset="-122"/>
              </a:rPr>
              <a:t>x</a:t>
            </a:r>
            <a:r>
              <a:rPr lang="zh-CN" altLang="en-US" dirty="0" smtClean="0">
                <a:latin typeface="微软雅黑" pitchFamily="34" charset="-122"/>
                <a:ea typeface="微软雅黑" pitchFamily="34" charset="-122"/>
              </a:rPr>
              <a:t>除以</a:t>
            </a:r>
            <a:r>
              <a:rPr lang="en-US" altLang="zh-CN" dirty="0" smtClean="0">
                <a:latin typeface="微软雅黑" pitchFamily="34" charset="-122"/>
                <a:ea typeface="微软雅黑" pitchFamily="34" charset="-122"/>
              </a:rPr>
              <a:t>2</a:t>
            </a:r>
            <a:r>
              <a:rPr lang="en-US" altLang="zh-CN" baseline="30000" dirty="0" smtClean="0">
                <a:latin typeface="微软雅黑" pitchFamily="34" charset="-122"/>
                <a:ea typeface="微软雅黑" pitchFamily="34" charset="-122"/>
              </a:rPr>
              <a:t>k</a:t>
            </a:r>
          </a:p>
          <a:p>
            <a:pPr marL="203200" indent="-203200"/>
            <a:r>
              <a:rPr lang="zh-CN" altLang="en-US" sz="2000" dirty="0">
                <a:latin typeface="微软雅黑" pitchFamily="34" charset="-122"/>
                <a:ea typeface="微软雅黑" pitchFamily="34" charset="-122"/>
              </a:rPr>
              <a:t>浮点数运算</a:t>
            </a:r>
          </a:p>
          <a:p>
            <a:pPr lvl="1" indent="-190500"/>
            <a:r>
              <a:rPr lang="zh-CN" altLang="en-US" dirty="0" smtClean="0">
                <a:latin typeface="微软雅黑" pitchFamily="34" charset="-122"/>
                <a:ea typeface="微软雅黑" pitchFamily="34" charset="-122"/>
              </a:rPr>
              <a:t>加减：</a:t>
            </a:r>
            <a:r>
              <a:rPr lang="zh-CN" altLang="en-US" dirty="0" smtClean="0">
                <a:solidFill>
                  <a:srgbClr val="FF0000"/>
                </a:solidFill>
                <a:latin typeface="微软雅黑" pitchFamily="34" charset="-122"/>
                <a:ea typeface="微软雅黑" pitchFamily="34" charset="-122"/>
              </a:rPr>
              <a:t>对阶</a:t>
            </a:r>
            <a:r>
              <a:rPr lang="en-US" altLang="zh-CN" dirty="0" smtClean="0">
                <a:latin typeface="微软雅黑" pitchFamily="34" charset="-122"/>
                <a:ea typeface="微软雅黑" pitchFamily="34" charset="-122"/>
              </a:rPr>
              <a:t>/</a:t>
            </a:r>
            <a:r>
              <a:rPr lang="zh-CN" altLang="en-US" dirty="0" smtClean="0">
                <a:solidFill>
                  <a:srgbClr val="FF0000"/>
                </a:solidFill>
                <a:latin typeface="微软雅黑" pitchFamily="34" charset="-122"/>
                <a:ea typeface="微软雅黑" pitchFamily="34" charset="-122"/>
              </a:rPr>
              <a:t>尾数加减</a:t>
            </a:r>
            <a:r>
              <a:rPr lang="en-US" altLang="zh-CN" dirty="0" smtClean="0">
                <a:latin typeface="微软雅黑" pitchFamily="34" charset="-122"/>
                <a:ea typeface="微软雅黑" pitchFamily="34" charset="-122"/>
              </a:rPr>
              <a:t>/</a:t>
            </a:r>
            <a:r>
              <a:rPr lang="zh-CN" altLang="en-US" dirty="0" smtClean="0">
                <a:solidFill>
                  <a:srgbClr val="FF0000"/>
                </a:solidFill>
                <a:latin typeface="微软雅黑" pitchFamily="34" charset="-122"/>
                <a:ea typeface="微软雅黑" pitchFamily="34" charset="-122"/>
              </a:rPr>
              <a:t>规格化</a:t>
            </a:r>
            <a:r>
              <a:rPr lang="en-US" altLang="zh-CN" dirty="0" smtClean="0">
                <a:latin typeface="微软雅黑" pitchFamily="34" charset="-122"/>
                <a:ea typeface="微软雅黑" pitchFamily="34" charset="-122"/>
              </a:rPr>
              <a:t>/</a:t>
            </a:r>
            <a:r>
              <a:rPr lang="zh-CN" altLang="en-US" dirty="0" smtClean="0">
                <a:solidFill>
                  <a:srgbClr val="FF0000"/>
                </a:solidFill>
                <a:latin typeface="微软雅黑" pitchFamily="34" charset="-122"/>
                <a:ea typeface="微软雅黑" pitchFamily="34" charset="-122"/>
              </a:rPr>
              <a:t>舍入</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就近舍入到偶数</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（大数吃小数）</a:t>
            </a:r>
          </a:p>
          <a:p>
            <a:pPr lvl="1" indent="-190500"/>
            <a:r>
              <a:rPr lang="zh-CN" altLang="en-US" dirty="0" smtClean="0">
                <a:latin typeface="微软雅黑" pitchFamily="34" charset="-122"/>
                <a:ea typeface="微软雅黑" pitchFamily="34" charset="-122"/>
              </a:rPr>
              <a:t>乘除：尾数相乘除，阶码相加减</a:t>
            </a:r>
            <a:endParaRPr lang="zh-CN" altLang="en-US" baseline="30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94952301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420837" y="819150"/>
            <a:ext cx="10452295" cy="185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500" tIns="25400" rIns="63500" bIns="25400" numCol="1" anchor="t" anchorCtr="0" compatLnSpc="1">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defRPr>
            </a:lvl9pPr>
          </a:lstStyle>
          <a:p>
            <a:pPr marL="203200" indent="-203200"/>
            <a:r>
              <a:rPr lang="zh-CN" altLang="en-US" b="1" kern="0" dirty="0" smtClean="0">
                <a:latin typeface="宋体" panose="02010600030101010101" pitchFamily="2" charset="-122"/>
                <a:ea typeface="宋体" panose="02010600030101010101" pitchFamily="2" charset="-122"/>
              </a:rPr>
              <a:t>练习题</a:t>
            </a:r>
            <a:endParaRPr lang="en-US" altLang="zh-CN" b="1" kern="0" dirty="0" smtClean="0">
              <a:latin typeface="宋体" panose="02010600030101010101" pitchFamily="2" charset="-122"/>
              <a:ea typeface="宋体" panose="02010600030101010101" pitchFamily="2" charset="-122"/>
            </a:endParaRPr>
          </a:p>
          <a:p>
            <a:pPr marL="203200" indent="-203200"/>
            <a:r>
              <a:rPr lang="en-US" altLang="zh-CN" b="1" kern="0" dirty="0">
                <a:latin typeface="宋体" panose="02010600030101010101" pitchFamily="2" charset="-122"/>
                <a:ea typeface="宋体" panose="02010600030101010101" pitchFamily="2" charset="-122"/>
              </a:rPr>
              <a:t>2.1</a:t>
            </a:r>
            <a:r>
              <a:rPr lang="zh-CN" altLang="en-US" b="1" kern="0" dirty="0">
                <a:latin typeface="宋体" panose="02010600030101010101" pitchFamily="2" charset="-122"/>
                <a:ea typeface="宋体" panose="02010600030101010101" pitchFamily="2" charset="-122"/>
              </a:rPr>
              <a:t>， </a:t>
            </a:r>
            <a:r>
              <a:rPr lang="en-US" altLang="zh-CN" b="1" kern="0" dirty="0" smtClean="0">
                <a:latin typeface="宋体" panose="02010600030101010101" pitchFamily="2" charset="-122"/>
                <a:ea typeface="宋体" panose="02010600030101010101" pitchFamily="2" charset="-122"/>
              </a:rPr>
              <a:t>2.3</a:t>
            </a:r>
            <a:r>
              <a:rPr lang="zh-CN" altLang="en-US" b="1" kern="0" dirty="0" smtClean="0">
                <a:latin typeface="宋体" panose="02010600030101010101" pitchFamily="2" charset="-122"/>
                <a:ea typeface="宋体" panose="02010600030101010101" pitchFamily="2" charset="-122"/>
              </a:rPr>
              <a:t>， </a:t>
            </a:r>
            <a:r>
              <a:rPr lang="en-US" altLang="zh-CN" b="1" kern="0" dirty="0" smtClean="0">
                <a:latin typeface="宋体" panose="02010600030101010101" pitchFamily="2" charset="-122"/>
                <a:ea typeface="宋体" panose="02010600030101010101" pitchFamily="2" charset="-122"/>
              </a:rPr>
              <a:t>2.5, 2.48   (</a:t>
            </a:r>
            <a:r>
              <a:rPr lang="zh-CN" altLang="en-US" b="1" kern="0" dirty="0" smtClean="0">
                <a:latin typeface="宋体" panose="02010600030101010101" pitchFamily="2" charset="-122"/>
                <a:ea typeface="宋体" panose="02010600030101010101" pitchFamily="2" charset="-122"/>
              </a:rPr>
              <a:t>基本题目）</a:t>
            </a:r>
            <a:endParaRPr lang="en-US" altLang="zh-CN" b="1" kern="0" dirty="0" smtClean="0">
              <a:latin typeface="宋体" panose="02010600030101010101" pitchFamily="2" charset="-122"/>
              <a:ea typeface="宋体" panose="02010600030101010101" pitchFamily="2" charset="-122"/>
            </a:endParaRPr>
          </a:p>
          <a:p>
            <a:pPr marL="203200" indent="-203200"/>
            <a:endParaRPr lang="en-US" altLang="zh-CN" b="1" kern="0" baseline="30000" dirty="0">
              <a:latin typeface="宋体" panose="02010600030101010101" pitchFamily="2" charset="-122"/>
              <a:ea typeface="宋体" panose="02010600030101010101" pitchFamily="2" charset="-122"/>
            </a:endParaRPr>
          </a:p>
          <a:p>
            <a:pPr marL="203200" indent="-203200"/>
            <a:r>
              <a:rPr lang="en-US" altLang="zh-CN" b="1" kern="0" dirty="0">
                <a:latin typeface="宋体" panose="02010600030101010101" pitchFamily="2" charset="-122"/>
                <a:ea typeface="宋体" panose="02010600030101010101" pitchFamily="2" charset="-122"/>
              </a:rPr>
              <a:t>2.71, 2.72, </a:t>
            </a:r>
            <a:r>
              <a:rPr lang="en-US" altLang="zh-CN" b="1" kern="0" dirty="0" smtClean="0">
                <a:latin typeface="宋体" panose="02010600030101010101" pitchFamily="2" charset="-122"/>
                <a:ea typeface="宋体" panose="02010600030101010101" pitchFamily="2" charset="-122"/>
              </a:rPr>
              <a:t>2.89  </a:t>
            </a:r>
            <a:r>
              <a:rPr lang="zh-CN" altLang="en-US" b="1" kern="0" dirty="0" smtClean="0">
                <a:latin typeface="宋体" panose="02010600030101010101" pitchFamily="2" charset="-122"/>
                <a:ea typeface="宋体" panose="02010600030101010101" pitchFamily="2" charset="-122"/>
              </a:rPr>
              <a:t>（提升题目）</a:t>
            </a:r>
            <a:endParaRPr lang="zh-CN" altLang="en-US" b="1" kern="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46108705"/>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a:xfrm>
            <a:off x="1277815" y="421983"/>
            <a:ext cx="8229600" cy="561975"/>
          </a:xfrm>
        </p:spPr>
        <p:txBody>
          <a:bodyPr/>
          <a:lstStyle/>
          <a:p>
            <a:r>
              <a:rPr lang="zh-CN" altLang="en-US" sz="3600" dirty="0"/>
              <a:t>浮点运算举例</a:t>
            </a:r>
          </a:p>
        </p:txBody>
      </p:sp>
      <p:sp>
        <p:nvSpPr>
          <p:cNvPr id="678915" name="Rectangle 3"/>
          <p:cNvSpPr>
            <a:spLocks noGrp="1" noChangeArrowheads="1"/>
          </p:cNvSpPr>
          <p:nvPr>
            <p:ph type="body" idx="1"/>
          </p:nvPr>
        </p:nvSpPr>
        <p:spPr>
          <a:xfrm>
            <a:off x="1280159" y="1132035"/>
            <a:ext cx="10691447" cy="5562600"/>
          </a:xfrm>
        </p:spPr>
        <p:txBody>
          <a:bodyPr/>
          <a:lstStyle/>
          <a:p>
            <a:pPr>
              <a:lnSpc>
                <a:spcPct val="120000"/>
              </a:lnSpc>
              <a:spcBef>
                <a:spcPct val="45000"/>
              </a:spcBef>
            </a:pPr>
            <a:r>
              <a:rPr lang="en-US" altLang="zh-CN" sz="2200" dirty="0">
                <a:latin typeface="微软雅黑" pitchFamily="34" charset="-122"/>
                <a:ea typeface="微软雅黑" pitchFamily="34" charset="-122"/>
              </a:rPr>
              <a:t>1996</a:t>
            </a:r>
            <a:r>
              <a:rPr lang="zh-CN" altLang="en-US" sz="2200" dirty="0">
                <a:latin typeface="微软雅黑" pitchFamily="34" charset="-122"/>
                <a:ea typeface="微软雅黑" pitchFamily="34" charset="-122"/>
              </a:rPr>
              <a:t>年</a:t>
            </a:r>
            <a:r>
              <a:rPr lang="en-US" altLang="zh-CN" sz="2200" dirty="0">
                <a:latin typeface="微软雅黑" pitchFamily="34" charset="-122"/>
                <a:ea typeface="微软雅黑" pitchFamily="34" charset="-122"/>
              </a:rPr>
              <a:t>6</a:t>
            </a:r>
            <a:r>
              <a:rPr lang="zh-CN" altLang="en-US" sz="2200" dirty="0">
                <a:latin typeface="微软雅黑" pitchFamily="34" charset="-122"/>
                <a:ea typeface="微软雅黑" pitchFamily="34" charset="-122"/>
              </a:rPr>
              <a:t>月</a:t>
            </a:r>
            <a:r>
              <a:rPr lang="en-US" altLang="zh-CN" sz="2200" dirty="0">
                <a:latin typeface="微软雅黑" pitchFamily="34" charset="-122"/>
                <a:ea typeface="微软雅黑" pitchFamily="34" charset="-122"/>
              </a:rPr>
              <a:t>4</a:t>
            </a:r>
            <a:r>
              <a:rPr lang="zh-CN" altLang="en-US" sz="2200" dirty="0">
                <a:latin typeface="微软雅黑" pitchFamily="34" charset="-122"/>
                <a:ea typeface="微软雅黑" pitchFamily="34" charset="-122"/>
              </a:rPr>
              <a:t>日，</a:t>
            </a:r>
            <a:r>
              <a:rPr lang="en-US" altLang="zh-CN" sz="2200" dirty="0">
                <a:latin typeface="微软雅黑" pitchFamily="34" charset="-122"/>
                <a:ea typeface="微软雅黑" pitchFamily="34" charset="-122"/>
              </a:rPr>
              <a:t>Ariana 5</a:t>
            </a:r>
            <a:r>
              <a:rPr lang="zh-CN" altLang="en-US" sz="2200" dirty="0">
                <a:latin typeface="微软雅黑" pitchFamily="34" charset="-122"/>
                <a:ea typeface="微软雅黑" pitchFamily="34" charset="-122"/>
              </a:rPr>
              <a:t>火箭初次航行，在发射仅仅</a:t>
            </a:r>
            <a:r>
              <a:rPr lang="en-US" altLang="zh-CN" sz="2200" dirty="0">
                <a:latin typeface="微软雅黑" pitchFamily="34" charset="-122"/>
                <a:ea typeface="微软雅黑" pitchFamily="34" charset="-122"/>
              </a:rPr>
              <a:t>37</a:t>
            </a:r>
            <a:r>
              <a:rPr lang="zh-CN" altLang="en-US" sz="2200" dirty="0">
                <a:latin typeface="微软雅黑" pitchFamily="34" charset="-122"/>
                <a:ea typeface="微软雅黑" pitchFamily="34" charset="-122"/>
              </a:rPr>
              <a:t>秒钟后，偏离了飞行路线，然后解体爆炸，火箭上载有价值</a:t>
            </a:r>
            <a:r>
              <a:rPr lang="en-US" altLang="zh-CN" sz="2200" dirty="0">
                <a:latin typeface="微软雅黑" pitchFamily="34" charset="-122"/>
                <a:ea typeface="微软雅黑" pitchFamily="34" charset="-122"/>
              </a:rPr>
              <a:t>5</a:t>
            </a:r>
            <a:r>
              <a:rPr lang="zh-CN" altLang="en-US" sz="2200" dirty="0">
                <a:latin typeface="微软雅黑" pitchFamily="34" charset="-122"/>
                <a:ea typeface="微软雅黑" pitchFamily="34" charset="-122"/>
              </a:rPr>
              <a:t>亿美元的通信卫星。</a:t>
            </a:r>
          </a:p>
          <a:p>
            <a:pPr>
              <a:lnSpc>
                <a:spcPct val="120000"/>
              </a:lnSpc>
              <a:spcBef>
                <a:spcPct val="45000"/>
              </a:spcBef>
            </a:pPr>
            <a:r>
              <a:rPr lang="zh-CN" altLang="en-US" sz="2200" dirty="0">
                <a:latin typeface="微软雅黑" pitchFamily="34" charset="-122"/>
                <a:ea typeface="微软雅黑" pitchFamily="34" charset="-122"/>
              </a:rPr>
              <a:t>原因是</a:t>
            </a:r>
            <a:r>
              <a:rPr lang="zh-CN" altLang="en-US" sz="2200" dirty="0">
                <a:solidFill>
                  <a:srgbClr val="FF0000"/>
                </a:solidFill>
                <a:latin typeface="微软雅黑" pitchFamily="34" charset="-122"/>
                <a:ea typeface="微软雅黑" pitchFamily="34" charset="-122"/>
              </a:rPr>
              <a:t>在将一个</a:t>
            </a:r>
            <a:r>
              <a:rPr lang="en-US" altLang="zh-CN" sz="2200" dirty="0">
                <a:solidFill>
                  <a:srgbClr val="FF0000"/>
                </a:solidFill>
                <a:latin typeface="微软雅黑" pitchFamily="34" charset="-122"/>
                <a:ea typeface="微软雅黑" pitchFamily="34" charset="-122"/>
              </a:rPr>
              <a:t>64</a:t>
            </a:r>
            <a:r>
              <a:rPr lang="zh-CN" altLang="en-US" sz="2200" dirty="0">
                <a:solidFill>
                  <a:srgbClr val="FF0000"/>
                </a:solidFill>
                <a:latin typeface="微软雅黑" pitchFamily="34" charset="-122"/>
                <a:ea typeface="微软雅黑" pitchFamily="34" charset="-122"/>
              </a:rPr>
              <a:t>位浮点数转换为</a:t>
            </a:r>
            <a:r>
              <a:rPr lang="en-US" altLang="zh-CN" sz="2200" dirty="0">
                <a:solidFill>
                  <a:srgbClr val="FF0000"/>
                </a:solidFill>
                <a:latin typeface="微软雅黑" pitchFamily="34" charset="-122"/>
                <a:ea typeface="微软雅黑" pitchFamily="34" charset="-122"/>
              </a:rPr>
              <a:t>16</a:t>
            </a:r>
            <a:r>
              <a:rPr lang="zh-CN" altLang="en-US" sz="2200" dirty="0">
                <a:solidFill>
                  <a:srgbClr val="FF0000"/>
                </a:solidFill>
                <a:latin typeface="微软雅黑" pitchFamily="34" charset="-122"/>
                <a:ea typeface="微软雅黑" pitchFamily="34" charset="-122"/>
              </a:rPr>
              <a:t>位带符号整数时，产生了溢出异常。</a:t>
            </a:r>
            <a:r>
              <a:rPr lang="zh-CN" altLang="en-US" sz="2200" dirty="0">
                <a:latin typeface="微软雅黑" pitchFamily="34" charset="-122"/>
                <a:ea typeface="微软雅黑" pitchFamily="34" charset="-122"/>
              </a:rPr>
              <a:t>溢出的值是火箭的水平速率，这比原来的</a:t>
            </a:r>
            <a:r>
              <a:rPr lang="en-US" altLang="zh-CN" sz="2200" dirty="0">
                <a:latin typeface="微软雅黑" pitchFamily="34" charset="-122"/>
                <a:ea typeface="微软雅黑" pitchFamily="34" charset="-122"/>
              </a:rPr>
              <a:t>Ariana 4</a:t>
            </a:r>
            <a:r>
              <a:rPr lang="zh-CN" altLang="en-US" sz="2200" dirty="0">
                <a:latin typeface="微软雅黑" pitchFamily="34" charset="-122"/>
                <a:ea typeface="微软雅黑" pitchFamily="34" charset="-122"/>
              </a:rPr>
              <a:t>火箭所能达到的速率高出了</a:t>
            </a:r>
            <a:r>
              <a:rPr lang="en-US" altLang="zh-CN" sz="2200" dirty="0">
                <a:latin typeface="微软雅黑" pitchFamily="34" charset="-122"/>
                <a:ea typeface="微软雅黑" pitchFamily="34" charset="-122"/>
              </a:rPr>
              <a:t>5</a:t>
            </a:r>
            <a:r>
              <a:rPr lang="zh-CN" altLang="en-US" sz="2200" dirty="0">
                <a:latin typeface="微软雅黑" pitchFamily="34" charset="-122"/>
                <a:ea typeface="微软雅黑" pitchFamily="34" charset="-122"/>
              </a:rPr>
              <a:t>倍。在设计</a:t>
            </a:r>
            <a:r>
              <a:rPr lang="en-US" altLang="zh-CN" sz="2200" dirty="0">
                <a:latin typeface="微软雅黑" pitchFamily="34" charset="-122"/>
                <a:ea typeface="微软雅黑" pitchFamily="34" charset="-122"/>
              </a:rPr>
              <a:t>Ariana 4</a:t>
            </a:r>
            <a:r>
              <a:rPr lang="zh-CN" altLang="en-US" sz="2200" dirty="0">
                <a:latin typeface="微软雅黑" pitchFamily="34" charset="-122"/>
                <a:ea typeface="微软雅黑" pitchFamily="34" charset="-122"/>
              </a:rPr>
              <a:t>火箭软件时，设计者确认水平速率决不会超出一个</a:t>
            </a:r>
            <a:r>
              <a:rPr lang="en-US" altLang="zh-CN" sz="2200" dirty="0">
                <a:latin typeface="微软雅黑" pitchFamily="34" charset="-122"/>
                <a:ea typeface="微软雅黑" pitchFamily="34" charset="-122"/>
              </a:rPr>
              <a:t>16</a:t>
            </a:r>
            <a:r>
              <a:rPr lang="zh-CN" altLang="en-US" sz="2200" dirty="0">
                <a:latin typeface="微软雅黑" pitchFamily="34" charset="-122"/>
                <a:ea typeface="微软雅黑" pitchFamily="34" charset="-122"/>
              </a:rPr>
              <a:t>位的整数，但在设计</a:t>
            </a:r>
            <a:r>
              <a:rPr lang="en-US" altLang="zh-CN" sz="2200" dirty="0">
                <a:latin typeface="微软雅黑" pitchFamily="34" charset="-122"/>
                <a:ea typeface="微软雅黑" pitchFamily="34" charset="-122"/>
              </a:rPr>
              <a:t>Ariana 5</a:t>
            </a:r>
            <a:r>
              <a:rPr lang="zh-CN" altLang="en-US" sz="2200" dirty="0">
                <a:latin typeface="微软雅黑" pitchFamily="34" charset="-122"/>
                <a:ea typeface="微软雅黑" pitchFamily="34" charset="-122"/>
              </a:rPr>
              <a:t>时，他们没有重新检查这部分，而是直接使用了原来的设计。</a:t>
            </a:r>
          </a:p>
          <a:p>
            <a:pPr>
              <a:lnSpc>
                <a:spcPct val="120000"/>
              </a:lnSpc>
              <a:spcBef>
                <a:spcPct val="45000"/>
              </a:spcBef>
            </a:pPr>
            <a:r>
              <a:rPr lang="zh-CN" altLang="en-US" sz="2200" dirty="0">
                <a:latin typeface="微软雅黑" pitchFamily="34" charset="-122"/>
                <a:ea typeface="微软雅黑" pitchFamily="34" charset="-122"/>
              </a:rPr>
              <a:t>在不同数据类型之间转换时，往往隐藏着一些不容易被察觉的错误，这种错误有时会带来重大损失，因此，编程时要非常小心。</a:t>
            </a:r>
          </a:p>
        </p:txBody>
      </p:sp>
    </p:spTree>
    <p:extLst>
      <p:ext uri="{BB962C8B-B14F-4D97-AF65-F5344CB8AC3E}">
        <p14:creationId xmlns:p14="http://schemas.microsoft.com/office/powerpoint/2010/main" val="2595424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8915">
                                            <p:txEl>
                                              <p:pRg st="0" end="0"/>
                                            </p:txEl>
                                          </p:spTgt>
                                        </p:tgtEl>
                                        <p:attrNameLst>
                                          <p:attrName>style.visibility</p:attrName>
                                        </p:attrNameLst>
                                      </p:cBhvr>
                                      <p:to>
                                        <p:strVal val="visible"/>
                                      </p:to>
                                    </p:set>
                                    <p:animEffect transition="in" filter="blinds(horizontal)">
                                      <p:cBhvr>
                                        <p:cTn id="7" dur="500"/>
                                        <p:tgtEl>
                                          <p:spTgt spid="67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8915">
                                            <p:txEl>
                                              <p:pRg st="1" end="1"/>
                                            </p:txEl>
                                          </p:spTgt>
                                        </p:tgtEl>
                                        <p:attrNameLst>
                                          <p:attrName>style.visibility</p:attrName>
                                        </p:attrNameLst>
                                      </p:cBhvr>
                                      <p:to>
                                        <p:strVal val="visible"/>
                                      </p:to>
                                    </p:set>
                                    <p:animEffect transition="in" filter="blinds(horizontal)">
                                      <p:cBhvr>
                                        <p:cTn id="12" dur="500"/>
                                        <p:tgtEl>
                                          <p:spTgt spid="67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8915">
                                            <p:txEl>
                                              <p:pRg st="2" end="2"/>
                                            </p:txEl>
                                          </p:spTgt>
                                        </p:tgtEl>
                                        <p:attrNameLst>
                                          <p:attrName>style.visibility</p:attrName>
                                        </p:attrNameLst>
                                      </p:cBhvr>
                                      <p:to>
                                        <p:strVal val="visible"/>
                                      </p:to>
                                    </p:set>
                                    <p:animEffect transition="in" filter="blinds(horizontal)">
                                      <p:cBhvr>
                                        <p:cTn id="17" dur="500"/>
                                        <p:tgtEl>
                                          <p:spTgt spid="678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a:xfrm>
            <a:off x="1348154" y="393847"/>
            <a:ext cx="8229600" cy="561975"/>
          </a:xfrm>
        </p:spPr>
        <p:txBody>
          <a:bodyPr/>
          <a:lstStyle/>
          <a:p>
            <a:r>
              <a:rPr lang="zh-CN" altLang="en-US" sz="3600"/>
              <a:t>浮点运算举例</a:t>
            </a:r>
          </a:p>
        </p:txBody>
      </p:sp>
      <p:sp>
        <p:nvSpPr>
          <p:cNvPr id="675843" name="Rectangle 3"/>
          <p:cNvSpPr>
            <a:spLocks noGrp="1" noChangeArrowheads="1"/>
          </p:cNvSpPr>
          <p:nvPr>
            <p:ph type="body" idx="1"/>
          </p:nvPr>
        </p:nvSpPr>
        <p:spPr>
          <a:xfrm>
            <a:off x="1252025" y="921021"/>
            <a:ext cx="10663310" cy="5479780"/>
          </a:xfrm>
        </p:spPr>
        <p:txBody>
          <a:bodyPr/>
          <a:lstStyle/>
          <a:p>
            <a:pPr>
              <a:lnSpc>
                <a:spcPct val="120000"/>
              </a:lnSpc>
              <a:spcBef>
                <a:spcPct val="35000"/>
              </a:spcBef>
            </a:pPr>
            <a:r>
              <a:rPr lang="en-US" altLang="zh-CN" sz="2000" dirty="0">
                <a:latin typeface="微软雅黑" pitchFamily="34" charset="-122"/>
                <a:ea typeface="微软雅黑" pitchFamily="34" charset="-122"/>
              </a:rPr>
              <a:t>1991</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月</a:t>
            </a:r>
            <a:r>
              <a:rPr lang="en-US" altLang="zh-CN" sz="2000" dirty="0">
                <a:latin typeface="微软雅黑" pitchFamily="34" charset="-122"/>
                <a:ea typeface="微软雅黑" pitchFamily="34" charset="-122"/>
              </a:rPr>
              <a:t>25</a:t>
            </a:r>
            <a:r>
              <a:rPr lang="zh-CN" altLang="en-US" sz="2000" dirty="0">
                <a:latin typeface="微软雅黑" pitchFamily="34" charset="-122"/>
                <a:ea typeface="微软雅黑" pitchFamily="34" charset="-122"/>
              </a:rPr>
              <a:t>日，海湾战争中，美国在沙特阿拉伯达摩地区设置的爱国者导弹拦截伊拉克的飞毛腿导弹失败，致使飞毛腿导弹击中了沙特阿拉伯载赫蓝的一个美军军营，杀死了美国陆军第十四军需分队的</a:t>
            </a:r>
            <a:r>
              <a:rPr lang="en-US" altLang="zh-CN" sz="2000" dirty="0">
                <a:latin typeface="微软雅黑" pitchFamily="34" charset="-122"/>
                <a:ea typeface="微软雅黑" pitchFamily="34" charset="-122"/>
              </a:rPr>
              <a:t>28</a:t>
            </a:r>
            <a:r>
              <a:rPr lang="zh-CN" altLang="en-US" sz="2000" dirty="0">
                <a:latin typeface="微软雅黑" pitchFamily="34" charset="-122"/>
                <a:ea typeface="微软雅黑" pitchFamily="34" charset="-122"/>
              </a:rPr>
              <a:t>名士兵。其原因是由于爱国者导弹系统时钟内的一个软件错误造成的，引起这个软件错误的原因是</a:t>
            </a:r>
            <a:r>
              <a:rPr lang="zh-CN" altLang="en-US" sz="2000" dirty="0">
                <a:solidFill>
                  <a:srgbClr val="FF0000"/>
                </a:solidFill>
                <a:latin typeface="微软雅黑" pitchFamily="34" charset="-122"/>
                <a:ea typeface="微软雅黑" pitchFamily="34" charset="-122"/>
              </a:rPr>
              <a:t>浮点数的精度问题</a:t>
            </a:r>
            <a:r>
              <a:rPr lang="zh-CN" altLang="en-US" sz="2000" dirty="0">
                <a:latin typeface="微软雅黑" pitchFamily="34" charset="-122"/>
                <a:ea typeface="微软雅黑" pitchFamily="34" charset="-122"/>
              </a:rPr>
              <a:t>。</a:t>
            </a:r>
            <a:r>
              <a:rPr lang="zh-CN" altLang="en-US" sz="2000" dirty="0"/>
              <a:t> </a:t>
            </a:r>
          </a:p>
          <a:p>
            <a:pPr>
              <a:lnSpc>
                <a:spcPct val="120000"/>
              </a:lnSpc>
              <a:spcBef>
                <a:spcPct val="35000"/>
              </a:spcBef>
            </a:pPr>
            <a:r>
              <a:rPr lang="zh-CN" altLang="en-US" sz="2000" dirty="0">
                <a:latin typeface="微软雅黑" pitchFamily="34" charset="-122"/>
                <a:ea typeface="微软雅黑" pitchFamily="34" charset="-122"/>
              </a:rPr>
              <a:t>爱国者导弹系统中有一个内置时钟，用计数器实现，每隔</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秒计数一次。程序用</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的一个</a:t>
            </a:r>
            <a:r>
              <a:rPr lang="en-US" altLang="zh-CN" sz="2000" dirty="0">
                <a:solidFill>
                  <a:srgbClr val="FF0000"/>
                </a:solidFill>
                <a:latin typeface="微软雅黑" pitchFamily="34" charset="-122"/>
                <a:ea typeface="微软雅黑" pitchFamily="34" charset="-122"/>
              </a:rPr>
              <a:t>24</a:t>
            </a:r>
            <a:r>
              <a:rPr lang="zh-CN" altLang="en-US" sz="2000" dirty="0">
                <a:solidFill>
                  <a:srgbClr val="FF0000"/>
                </a:solidFill>
                <a:latin typeface="微软雅黑" pitchFamily="34" charset="-122"/>
                <a:ea typeface="微软雅黑" pitchFamily="34" charset="-122"/>
              </a:rPr>
              <a:t>位定点二进制小数</a:t>
            </a:r>
            <a:r>
              <a:rPr lang="en-US" altLang="zh-CN" sz="2000" dirty="0">
                <a:solidFill>
                  <a:srgbClr val="FF0000"/>
                </a:solidFill>
                <a:latin typeface="微软雅黑" pitchFamily="34" charset="-122"/>
                <a:ea typeface="微软雅黑" pitchFamily="34" charset="-122"/>
              </a:rPr>
              <a:t>x</a:t>
            </a:r>
            <a:r>
              <a:rPr lang="zh-CN" altLang="en-US" sz="2000" dirty="0">
                <a:latin typeface="微软雅黑" pitchFamily="34" charset="-122"/>
                <a:ea typeface="微软雅黑" pitchFamily="34" charset="-122"/>
              </a:rPr>
              <a:t>来乘以计数值作为以秒为单位的时间。</a:t>
            </a:r>
          </a:p>
          <a:p>
            <a:pPr>
              <a:lnSpc>
                <a:spcPct val="120000"/>
              </a:lnSpc>
              <a:spcBef>
                <a:spcPct val="35000"/>
              </a:spcBef>
            </a:pP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的二进制表示是一个无限循环序列：</a:t>
            </a:r>
            <a:r>
              <a:rPr lang="en-US" altLang="zh-CN" sz="2000" dirty="0">
                <a:latin typeface="微软雅黑" pitchFamily="34" charset="-122"/>
                <a:ea typeface="微软雅黑" pitchFamily="34" charset="-122"/>
              </a:rPr>
              <a:t>0.00011[0011]…</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x=0.000 1100 1100 1100 1100 1100B</a:t>
            </a:r>
            <a:r>
              <a:rPr lang="zh-CN" altLang="en-US" sz="2000" dirty="0">
                <a:latin typeface="微软雅黑" pitchFamily="34" charset="-122"/>
                <a:ea typeface="微软雅黑" pitchFamily="34" charset="-122"/>
              </a:rPr>
              <a:t>。显然，</a:t>
            </a:r>
            <a:r>
              <a:rPr lang="en-US" altLang="zh-CN" sz="2000" dirty="0">
                <a:latin typeface="微软雅黑" pitchFamily="34" charset="-122"/>
                <a:ea typeface="微软雅黑" pitchFamily="34" charset="-122"/>
              </a:rPr>
              <a:t>x</a:t>
            </a:r>
            <a:r>
              <a:rPr lang="zh-CN" altLang="en-US" sz="2000" dirty="0">
                <a:latin typeface="微软雅黑" pitchFamily="34" charset="-122"/>
                <a:ea typeface="微软雅黑" pitchFamily="34" charset="-122"/>
              </a:rPr>
              <a:t>是</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的近似表示，</a:t>
            </a:r>
            <a:r>
              <a:rPr lang="en-US" altLang="zh-CN" sz="2000" dirty="0">
                <a:solidFill>
                  <a:srgbClr val="FF0000"/>
                </a:solidFill>
                <a:latin typeface="微软雅黑" pitchFamily="34" charset="-122"/>
                <a:ea typeface="微软雅黑" pitchFamily="34" charset="-122"/>
              </a:rPr>
              <a:t>0.1-x</a:t>
            </a:r>
          </a:p>
          <a:p>
            <a:pPr>
              <a:lnSpc>
                <a:spcPct val="120000"/>
              </a:lnSpc>
              <a:spcBef>
                <a:spcPct val="35000"/>
              </a:spcBef>
              <a:buFontTx/>
              <a:buNone/>
            </a:pPr>
            <a:r>
              <a:rPr lang="en-US" altLang="zh-CN" sz="2000" dirty="0">
                <a:latin typeface="微软雅黑" pitchFamily="34" charset="-122"/>
                <a:ea typeface="微软雅黑" pitchFamily="34" charset="-122"/>
              </a:rPr>
              <a:t>     = 0.000 1100 1100 1100 1100 1100 [1100]… - </a:t>
            </a:r>
          </a:p>
          <a:p>
            <a:pPr>
              <a:lnSpc>
                <a:spcPct val="120000"/>
              </a:lnSpc>
              <a:spcBef>
                <a:spcPct val="35000"/>
              </a:spcBef>
              <a:buFontTx/>
              <a:buNone/>
            </a:pPr>
            <a:r>
              <a:rPr lang="en-US" altLang="zh-CN" sz="2000" dirty="0">
                <a:latin typeface="微软雅黑" pitchFamily="34" charset="-122"/>
                <a:ea typeface="微软雅黑" pitchFamily="34" charset="-122"/>
              </a:rPr>
              <a:t>        0.000 1100 1100 1100 1100 1100B</a:t>
            </a:r>
            <a:r>
              <a:rPr lang="zh-CN" altLang="en-US" sz="2000" dirty="0">
                <a:latin typeface="微软雅黑" pitchFamily="34" charset="-122"/>
                <a:ea typeface="微软雅黑" pitchFamily="34" charset="-122"/>
              </a:rPr>
              <a:t>，即为：</a:t>
            </a:r>
          </a:p>
          <a:p>
            <a:pPr>
              <a:lnSpc>
                <a:spcPct val="120000"/>
              </a:lnSpc>
              <a:spcBef>
                <a:spcPct val="35000"/>
              </a:spcBef>
              <a:buFontTx/>
              <a:buNone/>
            </a:pPr>
            <a:r>
              <a:rPr lang="en-US" altLang="zh-CN" sz="2000" dirty="0">
                <a:latin typeface="微软雅黑" pitchFamily="34" charset="-122"/>
                <a:ea typeface="微软雅黑" pitchFamily="34" charset="-122"/>
              </a:rPr>
              <a:t>     =0.000 0000 0000 0000 0000 0</a:t>
            </a:r>
            <a:r>
              <a:rPr lang="en-US" altLang="zh-CN" sz="2000" dirty="0">
                <a:solidFill>
                  <a:srgbClr val="0033CC"/>
                </a:solidFill>
                <a:latin typeface="微软雅黑" pitchFamily="34" charset="-122"/>
                <a:ea typeface="微软雅黑" pitchFamily="34" charset="-122"/>
              </a:rPr>
              <a:t>000 1100 [1100]…</a:t>
            </a:r>
            <a:r>
              <a:rPr lang="en-US" altLang="zh-CN" sz="2000" dirty="0">
                <a:latin typeface="微软雅黑" pitchFamily="34" charset="-122"/>
                <a:ea typeface="微软雅黑" pitchFamily="34" charset="-122"/>
              </a:rPr>
              <a:t>B</a:t>
            </a:r>
          </a:p>
          <a:p>
            <a:pPr>
              <a:lnSpc>
                <a:spcPct val="120000"/>
              </a:lnSpc>
              <a:spcBef>
                <a:spcPct val="35000"/>
              </a:spcBef>
              <a:buFontTx/>
              <a:buNone/>
            </a:pPr>
            <a:r>
              <a:rPr lang="en-US" altLang="zh-CN" sz="2000" dirty="0">
                <a:latin typeface="微软雅黑" pitchFamily="34" charset="-122"/>
                <a:ea typeface="微软雅黑" pitchFamily="34" charset="-122"/>
              </a:rPr>
              <a:t>     =2</a:t>
            </a:r>
            <a:r>
              <a:rPr lang="en-US" altLang="zh-CN" sz="2000" baseline="30000" dirty="0">
                <a:latin typeface="微软雅黑" pitchFamily="34" charset="-122"/>
                <a:ea typeface="微软雅黑" pitchFamily="34" charset="-122"/>
              </a:rPr>
              <a:t>-20</a:t>
            </a:r>
            <a:r>
              <a:rPr lang="en-US" altLang="zh-CN" sz="2000" dirty="0">
                <a:latin typeface="微软雅黑" pitchFamily="34" charset="-122"/>
                <a:ea typeface="微软雅黑" pitchFamily="34" charset="-122"/>
              </a:rPr>
              <a:t>×0.1 </a:t>
            </a:r>
            <a:r>
              <a:rPr lang="en-US" altLang="zh-CN" sz="2200" dirty="0">
                <a:latin typeface="微软雅黑" pitchFamily="34" charset="-122"/>
                <a:ea typeface="微软雅黑" pitchFamily="34" charset="-122"/>
                <a:sym typeface="Symbol" pitchFamily="18" charset="2"/>
              </a:rPr>
              <a:t></a:t>
            </a:r>
            <a:r>
              <a:rPr lang="en-US" altLang="zh-CN" sz="2000" dirty="0">
                <a:latin typeface="微软雅黑" pitchFamily="34" charset="-122"/>
                <a:ea typeface="微软雅黑" pitchFamily="34" charset="-122"/>
                <a:sym typeface="Symbol" pitchFamily="18" charset="2"/>
              </a:rPr>
              <a:t> </a:t>
            </a:r>
            <a:r>
              <a:rPr lang="en-US" altLang="zh-CN" sz="2000" dirty="0">
                <a:latin typeface="微软雅黑" pitchFamily="34" charset="-122"/>
                <a:ea typeface="微软雅黑" pitchFamily="34" charset="-122"/>
              </a:rPr>
              <a:t>9.54×10</a:t>
            </a:r>
            <a:r>
              <a:rPr lang="en-US" altLang="zh-CN" sz="2000" baseline="30000" dirty="0">
                <a:latin typeface="微软雅黑" pitchFamily="34" charset="-122"/>
                <a:ea typeface="微软雅黑" pitchFamily="34" charset="-122"/>
              </a:rPr>
              <a:t>-8</a:t>
            </a:r>
            <a:endParaRPr lang="zh-CN" altLang="en-US" sz="2000" baseline="30000" dirty="0">
              <a:latin typeface="微软雅黑" pitchFamily="34" charset="-122"/>
              <a:ea typeface="微软雅黑" pitchFamily="34" charset="-122"/>
            </a:endParaRPr>
          </a:p>
        </p:txBody>
      </p:sp>
    </p:spTree>
    <p:extLst>
      <p:ext uri="{BB962C8B-B14F-4D97-AF65-F5344CB8AC3E}">
        <p14:creationId xmlns:p14="http://schemas.microsoft.com/office/powerpoint/2010/main" val="1672761203"/>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a:xfrm>
            <a:off x="1334086" y="618931"/>
            <a:ext cx="8229600" cy="561975"/>
          </a:xfrm>
        </p:spPr>
        <p:txBody>
          <a:bodyPr/>
          <a:lstStyle/>
          <a:p>
            <a:r>
              <a:rPr lang="zh-CN" altLang="en-US" sz="3600" dirty="0"/>
              <a:t>浮点运算举例</a:t>
            </a:r>
          </a:p>
        </p:txBody>
      </p:sp>
      <p:sp>
        <p:nvSpPr>
          <p:cNvPr id="680963" name="Rectangle 3"/>
          <p:cNvSpPr>
            <a:spLocks noGrp="1" noChangeArrowheads="1"/>
          </p:cNvSpPr>
          <p:nvPr>
            <p:ph type="body" idx="1"/>
          </p:nvPr>
        </p:nvSpPr>
        <p:spPr>
          <a:xfrm>
            <a:off x="1195754" y="1280160"/>
            <a:ext cx="10996245" cy="5344478"/>
          </a:xfrm>
        </p:spPr>
        <p:txBody>
          <a:bodyPr/>
          <a:lstStyle/>
          <a:p>
            <a:pPr>
              <a:spcBef>
                <a:spcPct val="25000"/>
              </a:spcBef>
            </a:pPr>
            <a:r>
              <a:rPr lang="zh-CN" altLang="en-US" sz="2000" dirty="0">
                <a:latin typeface="微软雅黑" pitchFamily="34" charset="-122"/>
                <a:ea typeface="微软雅黑" pitchFamily="34" charset="-122"/>
              </a:rPr>
              <a:t>若</a:t>
            </a:r>
            <a:r>
              <a:rPr lang="en-US" altLang="zh-CN" sz="2000" dirty="0">
                <a:latin typeface="微软雅黑" pitchFamily="34" charset="-122"/>
                <a:ea typeface="微软雅黑" pitchFamily="34" charset="-122"/>
              </a:rPr>
              <a:t>x</a:t>
            </a:r>
            <a:r>
              <a:rPr lang="zh-CN" altLang="en-US" sz="2000" dirty="0">
                <a:latin typeface="微软雅黑" pitchFamily="34" charset="-122"/>
                <a:ea typeface="微软雅黑" pitchFamily="34" charset="-122"/>
              </a:rPr>
              <a:t>用</a:t>
            </a:r>
            <a:r>
              <a:rPr lang="en-US" altLang="zh-CN" sz="2000" dirty="0">
                <a:latin typeface="微软雅黑" pitchFamily="34" charset="-122"/>
                <a:ea typeface="微软雅黑" pitchFamily="34" charset="-122"/>
              </a:rPr>
              <a:t>float</a:t>
            </a:r>
            <a:r>
              <a:rPr lang="zh-CN" altLang="en-US" sz="2000" dirty="0">
                <a:latin typeface="微软雅黑" pitchFamily="34" charset="-122"/>
                <a:ea typeface="微软雅黑" pitchFamily="34" charset="-122"/>
              </a:rPr>
              <a:t>型表示，则</a:t>
            </a:r>
            <a:r>
              <a:rPr lang="en-US" altLang="zh-CN" sz="2000" dirty="0">
                <a:latin typeface="微软雅黑" pitchFamily="34" charset="-122"/>
                <a:ea typeface="微软雅黑" pitchFamily="34" charset="-122"/>
              </a:rPr>
              <a:t>x</a:t>
            </a:r>
            <a:r>
              <a:rPr lang="zh-CN" altLang="en-US" sz="2000" dirty="0">
                <a:latin typeface="微软雅黑" pitchFamily="34" charset="-122"/>
                <a:ea typeface="微软雅黑" pitchFamily="34" charset="-122"/>
              </a:rPr>
              <a:t>的机器数是什么？</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与</a:t>
            </a:r>
            <a:r>
              <a:rPr lang="en-US" altLang="zh-CN" sz="2000" dirty="0">
                <a:latin typeface="微软雅黑" pitchFamily="34" charset="-122"/>
                <a:ea typeface="微软雅黑" pitchFamily="34" charset="-122"/>
              </a:rPr>
              <a:t>x</a:t>
            </a:r>
            <a:r>
              <a:rPr lang="zh-CN" altLang="en-US" sz="2000" dirty="0">
                <a:latin typeface="微软雅黑" pitchFamily="34" charset="-122"/>
                <a:ea typeface="微软雅黑" pitchFamily="34" charset="-122"/>
              </a:rPr>
              <a:t>的偏差是多少？系统运行</a:t>
            </a:r>
            <a:r>
              <a:rPr lang="en-US" altLang="zh-CN" sz="2000" dirty="0">
                <a:latin typeface="微软雅黑" pitchFamily="34" charset="-122"/>
                <a:ea typeface="微软雅黑" pitchFamily="34" charset="-122"/>
              </a:rPr>
              <a:t>100</a:t>
            </a:r>
            <a:r>
              <a:rPr lang="zh-CN" altLang="en-US" sz="2000" dirty="0">
                <a:latin typeface="微软雅黑" pitchFamily="34" charset="-122"/>
                <a:ea typeface="微软雅黑" pitchFamily="34" charset="-122"/>
              </a:rPr>
              <a:t>小时后的时钟偏差是多少？在飞毛腿速度为</a:t>
            </a:r>
            <a:r>
              <a:rPr lang="en-US" altLang="zh-CN" sz="2000" dirty="0">
                <a:latin typeface="微软雅黑" pitchFamily="34" charset="-122"/>
                <a:ea typeface="微软雅黑" pitchFamily="34" charset="-122"/>
              </a:rPr>
              <a:t>2000</a:t>
            </a:r>
            <a:r>
              <a:rPr lang="zh-CN" altLang="en-US" sz="2000" dirty="0">
                <a:latin typeface="微软雅黑" pitchFamily="34" charset="-122"/>
                <a:ea typeface="微软雅黑" pitchFamily="34" charset="-122"/>
              </a:rPr>
              <a:t>米</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秒的情况下，预测的距离偏差为多少？</a:t>
            </a:r>
          </a:p>
          <a:p>
            <a:pPr lvl="1">
              <a:spcBef>
                <a:spcPct val="25000"/>
              </a:spcBef>
            </a:pPr>
            <a:r>
              <a:rPr lang="en-US" altLang="zh-CN" sz="1800" dirty="0">
                <a:latin typeface="微软雅黑" pitchFamily="34" charset="-122"/>
                <a:ea typeface="微软雅黑" pitchFamily="34" charset="-122"/>
              </a:rPr>
              <a:t>0.1= 0.0 0011[0011]B=+1.1 0011 0011 0011 0011 0011 00B×2</a:t>
            </a:r>
            <a:r>
              <a:rPr lang="en-US" altLang="zh-CN" sz="1800" baseline="30000" dirty="0">
                <a:latin typeface="微软雅黑" pitchFamily="34" charset="-122"/>
                <a:ea typeface="微软雅黑" pitchFamily="34" charset="-122"/>
              </a:rPr>
              <a:t>-4</a:t>
            </a:r>
            <a:r>
              <a:rPr lang="zh-CN" altLang="en-US" sz="1800" dirty="0">
                <a:latin typeface="微软雅黑" pitchFamily="34" charset="-122"/>
                <a:ea typeface="微软雅黑" pitchFamily="34" charset="-122"/>
              </a:rPr>
              <a:t>，故</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的机器数为</a:t>
            </a:r>
            <a:r>
              <a:rPr lang="en-US" altLang="zh-CN" sz="1800" dirty="0">
                <a:latin typeface="微软雅黑" pitchFamily="34" charset="-122"/>
                <a:ea typeface="微软雅黑" pitchFamily="34" charset="-122"/>
              </a:rPr>
              <a:t>0 011 1101 1 </a:t>
            </a:r>
            <a:r>
              <a:rPr lang="en-US" altLang="zh-CN" sz="1800" dirty="0">
                <a:solidFill>
                  <a:srgbClr val="FF0000"/>
                </a:solidFill>
                <a:latin typeface="微软雅黑" pitchFamily="34" charset="-122"/>
                <a:ea typeface="微软雅黑" pitchFamily="34" charset="-122"/>
              </a:rPr>
              <a:t>100 1100 1100 1100 1100 1100</a:t>
            </a:r>
          </a:p>
          <a:p>
            <a:pPr lvl="1">
              <a:spcBef>
                <a:spcPct val="25000"/>
              </a:spcBef>
            </a:pPr>
            <a:r>
              <a:rPr lang="en-US" altLang="zh-CN" sz="1800" dirty="0">
                <a:latin typeface="微软雅黑" pitchFamily="34" charset="-122"/>
                <a:ea typeface="微软雅黑" pitchFamily="34" charset="-122"/>
              </a:rPr>
              <a:t>Float</a:t>
            </a:r>
            <a:r>
              <a:rPr lang="zh-CN" altLang="en-US" sz="1800" dirty="0">
                <a:latin typeface="微软雅黑" pitchFamily="34" charset="-122"/>
                <a:ea typeface="微软雅黑" pitchFamily="34" charset="-122"/>
              </a:rPr>
              <a:t>型仅</a:t>
            </a:r>
            <a:r>
              <a:rPr lang="en-US" altLang="zh-CN" sz="1800" dirty="0">
                <a:latin typeface="微软雅黑" pitchFamily="34" charset="-122"/>
                <a:ea typeface="微软雅黑" pitchFamily="34" charset="-122"/>
              </a:rPr>
              <a:t>24</a:t>
            </a:r>
            <a:r>
              <a:rPr lang="zh-CN" altLang="en-US" sz="1800" dirty="0">
                <a:latin typeface="微软雅黑" pitchFamily="34" charset="-122"/>
                <a:ea typeface="微软雅黑" pitchFamily="34" charset="-122"/>
              </a:rPr>
              <a:t>位有效位数，后面的有效位全被截断，故</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与</a:t>
            </a:r>
            <a:r>
              <a:rPr lang="en-US" altLang="zh-CN" sz="1800" dirty="0">
                <a:latin typeface="微软雅黑" pitchFamily="34" charset="-122"/>
                <a:ea typeface="微软雅黑" pitchFamily="34" charset="-122"/>
              </a:rPr>
              <a:t>0.1</a:t>
            </a:r>
            <a:r>
              <a:rPr lang="zh-CN" altLang="en-US" sz="1800" dirty="0">
                <a:latin typeface="微软雅黑" pitchFamily="34" charset="-122"/>
                <a:ea typeface="微软雅黑" pitchFamily="34" charset="-122"/>
              </a:rPr>
              <a:t>之间的误差为：</a:t>
            </a:r>
            <a:r>
              <a:rPr lang="en-US" altLang="zh-CN" sz="1800" dirty="0">
                <a:latin typeface="微软雅黑" pitchFamily="34" charset="-122"/>
                <a:ea typeface="微软雅黑" pitchFamily="34" charset="-122"/>
              </a:rPr>
              <a:t>|x–0.1|=0.000 0000 0000 0000 0000 0000 0000 1100 [1100]…B</a:t>
            </a:r>
            <a:r>
              <a:rPr lang="zh-CN" altLang="en-US" sz="1800" dirty="0">
                <a:latin typeface="微软雅黑" pitchFamily="34" charset="-122"/>
                <a:ea typeface="微软雅黑" pitchFamily="34" charset="-122"/>
              </a:rPr>
              <a:t>。这个值等于</a:t>
            </a:r>
            <a:r>
              <a:rPr lang="en-US" altLang="zh-CN" sz="1800" dirty="0">
                <a:latin typeface="微软雅黑" pitchFamily="34" charset="-122"/>
                <a:ea typeface="微软雅黑" pitchFamily="34" charset="-122"/>
              </a:rPr>
              <a:t>2</a:t>
            </a:r>
            <a:r>
              <a:rPr lang="en-US" altLang="zh-CN" sz="1800" baseline="30000" dirty="0">
                <a:latin typeface="微软雅黑" pitchFamily="34" charset="-122"/>
                <a:ea typeface="微软雅黑" pitchFamily="34" charset="-122"/>
              </a:rPr>
              <a:t>-24</a:t>
            </a:r>
            <a:r>
              <a:rPr lang="en-US" altLang="zh-CN" sz="1800" dirty="0">
                <a:latin typeface="微软雅黑" pitchFamily="34" charset="-122"/>
                <a:ea typeface="微软雅黑" pitchFamily="34" charset="-122"/>
              </a:rPr>
              <a:t>×0.1 </a:t>
            </a:r>
            <a:r>
              <a:rPr lang="en-US" altLang="zh-CN" sz="1800" dirty="0">
                <a:latin typeface="微软雅黑" pitchFamily="34" charset="-122"/>
                <a:ea typeface="微软雅黑" pitchFamily="34" charset="-122"/>
                <a:sym typeface="Symbol" pitchFamily="18" charset="2"/>
              </a:rPr>
              <a:t></a:t>
            </a:r>
            <a:r>
              <a:rPr lang="en-US" altLang="zh-CN" sz="1800" dirty="0">
                <a:latin typeface="微软雅黑" pitchFamily="34" charset="-122"/>
                <a:ea typeface="微软雅黑" pitchFamily="34" charset="-122"/>
              </a:rPr>
              <a:t> 5.96×10</a:t>
            </a:r>
            <a:r>
              <a:rPr lang="en-US" altLang="zh-CN" sz="1800" baseline="30000" dirty="0">
                <a:latin typeface="微软雅黑" pitchFamily="34" charset="-122"/>
                <a:ea typeface="微软雅黑" pitchFamily="34" charset="-122"/>
              </a:rPr>
              <a:t>-9</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100</a:t>
            </a:r>
            <a:r>
              <a:rPr lang="zh-CN" altLang="en-US" sz="1800" dirty="0">
                <a:latin typeface="微软雅黑" pitchFamily="34" charset="-122"/>
                <a:ea typeface="微软雅黑" pitchFamily="34" charset="-122"/>
              </a:rPr>
              <a:t>小时后时钟偏差</a:t>
            </a:r>
            <a:r>
              <a:rPr lang="en-US" altLang="zh-CN" sz="1800" dirty="0">
                <a:latin typeface="微软雅黑" pitchFamily="34" charset="-122"/>
                <a:ea typeface="微软雅黑" pitchFamily="34" charset="-122"/>
              </a:rPr>
              <a:t>5.96×10</a:t>
            </a:r>
            <a:r>
              <a:rPr lang="en-US" altLang="zh-CN" sz="1800" baseline="30000" dirty="0">
                <a:latin typeface="微软雅黑" pitchFamily="34" charset="-122"/>
                <a:ea typeface="微软雅黑" pitchFamily="34" charset="-122"/>
              </a:rPr>
              <a:t>-9</a:t>
            </a:r>
            <a:r>
              <a:rPr lang="en-US" altLang="zh-CN" sz="1800" dirty="0">
                <a:latin typeface="微软雅黑" pitchFamily="34" charset="-122"/>
                <a:ea typeface="微软雅黑" pitchFamily="34" charset="-122"/>
              </a:rPr>
              <a:t>×36×10</a:t>
            </a:r>
            <a:r>
              <a:rPr lang="en-US" altLang="zh-CN" sz="1800" baseline="30000" dirty="0">
                <a:latin typeface="微软雅黑" pitchFamily="34" charset="-122"/>
                <a:ea typeface="微软雅黑" pitchFamily="34" charset="-122"/>
              </a:rPr>
              <a:t>5 </a:t>
            </a:r>
            <a:r>
              <a:rPr lang="en-US" altLang="zh-CN" dirty="0" smtClean="0">
                <a:latin typeface="微软雅黑" pitchFamily="34" charset="-122"/>
                <a:ea typeface="微软雅黑" pitchFamily="34" charset="-122"/>
                <a:sym typeface="Symbol" pitchFamily="18" charset="2"/>
              </a:rPr>
              <a:t> </a:t>
            </a:r>
            <a:r>
              <a:rPr lang="en-US" altLang="zh-CN" sz="1800" dirty="0">
                <a:latin typeface="微软雅黑" pitchFamily="34" charset="-122"/>
                <a:ea typeface="微软雅黑" pitchFamily="34" charset="-122"/>
              </a:rPr>
              <a:t>0.0215</a:t>
            </a:r>
            <a:r>
              <a:rPr lang="zh-CN" altLang="en-US" sz="1800" dirty="0">
                <a:latin typeface="微软雅黑" pitchFamily="34" charset="-122"/>
                <a:ea typeface="微软雅黑" pitchFamily="34" charset="-122"/>
              </a:rPr>
              <a:t>秒。距离偏差</a:t>
            </a:r>
            <a:r>
              <a:rPr lang="en-US" altLang="zh-CN" sz="1800" dirty="0">
                <a:latin typeface="微软雅黑" pitchFamily="34" charset="-122"/>
                <a:ea typeface="微软雅黑" pitchFamily="34" charset="-122"/>
              </a:rPr>
              <a:t>0.0215×2000</a:t>
            </a:r>
            <a:r>
              <a:rPr lang="en-US" altLang="zh-CN" sz="1800" dirty="0">
                <a:latin typeface="微软雅黑" pitchFamily="34" charset="-122"/>
                <a:ea typeface="微软雅黑" pitchFamily="34" charset="-122"/>
                <a:sym typeface="Symbol" pitchFamily="18" charset="2"/>
              </a:rPr>
              <a:t></a:t>
            </a:r>
            <a:r>
              <a:rPr lang="en-US" altLang="zh-CN" sz="1800" dirty="0">
                <a:latin typeface="微软雅黑" pitchFamily="34" charset="-122"/>
                <a:ea typeface="微软雅黑" pitchFamily="34" charset="-122"/>
              </a:rPr>
              <a:t>43</a:t>
            </a:r>
            <a:r>
              <a:rPr lang="zh-CN" altLang="en-US" sz="1800" dirty="0">
                <a:latin typeface="微软雅黑" pitchFamily="34" charset="-122"/>
                <a:ea typeface="微软雅黑" pitchFamily="34" charset="-122"/>
              </a:rPr>
              <a:t>米。比爱国者导弹系统精确约</a:t>
            </a:r>
            <a:r>
              <a:rPr lang="en-US" altLang="zh-CN" sz="1800" dirty="0">
                <a:latin typeface="微软雅黑" pitchFamily="34" charset="-122"/>
                <a:ea typeface="微软雅黑" pitchFamily="34" charset="-122"/>
              </a:rPr>
              <a:t>16</a:t>
            </a:r>
            <a:r>
              <a:rPr lang="zh-CN" altLang="en-US" sz="1800" dirty="0">
                <a:latin typeface="微软雅黑" pitchFamily="34" charset="-122"/>
                <a:ea typeface="微软雅黑" pitchFamily="34" charset="-122"/>
              </a:rPr>
              <a:t>倍。 </a:t>
            </a:r>
          </a:p>
          <a:p>
            <a:pPr>
              <a:spcBef>
                <a:spcPct val="25000"/>
              </a:spcBef>
            </a:pPr>
            <a:r>
              <a:rPr lang="zh-CN" altLang="en-US" sz="2000" dirty="0">
                <a:latin typeface="微软雅黑" pitchFamily="34" charset="-122"/>
                <a:ea typeface="微软雅黑" pitchFamily="34" charset="-122"/>
              </a:rPr>
              <a:t>若用</a:t>
            </a:r>
            <a:r>
              <a:rPr lang="en-US" altLang="zh-CN" sz="2000" dirty="0">
                <a:latin typeface="微软雅黑" pitchFamily="34" charset="-122"/>
                <a:ea typeface="微软雅黑" pitchFamily="34" charset="-122"/>
              </a:rPr>
              <a:t>32</a:t>
            </a:r>
            <a:r>
              <a:rPr lang="zh-CN" altLang="en-US" sz="2000" dirty="0">
                <a:latin typeface="微软雅黑" pitchFamily="34" charset="-122"/>
                <a:ea typeface="微软雅黑" pitchFamily="34" charset="-122"/>
              </a:rPr>
              <a:t>位二进制定点小数</a:t>
            </a:r>
            <a:r>
              <a:rPr lang="en-US" altLang="zh-CN" sz="2000" dirty="0">
                <a:latin typeface="微软雅黑" pitchFamily="34" charset="-122"/>
                <a:ea typeface="微软雅黑" pitchFamily="34" charset="-122"/>
              </a:rPr>
              <a:t>x=0.000 1100 1100 1100 1100 1100 1100 1101 B</a:t>
            </a:r>
            <a:r>
              <a:rPr lang="zh-CN" altLang="en-US" sz="2000" dirty="0">
                <a:latin typeface="微软雅黑" pitchFamily="34" charset="-122"/>
                <a:ea typeface="微软雅黑" pitchFamily="34" charset="-122"/>
              </a:rPr>
              <a:t>表示</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，则误差比用</a:t>
            </a:r>
            <a:r>
              <a:rPr lang="en-US" altLang="zh-CN" sz="2000" dirty="0">
                <a:latin typeface="微软雅黑" pitchFamily="34" charset="-122"/>
                <a:ea typeface="微软雅黑" pitchFamily="34" charset="-122"/>
              </a:rPr>
              <a:t>float</a:t>
            </a:r>
            <a:r>
              <a:rPr lang="zh-CN" altLang="en-US" sz="2000" dirty="0">
                <a:latin typeface="微软雅黑" pitchFamily="34" charset="-122"/>
                <a:ea typeface="微软雅黑" pitchFamily="34" charset="-122"/>
              </a:rPr>
              <a:t>表示误差更大还是更小？</a:t>
            </a:r>
          </a:p>
          <a:p>
            <a:pPr lvl="1">
              <a:spcBef>
                <a:spcPct val="25000"/>
              </a:spcBef>
            </a:pPr>
            <a:r>
              <a:rPr lang="zh-CN" altLang="en-US" sz="1800" dirty="0">
                <a:latin typeface="微软雅黑" pitchFamily="34" charset="-122"/>
                <a:ea typeface="微软雅黑" pitchFamily="34" charset="-122"/>
              </a:rPr>
              <a:t>当</a:t>
            </a:r>
            <a:r>
              <a:rPr lang="en-US" altLang="zh-CN" sz="1800" dirty="0">
                <a:latin typeface="微软雅黑" pitchFamily="34" charset="-122"/>
                <a:ea typeface="微软雅黑" pitchFamily="34" charset="-122"/>
              </a:rPr>
              <a:t>x=0.000 1100 1100 1100 1100 1100 1100 1101 B</a:t>
            </a:r>
            <a:r>
              <a:rPr lang="zh-CN" altLang="en-US" sz="1800" dirty="0">
                <a:latin typeface="微软雅黑" pitchFamily="34" charset="-122"/>
                <a:ea typeface="微软雅黑" pitchFamily="34" charset="-122"/>
              </a:rPr>
              <a:t>时，与</a:t>
            </a:r>
            <a:r>
              <a:rPr lang="en-US" altLang="zh-CN" sz="1800" dirty="0">
                <a:latin typeface="微软雅黑" pitchFamily="34" charset="-122"/>
                <a:ea typeface="微软雅黑" pitchFamily="34" charset="-122"/>
              </a:rPr>
              <a:t>0.1</a:t>
            </a:r>
            <a:r>
              <a:rPr lang="zh-CN" altLang="en-US" sz="1800" dirty="0">
                <a:latin typeface="微软雅黑" pitchFamily="34" charset="-122"/>
                <a:ea typeface="微软雅黑" pitchFamily="34" charset="-122"/>
              </a:rPr>
              <a:t>之间的误差约为：</a:t>
            </a:r>
            <a:r>
              <a:rPr lang="en-US" altLang="zh-CN" sz="1800" dirty="0">
                <a:latin typeface="微软雅黑" pitchFamily="34" charset="-122"/>
                <a:ea typeface="微软雅黑" pitchFamily="34" charset="-122"/>
              </a:rPr>
              <a:t>|x–0.1|=0.000 0000 0000 0000 0000 0000 0000 0000 00 1100 [1100]…B</a:t>
            </a:r>
            <a:r>
              <a:rPr lang="zh-CN" altLang="en-US" sz="1800" dirty="0">
                <a:latin typeface="微软雅黑" pitchFamily="34" charset="-122"/>
                <a:ea typeface="微软雅黑" pitchFamily="34" charset="-122"/>
              </a:rPr>
              <a:t>。这个值等于</a:t>
            </a:r>
            <a:r>
              <a:rPr lang="en-US" altLang="zh-CN" sz="1800" dirty="0">
                <a:latin typeface="微软雅黑" pitchFamily="34" charset="-122"/>
                <a:ea typeface="微软雅黑" pitchFamily="34" charset="-122"/>
              </a:rPr>
              <a:t>2</a:t>
            </a:r>
            <a:r>
              <a:rPr lang="en-US" altLang="zh-CN" sz="1800" baseline="30000" dirty="0">
                <a:latin typeface="微软雅黑" pitchFamily="34" charset="-122"/>
                <a:ea typeface="微软雅黑" pitchFamily="34" charset="-122"/>
              </a:rPr>
              <a:t>-30</a:t>
            </a:r>
            <a:r>
              <a:rPr lang="en-US" altLang="zh-CN" sz="1800" dirty="0">
                <a:latin typeface="微软雅黑" pitchFamily="34" charset="-122"/>
                <a:ea typeface="微软雅黑" pitchFamily="34" charset="-122"/>
              </a:rPr>
              <a:t>×0.1 </a:t>
            </a:r>
            <a:r>
              <a:rPr lang="en-US" altLang="zh-CN" sz="1800" dirty="0">
                <a:latin typeface="微软雅黑" pitchFamily="34" charset="-122"/>
                <a:ea typeface="微软雅黑" pitchFamily="34" charset="-122"/>
                <a:sym typeface="Symbol" pitchFamily="18" charset="2"/>
              </a:rPr>
              <a:t></a:t>
            </a:r>
            <a:r>
              <a:rPr lang="en-US" altLang="zh-CN" sz="1800" dirty="0">
                <a:latin typeface="微软雅黑" pitchFamily="34" charset="-122"/>
                <a:ea typeface="微软雅黑" pitchFamily="34" charset="-122"/>
              </a:rPr>
              <a:t> 9.31×10</a:t>
            </a:r>
            <a:r>
              <a:rPr lang="en-US" altLang="zh-CN" sz="1800" baseline="30000" dirty="0">
                <a:latin typeface="微软雅黑" pitchFamily="34" charset="-122"/>
                <a:ea typeface="微软雅黑" pitchFamily="34" charset="-122"/>
              </a:rPr>
              <a:t>-11</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100</a:t>
            </a:r>
            <a:r>
              <a:rPr lang="zh-CN" altLang="en-US" sz="1800" dirty="0">
                <a:latin typeface="微软雅黑" pitchFamily="34" charset="-122"/>
                <a:ea typeface="微软雅黑" pitchFamily="34" charset="-122"/>
              </a:rPr>
              <a:t>小时后时钟偏差</a:t>
            </a:r>
            <a:r>
              <a:rPr lang="en-US" altLang="zh-CN" sz="1800" dirty="0">
                <a:latin typeface="微软雅黑" pitchFamily="34" charset="-122"/>
                <a:ea typeface="微软雅黑" pitchFamily="34" charset="-122"/>
              </a:rPr>
              <a:t>9.31×10</a:t>
            </a:r>
            <a:r>
              <a:rPr lang="en-US" altLang="zh-CN" sz="1800" baseline="30000" dirty="0">
                <a:latin typeface="微软雅黑" pitchFamily="34" charset="-122"/>
                <a:ea typeface="微软雅黑" pitchFamily="34" charset="-122"/>
              </a:rPr>
              <a:t>-11</a:t>
            </a:r>
            <a:r>
              <a:rPr lang="en-US" altLang="zh-CN" sz="1800" dirty="0">
                <a:latin typeface="微软雅黑" pitchFamily="34" charset="-122"/>
                <a:ea typeface="微软雅黑" pitchFamily="34" charset="-122"/>
              </a:rPr>
              <a:t>×36×10</a:t>
            </a:r>
            <a:r>
              <a:rPr lang="en-US" altLang="zh-CN" sz="1800" baseline="30000" dirty="0">
                <a:latin typeface="微软雅黑" pitchFamily="34" charset="-122"/>
                <a:ea typeface="微软雅黑" pitchFamily="34" charset="-122"/>
              </a:rPr>
              <a:t>5 </a:t>
            </a:r>
            <a:r>
              <a:rPr lang="en-US" altLang="zh-CN" sz="1800" dirty="0">
                <a:latin typeface="微软雅黑" pitchFamily="34" charset="-122"/>
                <a:ea typeface="微软雅黑" pitchFamily="34" charset="-122"/>
                <a:sym typeface="Symbol" pitchFamily="18" charset="2"/>
              </a:rPr>
              <a:t> </a:t>
            </a:r>
            <a:r>
              <a:rPr lang="en-US" altLang="zh-CN" sz="1800" dirty="0">
                <a:latin typeface="微软雅黑" pitchFamily="34" charset="-122"/>
                <a:ea typeface="微软雅黑" pitchFamily="34" charset="-122"/>
              </a:rPr>
              <a:t>0.000335</a:t>
            </a:r>
            <a:r>
              <a:rPr lang="zh-CN" altLang="en-US" sz="1800" dirty="0">
                <a:latin typeface="微软雅黑" pitchFamily="34" charset="-122"/>
                <a:ea typeface="微软雅黑" pitchFamily="34" charset="-122"/>
              </a:rPr>
              <a:t>秒。预测的距离偏差仅为</a:t>
            </a:r>
            <a:r>
              <a:rPr lang="en-US" altLang="zh-CN" sz="1800" dirty="0">
                <a:latin typeface="微软雅黑" pitchFamily="34" charset="-122"/>
                <a:ea typeface="微软雅黑" pitchFamily="34" charset="-122"/>
              </a:rPr>
              <a:t>0.000335×2000 </a:t>
            </a:r>
            <a:r>
              <a:rPr lang="en-US" altLang="zh-CN" sz="1800" dirty="0">
                <a:latin typeface="微软雅黑" pitchFamily="34" charset="-122"/>
                <a:ea typeface="微软雅黑" pitchFamily="34" charset="-122"/>
                <a:sym typeface="Symbol" pitchFamily="18" charset="2"/>
              </a:rPr>
              <a:t> </a:t>
            </a:r>
            <a:r>
              <a:rPr lang="en-US" altLang="zh-CN" sz="1800" dirty="0">
                <a:latin typeface="微软雅黑" pitchFamily="34" charset="-122"/>
                <a:ea typeface="微软雅黑" pitchFamily="34" charset="-122"/>
              </a:rPr>
              <a:t>0.67</a:t>
            </a:r>
            <a:r>
              <a:rPr lang="zh-CN" altLang="en-US" sz="1800" dirty="0">
                <a:latin typeface="微软雅黑" pitchFamily="34" charset="-122"/>
                <a:ea typeface="微软雅黑" pitchFamily="34" charset="-122"/>
              </a:rPr>
              <a:t>米。 </a:t>
            </a:r>
          </a:p>
        </p:txBody>
      </p:sp>
    </p:spTree>
    <p:extLst>
      <p:ext uri="{BB962C8B-B14F-4D97-AF65-F5344CB8AC3E}">
        <p14:creationId xmlns:p14="http://schemas.microsoft.com/office/powerpoint/2010/main" val="887699127"/>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1376289" y="647066"/>
            <a:ext cx="8229600" cy="561975"/>
          </a:xfrm>
        </p:spPr>
        <p:txBody>
          <a:bodyPr/>
          <a:lstStyle/>
          <a:p>
            <a:r>
              <a:rPr lang="zh-CN" altLang="en-US" sz="3600" dirty="0"/>
              <a:t>浮点运算举例</a:t>
            </a:r>
          </a:p>
        </p:txBody>
      </p:sp>
      <p:sp>
        <p:nvSpPr>
          <p:cNvPr id="681987" name="Rectangle 3"/>
          <p:cNvSpPr>
            <a:spLocks noGrp="1" noChangeArrowheads="1"/>
          </p:cNvSpPr>
          <p:nvPr>
            <p:ph type="body" idx="1"/>
          </p:nvPr>
        </p:nvSpPr>
        <p:spPr>
          <a:xfrm>
            <a:off x="1322364" y="1434905"/>
            <a:ext cx="10480430" cy="5143696"/>
          </a:xfrm>
        </p:spPr>
        <p:txBody>
          <a:bodyPr/>
          <a:lstStyle/>
          <a:p>
            <a:r>
              <a:rPr lang="zh-CN" altLang="en-US" dirty="0" smtClean="0">
                <a:ea typeface="微软雅黑" pitchFamily="34" charset="-122"/>
              </a:rPr>
              <a:t>从</a:t>
            </a:r>
            <a:r>
              <a:rPr lang="zh-CN" altLang="en-US" dirty="0" smtClean="0">
                <a:latin typeface="微软雅黑" pitchFamily="34" charset="-122"/>
                <a:ea typeface="微软雅黑" pitchFamily="34" charset="-122"/>
              </a:rPr>
              <a:t>上述结果可以看出：</a:t>
            </a:r>
          </a:p>
          <a:p>
            <a:pPr lvl="1"/>
            <a:r>
              <a:rPr lang="zh-CN" altLang="en-US" sz="2200" dirty="0">
                <a:latin typeface="微软雅黑" pitchFamily="34" charset="-122"/>
                <a:ea typeface="微软雅黑" pitchFamily="34" charset="-122"/>
              </a:rPr>
              <a:t>用</a:t>
            </a:r>
            <a:r>
              <a:rPr lang="en-US" altLang="zh-CN" sz="2200" dirty="0">
                <a:latin typeface="微软雅黑" pitchFamily="34" charset="-122"/>
                <a:ea typeface="微软雅黑" pitchFamily="34" charset="-122"/>
              </a:rPr>
              <a:t>32</a:t>
            </a:r>
            <a:r>
              <a:rPr lang="zh-CN" altLang="en-US" sz="2200" dirty="0">
                <a:latin typeface="微软雅黑" pitchFamily="34" charset="-122"/>
                <a:ea typeface="微软雅黑" pitchFamily="34" charset="-122"/>
              </a:rPr>
              <a:t>位定点小数表示</a:t>
            </a:r>
            <a:r>
              <a:rPr lang="en-US" altLang="zh-CN" sz="2200" dirty="0">
                <a:latin typeface="微软雅黑" pitchFamily="34" charset="-122"/>
                <a:ea typeface="微软雅黑" pitchFamily="34" charset="-122"/>
              </a:rPr>
              <a:t>0.1</a:t>
            </a:r>
            <a:r>
              <a:rPr lang="zh-CN" altLang="en-US" sz="2200" dirty="0">
                <a:latin typeface="微软雅黑" pitchFamily="34" charset="-122"/>
                <a:ea typeface="微软雅黑" pitchFamily="34" charset="-122"/>
              </a:rPr>
              <a:t> ，</a:t>
            </a:r>
            <a:r>
              <a:rPr lang="zh-CN" altLang="en-US" sz="2200" dirty="0">
                <a:solidFill>
                  <a:srgbClr val="FF0000"/>
                </a:solidFill>
                <a:latin typeface="微软雅黑" pitchFamily="34" charset="-122"/>
                <a:ea typeface="微软雅黑" pitchFamily="34" charset="-122"/>
              </a:rPr>
              <a:t>比采用</a:t>
            </a:r>
            <a:r>
              <a:rPr lang="en-US" altLang="zh-CN" sz="2200" dirty="0">
                <a:solidFill>
                  <a:srgbClr val="FF0000"/>
                </a:solidFill>
                <a:latin typeface="微软雅黑" pitchFamily="34" charset="-122"/>
                <a:ea typeface="微软雅黑" pitchFamily="34" charset="-122"/>
              </a:rPr>
              <a:t>float</a:t>
            </a:r>
            <a:r>
              <a:rPr lang="zh-CN" altLang="en-US" sz="2200" dirty="0">
                <a:solidFill>
                  <a:srgbClr val="FF0000"/>
                </a:solidFill>
                <a:latin typeface="微软雅黑" pitchFamily="34" charset="-122"/>
                <a:ea typeface="微软雅黑" pitchFamily="34" charset="-122"/>
              </a:rPr>
              <a:t>精度高</a:t>
            </a:r>
            <a:r>
              <a:rPr lang="en-US" altLang="zh-CN" sz="2200" dirty="0">
                <a:latin typeface="微软雅黑" pitchFamily="34" charset="-122"/>
                <a:ea typeface="微软雅黑" pitchFamily="34" charset="-122"/>
              </a:rPr>
              <a:t>64</a:t>
            </a:r>
            <a:r>
              <a:rPr lang="zh-CN" altLang="en-US" sz="2200" dirty="0">
                <a:latin typeface="微软雅黑" pitchFamily="34" charset="-122"/>
                <a:ea typeface="微软雅黑" pitchFamily="34" charset="-122"/>
              </a:rPr>
              <a:t>倍</a:t>
            </a:r>
          </a:p>
          <a:p>
            <a:pPr lvl="1"/>
            <a:r>
              <a:rPr lang="zh-CN" altLang="en-US" sz="2200" dirty="0">
                <a:latin typeface="微软雅黑" pitchFamily="34" charset="-122"/>
                <a:ea typeface="微软雅黑" pitchFamily="34" charset="-122"/>
              </a:rPr>
              <a:t>用</a:t>
            </a:r>
            <a:r>
              <a:rPr lang="en-US" altLang="zh-CN" sz="2200" dirty="0">
                <a:latin typeface="微软雅黑" pitchFamily="34" charset="-122"/>
                <a:ea typeface="微软雅黑" pitchFamily="34" charset="-122"/>
              </a:rPr>
              <a:t>float</a:t>
            </a:r>
            <a:r>
              <a:rPr lang="zh-CN" altLang="en-US" sz="2200" dirty="0">
                <a:latin typeface="微软雅黑" pitchFamily="34" charset="-122"/>
                <a:ea typeface="微软雅黑" pitchFamily="34" charset="-122"/>
              </a:rPr>
              <a:t>表示在计算速度上更慢，必须先把计数值转换为</a:t>
            </a:r>
            <a:r>
              <a:rPr lang="en-US" altLang="zh-CN" sz="2200" dirty="0">
                <a:latin typeface="微软雅黑" pitchFamily="34" charset="-122"/>
                <a:ea typeface="微软雅黑" pitchFamily="34" charset="-122"/>
              </a:rPr>
              <a:t>IEEE 754</a:t>
            </a:r>
            <a:r>
              <a:rPr lang="zh-CN" altLang="en-US" sz="2200" dirty="0">
                <a:latin typeface="微软雅黑" pitchFamily="34" charset="-122"/>
                <a:ea typeface="微软雅黑" pitchFamily="34" charset="-122"/>
              </a:rPr>
              <a:t>格式浮点数，然后再对两个</a:t>
            </a:r>
            <a:r>
              <a:rPr lang="en-US" altLang="zh-CN" sz="2200" dirty="0">
                <a:latin typeface="微软雅黑" pitchFamily="34" charset="-122"/>
                <a:ea typeface="微软雅黑" pitchFamily="34" charset="-122"/>
              </a:rPr>
              <a:t>IEEE 754</a:t>
            </a:r>
            <a:r>
              <a:rPr lang="zh-CN" altLang="en-US" sz="2200" dirty="0">
                <a:latin typeface="微软雅黑" pitchFamily="34" charset="-122"/>
                <a:ea typeface="微软雅黑" pitchFamily="34" charset="-122"/>
              </a:rPr>
              <a:t>格式的数相乘，故采用</a:t>
            </a:r>
            <a:r>
              <a:rPr lang="en-US" altLang="zh-CN" sz="2200" dirty="0">
                <a:latin typeface="微软雅黑" pitchFamily="34" charset="-122"/>
                <a:ea typeface="微软雅黑" pitchFamily="34" charset="-122"/>
              </a:rPr>
              <a:t>float</a:t>
            </a:r>
            <a:r>
              <a:rPr lang="zh-CN" altLang="en-US" sz="2200" dirty="0">
                <a:solidFill>
                  <a:srgbClr val="FF0000"/>
                </a:solidFill>
                <a:latin typeface="微软雅黑" pitchFamily="34" charset="-122"/>
                <a:ea typeface="微软雅黑" pitchFamily="34" charset="-122"/>
              </a:rPr>
              <a:t>比直接将两个二进制数相乘要慢</a:t>
            </a:r>
            <a:r>
              <a:rPr lang="zh-CN" altLang="en-US" sz="2200" dirty="0">
                <a:latin typeface="微软雅黑" pitchFamily="34" charset="-122"/>
                <a:ea typeface="微软雅黑" pitchFamily="34" charset="-122"/>
              </a:rPr>
              <a:t>得多</a:t>
            </a:r>
          </a:p>
          <a:p>
            <a:r>
              <a:rPr lang="en-US" altLang="zh-CN" sz="2600" dirty="0">
                <a:latin typeface="微软雅黑" pitchFamily="34" charset="-122"/>
                <a:ea typeface="微软雅黑" pitchFamily="34" charset="-122"/>
              </a:rPr>
              <a:t>Ariana 5</a:t>
            </a:r>
            <a:r>
              <a:rPr lang="zh-CN" altLang="en-US" sz="2600" dirty="0">
                <a:latin typeface="微软雅黑" pitchFamily="34" charset="-122"/>
                <a:ea typeface="微软雅黑" pitchFamily="34" charset="-122"/>
              </a:rPr>
              <a:t>火箭和爱国者导弹的例子</a:t>
            </a:r>
            <a:r>
              <a:rPr lang="zh-CN" altLang="en-US" dirty="0" smtClean="0">
                <a:latin typeface="微软雅黑" pitchFamily="34" charset="-122"/>
                <a:ea typeface="微软雅黑" pitchFamily="34" charset="-122"/>
              </a:rPr>
              <a:t>带来的启示</a:t>
            </a:r>
          </a:p>
          <a:p>
            <a:pPr>
              <a:buFont typeface="Wingdings" pitchFamily="2" charset="2"/>
              <a:buChar char="ü"/>
            </a:pPr>
            <a:r>
              <a:rPr lang="zh-CN" altLang="en-US" sz="2200" dirty="0">
                <a:solidFill>
                  <a:srgbClr val="FF0000"/>
                </a:solidFill>
                <a:latin typeface="微软雅黑" pitchFamily="34" charset="-122"/>
                <a:ea typeface="微软雅黑" pitchFamily="34" charset="-122"/>
              </a:rPr>
              <a:t>程序员应对底层机器级数据的表示和运算有深刻理解</a:t>
            </a:r>
          </a:p>
          <a:p>
            <a:pPr>
              <a:buFont typeface="Wingdings" pitchFamily="2" charset="2"/>
              <a:buChar char="ü"/>
            </a:pPr>
            <a:r>
              <a:rPr lang="zh-CN" altLang="en-US" sz="2200" dirty="0">
                <a:solidFill>
                  <a:srgbClr val="FF0000"/>
                </a:solidFill>
                <a:latin typeface="微软雅黑" pitchFamily="34" charset="-122"/>
                <a:ea typeface="微软雅黑" pitchFamily="34" charset="-122"/>
              </a:rPr>
              <a:t>计算机世界里，经常是“差之毫厘，失之千里”，需要细心再细心，精确再精确</a:t>
            </a:r>
          </a:p>
          <a:p>
            <a:pPr>
              <a:buFont typeface="Wingdings" pitchFamily="2" charset="2"/>
              <a:buChar char="ü"/>
            </a:pPr>
            <a:r>
              <a:rPr lang="zh-CN" altLang="en-US" sz="2200" dirty="0">
                <a:solidFill>
                  <a:srgbClr val="FF0000"/>
                </a:solidFill>
                <a:latin typeface="微软雅黑" pitchFamily="34" charset="-122"/>
                <a:ea typeface="微软雅黑" pitchFamily="34" charset="-122"/>
              </a:rPr>
              <a:t>不能遇到小数就用浮点数表示，有些情况下（如需要将一个整数变量乘以一个确定的小数常量），可先用一个确定的定点整数与整数变量相乘，然后再通过移位运算来确定小数点</a:t>
            </a:r>
          </a:p>
        </p:txBody>
      </p:sp>
    </p:spTree>
    <p:extLst>
      <p:ext uri="{BB962C8B-B14F-4D97-AF65-F5344CB8AC3E}">
        <p14:creationId xmlns:p14="http://schemas.microsoft.com/office/powerpoint/2010/main" val="17405481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1987">
                                            <p:txEl>
                                              <p:pRg st="1" end="1"/>
                                            </p:txEl>
                                          </p:spTgt>
                                        </p:tgtEl>
                                        <p:attrNameLst>
                                          <p:attrName>style.visibility</p:attrName>
                                        </p:attrNameLst>
                                      </p:cBhvr>
                                      <p:to>
                                        <p:strVal val="visible"/>
                                      </p:to>
                                    </p:set>
                                    <p:animEffect transition="in" filter="blinds(horizontal)">
                                      <p:cBhvr>
                                        <p:cTn id="7" dur="500"/>
                                        <p:tgtEl>
                                          <p:spTgt spid="6819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1987">
                                            <p:txEl>
                                              <p:pRg st="2" end="2"/>
                                            </p:txEl>
                                          </p:spTgt>
                                        </p:tgtEl>
                                        <p:attrNameLst>
                                          <p:attrName>style.visibility</p:attrName>
                                        </p:attrNameLst>
                                      </p:cBhvr>
                                      <p:to>
                                        <p:strVal val="visible"/>
                                      </p:to>
                                    </p:set>
                                    <p:animEffect transition="in" filter="blinds(horizontal)">
                                      <p:cBhvr>
                                        <p:cTn id="12" dur="500"/>
                                        <p:tgtEl>
                                          <p:spTgt spid="6819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1987">
                                            <p:txEl>
                                              <p:pRg st="4" end="4"/>
                                            </p:txEl>
                                          </p:spTgt>
                                        </p:tgtEl>
                                        <p:attrNameLst>
                                          <p:attrName>style.visibility</p:attrName>
                                        </p:attrNameLst>
                                      </p:cBhvr>
                                      <p:to>
                                        <p:strVal val="visible"/>
                                      </p:to>
                                    </p:set>
                                    <p:animEffect transition="in" filter="blinds(horizontal)">
                                      <p:cBhvr>
                                        <p:cTn id="17" dur="500"/>
                                        <p:tgtEl>
                                          <p:spTgt spid="6819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81987">
                                            <p:txEl>
                                              <p:pRg st="5" end="5"/>
                                            </p:txEl>
                                          </p:spTgt>
                                        </p:tgtEl>
                                        <p:attrNameLst>
                                          <p:attrName>style.visibility</p:attrName>
                                        </p:attrNameLst>
                                      </p:cBhvr>
                                      <p:to>
                                        <p:strVal val="visible"/>
                                      </p:to>
                                    </p:set>
                                    <p:animEffect transition="in" filter="blinds(horizontal)">
                                      <p:cBhvr>
                                        <p:cTn id="22" dur="500"/>
                                        <p:tgtEl>
                                          <p:spTgt spid="68198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81987">
                                            <p:txEl>
                                              <p:pRg st="6" end="6"/>
                                            </p:txEl>
                                          </p:spTgt>
                                        </p:tgtEl>
                                        <p:attrNameLst>
                                          <p:attrName>style.visibility</p:attrName>
                                        </p:attrNameLst>
                                      </p:cBhvr>
                                      <p:to>
                                        <p:strVal val="visible"/>
                                      </p:to>
                                    </p:set>
                                    <p:animEffect transition="in" filter="blinds(horizontal)">
                                      <p:cBhvr>
                                        <p:cTn id="27" dur="500"/>
                                        <p:tgtEl>
                                          <p:spTgt spid="6819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1390357" y="492321"/>
            <a:ext cx="8229600" cy="830042"/>
          </a:xfrm>
        </p:spPr>
        <p:txBody>
          <a:bodyPr/>
          <a:lstStyle/>
          <a:p>
            <a:r>
              <a:rPr lang="zh-CN" altLang="en-US" sz="3600" dirty="0"/>
              <a:t>浮点运算举例</a:t>
            </a:r>
          </a:p>
        </p:txBody>
      </p:sp>
      <p:sp>
        <p:nvSpPr>
          <p:cNvPr id="679940" name="Rectangle 4"/>
          <p:cNvSpPr>
            <a:spLocks noGrp="1" noChangeArrowheads="1"/>
          </p:cNvSpPr>
          <p:nvPr>
            <p:ph type="body" idx="1"/>
          </p:nvPr>
        </p:nvSpPr>
        <p:spPr>
          <a:xfrm>
            <a:off x="1336430" y="1209822"/>
            <a:ext cx="10255348" cy="4683772"/>
          </a:xfrm>
          <a:noFill/>
          <a:ln/>
        </p:spPr>
        <p:txBody>
          <a:bodyPr/>
          <a:lstStyle/>
          <a:p>
            <a:pPr>
              <a:lnSpc>
                <a:spcPct val="125000"/>
              </a:lnSpc>
              <a:spcBef>
                <a:spcPct val="45000"/>
              </a:spcBef>
              <a:buFontTx/>
              <a:buNone/>
            </a:pPr>
            <a:r>
              <a:rPr lang="zh-CN" altLang="en-US" dirty="0" smtClean="0">
                <a:latin typeface="微软雅黑" pitchFamily="34" charset="-122"/>
                <a:ea typeface="微软雅黑" pitchFamily="34" charset="-122"/>
              </a:rPr>
              <a:t>    </a:t>
            </a:r>
            <a:r>
              <a:rPr lang="zh-CN" altLang="en-US" sz="2200" dirty="0">
                <a:latin typeface="微软雅黑" pitchFamily="34" charset="-122"/>
                <a:ea typeface="微软雅黑" pitchFamily="34" charset="-122"/>
              </a:rPr>
              <a:t>已知在爱国者导弹准备拦截飞毛腿导弹之前，已经连续工作了</a:t>
            </a:r>
            <a:r>
              <a:rPr lang="en-US" altLang="zh-CN" sz="2200" dirty="0">
                <a:latin typeface="微软雅黑" pitchFamily="34" charset="-122"/>
                <a:ea typeface="微软雅黑" pitchFamily="34" charset="-122"/>
              </a:rPr>
              <a:t>100</a:t>
            </a:r>
            <a:r>
              <a:rPr lang="zh-CN" altLang="en-US" sz="2200" dirty="0">
                <a:latin typeface="微软雅黑" pitchFamily="34" charset="-122"/>
                <a:ea typeface="微软雅黑" pitchFamily="34" charset="-122"/>
              </a:rPr>
              <a:t>小时，飞毛腿的速度大约为</a:t>
            </a:r>
            <a:r>
              <a:rPr lang="en-US" altLang="zh-CN" sz="2200" dirty="0">
                <a:latin typeface="微软雅黑" pitchFamily="34" charset="-122"/>
                <a:ea typeface="微软雅黑" pitchFamily="34" charset="-122"/>
              </a:rPr>
              <a:t>2000</a:t>
            </a:r>
            <a:r>
              <a:rPr lang="zh-CN" altLang="en-US" sz="2200" dirty="0">
                <a:latin typeface="微软雅黑" pitchFamily="34" charset="-122"/>
                <a:ea typeface="微软雅黑" pitchFamily="34" charset="-122"/>
              </a:rPr>
              <a:t>米</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秒，则由于时钟计算误差而导致的距离误差是多少？</a:t>
            </a:r>
            <a:r>
              <a:rPr lang="zh-CN" altLang="en-US" sz="2200" dirty="0"/>
              <a:t> </a:t>
            </a:r>
            <a:endParaRPr lang="zh-CN" altLang="en-US" sz="2200" dirty="0">
              <a:latin typeface="微软雅黑" pitchFamily="34" charset="-122"/>
              <a:ea typeface="微软雅黑" pitchFamily="34" charset="-122"/>
            </a:endParaRPr>
          </a:p>
          <a:p>
            <a:pPr>
              <a:lnSpc>
                <a:spcPct val="125000"/>
              </a:lnSpc>
              <a:spcBef>
                <a:spcPct val="45000"/>
              </a:spcBef>
              <a:buFontTx/>
              <a:buNone/>
            </a:pP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100</a:t>
            </a:r>
            <a:r>
              <a:rPr lang="zh-CN" altLang="en-US" sz="2200" dirty="0">
                <a:latin typeface="微软雅黑" pitchFamily="34" charset="-122"/>
                <a:ea typeface="微软雅黑" pitchFamily="34" charset="-122"/>
              </a:rPr>
              <a:t>小时相当于计数了</a:t>
            </a:r>
            <a:r>
              <a:rPr lang="en-US" altLang="zh-CN" sz="2200" dirty="0">
                <a:latin typeface="微软雅黑" pitchFamily="34" charset="-122"/>
                <a:ea typeface="微软雅黑" pitchFamily="34" charset="-122"/>
              </a:rPr>
              <a:t>100×60×60×10=36×10</a:t>
            </a:r>
            <a:r>
              <a:rPr lang="en-US" altLang="zh-CN" sz="2200" baseline="30000" dirty="0">
                <a:latin typeface="微软雅黑" pitchFamily="34" charset="-122"/>
                <a:ea typeface="微软雅黑" pitchFamily="34" charset="-122"/>
              </a:rPr>
              <a:t>5</a:t>
            </a:r>
            <a:r>
              <a:rPr lang="zh-CN" altLang="en-US" sz="2200" dirty="0">
                <a:latin typeface="微软雅黑" pitchFamily="34" charset="-122"/>
                <a:ea typeface="微软雅黑" pitchFamily="34" charset="-122"/>
              </a:rPr>
              <a:t>次，因而导弹的时钟已经偏差了</a:t>
            </a:r>
            <a:r>
              <a:rPr lang="en-US" altLang="zh-CN" sz="2200" dirty="0">
                <a:latin typeface="微软雅黑" pitchFamily="34" charset="-122"/>
                <a:ea typeface="微软雅黑" pitchFamily="34" charset="-122"/>
              </a:rPr>
              <a:t>9.54×10</a:t>
            </a:r>
            <a:r>
              <a:rPr lang="en-US" altLang="zh-CN" sz="2200" baseline="30000" dirty="0">
                <a:latin typeface="微软雅黑" pitchFamily="34" charset="-122"/>
                <a:ea typeface="微软雅黑" pitchFamily="34" charset="-122"/>
              </a:rPr>
              <a:t>-8</a:t>
            </a:r>
            <a:r>
              <a:rPr lang="en-US" altLang="zh-CN" sz="2200" dirty="0">
                <a:latin typeface="微软雅黑" pitchFamily="34" charset="-122"/>
                <a:ea typeface="微软雅黑" pitchFamily="34" charset="-122"/>
              </a:rPr>
              <a:t>×36×10</a:t>
            </a:r>
            <a:r>
              <a:rPr lang="en-US" altLang="zh-CN" sz="2200" baseline="30000" dirty="0">
                <a:latin typeface="微软雅黑" pitchFamily="34" charset="-122"/>
                <a:ea typeface="微软雅黑" pitchFamily="34" charset="-122"/>
              </a:rPr>
              <a:t>5</a:t>
            </a:r>
            <a:r>
              <a:rPr lang="en-US" altLang="zh-CN" sz="2200" dirty="0">
                <a:latin typeface="微软雅黑" pitchFamily="34" charset="-122"/>
                <a:ea typeface="微软雅黑" pitchFamily="34" charset="-122"/>
                <a:sym typeface="Symbol" pitchFamily="18" charset="2"/>
              </a:rPr>
              <a:t></a:t>
            </a:r>
            <a:r>
              <a:rPr lang="en-US" altLang="zh-CN" sz="2200" dirty="0">
                <a:latin typeface="微软雅黑" pitchFamily="34" charset="-122"/>
                <a:ea typeface="微软雅黑" pitchFamily="34" charset="-122"/>
              </a:rPr>
              <a:t>0.343</a:t>
            </a:r>
            <a:r>
              <a:rPr lang="zh-CN" altLang="en-US" sz="2200" dirty="0">
                <a:latin typeface="微软雅黑" pitchFamily="34" charset="-122"/>
                <a:ea typeface="微软雅黑" pitchFamily="34" charset="-122"/>
                <a:sym typeface="Symbol" pitchFamily="18" charset="2"/>
              </a:rPr>
              <a:t>秒</a:t>
            </a:r>
            <a:r>
              <a:rPr lang="zh-CN" altLang="en-US" sz="2200" dirty="0">
                <a:sym typeface="Symbol" pitchFamily="18" charset="2"/>
              </a:rPr>
              <a:t> </a:t>
            </a:r>
          </a:p>
          <a:p>
            <a:pPr>
              <a:lnSpc>
                <a:spcPct val="125000"/>
              </a:lnSpc>
              <a:spcBef>
                <a:spcPct val="45000"/>
              </a:spcBef>
              <a:buFontTx/>
              <a:buNone/>
            </a:pPr>
            <a:r>
              <a:rPr lang="zh-CN" altLang="en-US" sz="2200" dirty="0">
                <a:latin typeface="微软雅黑" pitchFamily="34" charset="-122"/>
                <a:ea typeface="微软雅黑" pitchFamily="34" charset="-122"/>
              </a:rPr>
              <a:t>    因此，距离误差是</a:t>
            </a:r>
            <a:r>
              <a:rPr lang="en-US" altLang="zh-CN" sz="2200" dirty="0">
                <a:latin typeface="微软雅黑" pitchFamily="34" charset="-122"/>
                <a:ea typeface="微软雅黑" pitchFamily="34" charset="-122"/>
              </a:rPr>
              <a:t>2000×0.343</a:t>
            </a:r>
            <a:r>
              <a:rPr lang="zh-CN" altLang="en-US" sz="2200" dirty="0">
                <a:latin typeface="微软雅黑" pitchFamily="34" charset="-122"/>
                <a:ea typeface="微软雅黑" pitchFamily="34" charset="-122"/>
                <a:sym typeface="Symbol" pitchFamily="18" charset="2"/>
              </a:rPr>
              <a:t>秒</a:t>
            </a:r>
            <a:r>
              <a:rPr lang="zh-CN" altLang="en-US" sz="2200" dirty="0">
                <a:sym typeface="Symbol" pitchFamily="18" charset="2"/>
              </a:rPr>
              <a:t> </a:t>
            </a:r>
            <a:r>
              <a:rPr lang="en-US" altLang="zh-CN" sz="2200" dirty="0">
                <a:latin typeface="微软雅黑" pitchFamily="34" charset="-122"/>
                <a:ea typeface="微软雅黑" pitchFamily="34" charset="-122"/>
                <a:sym typeface="Symbol" pitchFamily="18" charset="2"/>
              </a:rPr>
              <a:t></a:t>
            </a:r>
            <a:r>
              <a:rPr lang="zh-CN" altLang="en-US" sz="2200" dirty="0">
                <a:sym typeface="Symbol" pitchFamily="18" charset="2"/>
              </a:rPr>
              <a:t> </a:t>
            </a:r>
            <a:r>
              <a:rPr lang="en-US" altLang="zh-CN" sz="2200" dirty="0">
                <a:latin typeface="微软雅黑" pitchFamily="34" charset="-122"/>
                <a:ea typeface="微软雅黑" pitchFamily="34" charset="-122"/>
              </a:rPr>
              <a:t>687</a:t>
            </a:r>
            <a:r>
              <a:rPr lang="zh-CN" altLang="en-US" sz="2200" dirty="0">
                <a:latin typeface="微软雅黑" pitchFamily="34" charset="-122"/>
                <a:ea typeface="微软雅黑" pitchFamily="34" charset="-122"/>
              </a:rPr>
              <a:t>米</a:t>
            </a:r>
          </a:p>
          <a:p>
            <a:pPr>
              <a:spcBef>
                <a:spcPct val="25000"/>
              </a:spcBef>
            </a:pPr>
            <a:endParaRPr lang="zh-CN" altLang="en-US" dirty="0" smtClean="0">
              <a:latin typeface="微软雅黑" pitchFamily="34" charset="-122"/>
              <a:ea typeface="微软雅黑" pitchFamily="34" charset="-122"/>
            </a:endParaRPr>
          </a:p>
        </p:txBody>
      </p:sp>
      <p:sp>
        <p:nvSpPr>
          <p:cNvPr id="679941" name="Rectangle 5"/>
          <p:cNvSpPr>
            <a:spLocks noChangeArrowheads="1"/>
          </p:cNvSpPr>
          <p:nvPr/>
        </p:nvSpPr>
        <p:spPr bwMode="auto">
          <a:xfrm>
            <a:off x="1820863" y="4473576"/>
            <a:ext cx="8596312" cy="1806575"/>
          </a:xfrm>
          <a:prstGeom prst="rect">
            <a:avLst/>
          </a:prstGeom>
          <a:noFill/>
          <a:ln w="9525">
            <a:noFill/>
            <a:miter lim="800000"/>
            <a:headEnd/>
            <a:tailEnd/>
          </a:ln>
          <a:effectLst/>
        </p:spPr>
        <p:txBody>
          <a:bodyPr anchor="ctr">
            <a:spAutoFit/>
          </a:bodyPr>
          <a:lstStyle/>
          <a:p>
            <a:pPr eaLnBrk="0" hangingPunct="0">
              <a:lnSpc>
                <a:spcPct val="125000"/>
              </a:lnSpc>
            </a:pPr>
            <a:r>
              <a:rPr lang="zh-CN" altLang="en-US" b="1" dirty="0">
                <a:solidFill>
                  <a:srgbClr val="FF0000"/>
                </a:solidFill>
                <a:latin typeface="微软雅黑" pitchFamily="34" charset="-122"/>
                <a:ea typeface="微软雅黑" pitchFamily="34" charset="-122"/>
              </a:rPr>
              <a:t>小故事：</a:t>
            </a:r>
            <a:r>
              <a:rPr lang="zh-CN" altLang="en-US" b="1" dirty="0">
                <a:latin typeface="微软雅黑" pitchFamily="34" charset="-122"/>
                <a:ea typeface="微软雅黑" pitchFamily="34" charset="-122"/>
              </a:rPr>
              <a:t>实际上，以色列方面已经发现了这个问题并于</a:t>
            </a:r>
            <a:r>
              <a:rPr lang="en-US" altLang="zh-CN" b="1" dirty="0">
                <a:latin typeface="微软雅黑" pitchFamily="34" charset="-122"/>
                <a:ea typeface="微软雅黑" pitchFamily="34" charset="-122"/>
              </a:rPr>
              <a:t>1991</a:t>
            </a:r>
            <a:r>
              <a:rPr lang="zh-CN" altLang="en-US" b="1" dirty="0">
                <a:latin typeface="微软雅黑" pitchFamily="34" charset="-122"/>
                <a:ea typeface="微软雅黑" pitchFamily="34" charset="-122"/>
              </a:rPr>
              <a:t>年</a:t>
            </a: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月</a:t>
            </a:r>
            <a:r>
              <a:rPr lang="en-US" altLang="zh-CN" b="1" dirty="0">
                <a:latin typeface="微软雅黑" pitchFamily="34" charset="-122"/>
                <a:ea typeface="微软雅黑" pitchFamily="34" charset="-122"/>
              </a:rPr>
              <a:t>11</a:t>
            </a:r>
            <a:r>
              <a:rPr lang="zh-CN" altLang="en-US" b="1" dirty="0">
                <a:latin typeface="微软雅黑" pitchFamily="34" charset="-122"/>
                <a:ea typeface="微软雅黑" pitchFamily="34" charset="-122"/>
              </a:rPr>
              <a:t>日知会了美国陆军及爱国者计划办公室（软件制造商）。</a:t>
            </a:r>
            <a:r>
              <a:rPr lang="zh-CN" altLang="en-US" b="1" dirty="0">
                <a:solidFill>
                  <a:srgbClr val="0033CC"/>
                </a:solidFill>
                <a:latin typeface="微软雅黑" pitchFamily="34" charset="-122"/>
                <a:ea typeface="微软雅黑" pitchFamily="34" charset="-122"/>
              </a:rPr>
              <a:t>以色列方面建议重新启动爱国者系统的电脑作为暂时解决方案，可是美国陆军方面却不知道每次需要间隔多少时间重新启动系统一次。</a:t>
            </a:r>
            <a:r>
              <a:rPr lang="en-US" altLang="zh-CN" b="1" dirty="0">
                <a:latin typeface="微软雅黑" pitchFamily="34" charset="-122"/>
                <a:ea typeface="微软雅黑" pitchFamily="34" charset="-122"/>
              </a:rPr>
              <a:t>1991</a:t>
            </a:r>
            <a:r>
              <a:rPr lang="zh-CN" altLang="en-US" b="1" dirty="0">
                <a:latin typeface="微软雅黑" pitchFamily="34" charset="-122"/>
                <a:ea typeface="微软雅黑" pitchFamily="34" charset="-122"/>
              </a:rPr>
              <a:t>年</a:t>
            </a: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月</a:t>
            </a:r>
            <a:r>
              <a:rPr lang="en-US" altLang="zh-CN" b="1" dirty="0">
                <a:latin typeface="微软雅黑" pitchFamily="34" charset="-122"/>
                <a:ea typeface="微软雅黑" pitchFamily="34" charset="-122"/>
              </a:rPr>
              <a:t>16</a:t>
            </a:r>
            <a:r>
              <a:rPr lang="zh-CN" altLang="en-US" b="1" dirty="0">
                <a:latin typeface="微软雅黑" pitchFamily="34" charset="-122"/>
                <a:ea typeface="微软雅黑" pitchFamily="34" charset="-122"/>
              </a:rPr>
              <a:t>日，制造商向美国陆军提供了更新软件，但这个软件最终却在飞毛腿导弹击中军营后的一天才运抵部队。 </a:t>
            </a:r>
          </a:p>
        </p:txBody>
      </p:sp>
    </p:spTree>
    <p:extLst>
      <p:ext uri="{BB962C8B-B14F-4D97-AF65-F5344CB8AC3E}">
        <p14:creationId xmlns:p14="http://schemas.microsoft.com/office/powerpoint/2010/main" val="42783743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9940">
                                            <p:txEl>
                                              <p:pRg st="0" end="0"/>
                                            </p:txEl>
                                          </p:spTgt>
                                        </p:tgtEl>
                                        <p:attrNameLst>
                                          <p:attrName>style.visibility</p:attrName>
                                        </p:attrNameLst>
                                      </p:cBhvr>
                                      <p:to>
                                        <p:strVal val="visible"/>
                                      </p:to>
                                    </p:set>
                                    <p:animEffect transition="in" filter="blinds(horizontal)">
                                      <p:cBhvr>
                                        <p:cTn id="7" dur="500"/>
                                        <p:tgtEl>
                                          <p:spTgt spid="67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9940">
                                            <p:txEl>
                                              <p:pRg st="1" end="1"/>
                                            </p:txEl>
                                          </p:spTgt>
                                        </p:tgtEl>
                                        <p:attrNameLst>
                                          <p:attrName>style.visibility</p:attrName>
                                        </p:attrNameLst>
                                      </p:cBhvr>
                                      <p:to>
                                        <p:strVal val="visible"/>
                                      </p:to>
                                    </p:set>
                                    <p:animEffect transition="in" filter="blinds(horizontal)">
                                      <p:cBhvr>
                                        <p:cTn id="12" dur="500"/>
                                        <p:tgtEl>
                                          <p:spTgt spid="6799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9940">
                                            <p:txEl>
                                              <p:pRg st="2" end="2"/>
                                            </p:txEl>
                                          </p:spTgt>
                                        </p:tgtEl>
                                        <p:attrNameLst>
                                          <p:attrName>style.visibility</p:attrName>
                                        </p:attrNameLst>
                                      </p:cBhvr>
                                      <p:to>
                                        <p:strVal val="visible"/>
                                      </p:to>
                                    </p:set>
                                    <p:animEffect transition="in" filter="blinds(horizontal)">
                                      <p:cBhvr>
                                        <p:cTn id="17" dur="500"/>
                                        <p:tgtEl>
                                          <p:spTgt spid="6799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79941"/>
                                        </p:tgtEl>
                                        <p:attrNameLst>
                                          <p:attrName>style.visibility</p:attrName>
                                        </p:attrNameLst>
                                      </p:cBhvr>
                                      <p:to>
                                        <p:strVal val="visible"/>
                                      </p:to>
                                    </p:set>
                                    <p:animEffect transition="in" filter="blinds(horizontal)">
                                      <p:cBhvr>
                                        <p:cTn id="22" dur="500"/>
                                        <p:tgtEl>
                                          <p:spTgt spid="67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5"/>
          <p:cNvSpPr>
            <a:spLocks noChangeArrowheads="1"/>
          </p:cNvSpPr>
          <p:nvPr/>
        </p:nvSpPr>
        <p:spPr bwMode="auto">
          <a:xfrm>
            <a:off x="4286250" y="4926013"/>
            <a:ext cx="36195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5400" b="1">
                <a:latin typeface="微软雅黑" panose="020B0503020204020204" pitchFamily="34" charset="-122"/>
                <a:ea typeface="微软雅黑" panose="020B0503020204020204" pitchFamily="34" charset="-122"/>
              </a:rPr>
              <a:t>谢谢</a:t>
            </a:r>
            <a:r>
              <a:rPr lang="en-US" altLang="zh-CN" sz="5400" b="1">
                <a:latin typeface="微软雅黑" panose="020B0503020204020204" pitchFamily="34" charset="-122"/>
                <a:ea typeface="微软雅黑" panose="020B0503020204020204" pitchFamily="34" charset="-122"/>
              </a:rPr>
              <a:t>!</a:t>
            </a:r>
          </a:p>
        </p:txBody>
      </p:sp>
      <p:sp>
        <p:nvSpPr>
          <p:cNvPr id="37891" name="矩形 10"/>
          <p:cNvSpPr>
            <a:spLocks noChangeArrowheads="1"/>
          </p:cNvSpPr>
          <p:nvPr/>
        </p:nvSpPr>
        <p:spPr bwMode="auto">
          <a:xfrm>
            <a:off x="4519613" y="5697538"/>
            <a:ext cx="3152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a:latin typeface="微软雅黑" panose="020B0503020204020204" pitchFamily="34" charset="-122"/>
                <a:ea typeface="微软雅黑" panose="020B0503020204020204" pitchFamily="34" charset="-122"/>
              </a:rPr>
              <a:t>Thanks For  Watching</a:t>
            </a:r>
            <a:endParaRPr lang="zh-CN" altLang="en-US">
              <a:latin typeface="微软雅黑" panose="020B0503020204020204" pitchFamily="34" charset="-122"/>
              <a:ea typeface="微软雅黑" panose="020B0503020204020204" pitchFamily="34" charset="-122"/>
            </a:endParaRPr>
          </a:p>
        </p:txBody>
      </p:sp>
      <p:cxnSp>
        <p:nvCxnSpPr>
          <p:cNvPr id="37892" name="直接连接符 6"/>
          <p:cNvCxnSpPr>
            <a:cxnSpLocks noChangeShapeType="1"/>
          </p:cNvCxnSpPr>
          <p:nvPr/>
        </p:nvCxnSpPr>
        <p:spPr bwMode="auto">
          <a:xfrm>
            <a:off x="4656138" y="5730875"/>
            <a:ext cx="2879725" cy="23813"/>
          </a:xfrm>
          <a:prstGeom prst="line">
            <a:avLst/>
          </a:prstGeom>
          <a:noFill/>
          <a:ln w="12700">
            <a:solidFill>
              <a:schemeClr val="tx1"/>
            </a:solidFill>
            <a:round/>
          </a:ln>
          <a:extLst>
            <a:ext uri="{909E8E84-426E-40DD-AFC4-6F175D3DCCD1}">
              <a14:hiddenFill xmlns:a14="http://schemas.microsoft.com/office/drawing/2010/main">
                <a:noFill/>
              </a14:hiddenFill>
            </a:ext>
          </a:extLst>
        </p:spPr>
      </p:cxnSp>
      <p:grpSp>
        <p:nvGrpSpPr>
          <p:cNvPr id="37893" name="Group 5"/>
          <p:cNvGrpSpPr/>
          <p:nvPr/>
        </p:nvGrpSpPr>
        <p:grpSpPr bwMode="auto">
          <a:xfrm>
            <a:off x="4556125" y="1296988"/>
            <a:ext cx="3105150" cy="3106737"/>
            <a:chOff x="0" y="0"/>
            <a:chExt cx="4176001" cy="4176001"/>
          </a:xfrm>
        </p:grpSpPr>
        <p:sp>
          <p:nvSpPr>
            <p:cNvPr id="37894" name="椭圆 10"/>
            <p:cNvSpPr>
              <a:spLocks noChangeArrowheads="1"/>
            </p:cNvSpPr>
            <p:nvPr/>
          </p:nvSpPr>
          <p:spPr bwMode="auto">
            <a:xfrm>
              <a:off x="0" y="0"/>
              <a:ext cx="4176000" cy="4176000"/>
            </a:xfrm>
            <a:prstGeom prst="ellipse">
              <a:avLst/>
            </a:prstGeom>
            <a:solidFill>
              <a:srgbClr val="3781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solidFill>
                  <a:srgbClr val="FFFFFF"/>
                </a:solidFill>
                <a:ea typeface="宋体" panose="02010600030101010101" pitchFamily="2" charset="-122"/>
              </a:endParaRPr>
            </a:p>
          </p:txBody>
        </p:sp>
        <p:sp>
          <p:nvSpPr>
            <p:cNvPr id="37895" name="任意多边形 11"/>
            <p:cNvSpPr/>
            <p:nvPr/>
          </p:nvSpPr>
          <p:spPr bwMode="auto">
            <a:xfrm>
              <a:off x="466212" y="684362"/>
              <a:ext cx="3709789" cy="3491639"/>
            </a:xfrm>
            <a:custGeom>
              <a:avLst/>
              <a:gdLst>
                <a:gd name="T0" fmla="*/ 2636176 w 3709789"/>
                <a:gd name="T1" fmla="*/ 0 h 3491639"/>
                <a:gd name="T2" fmla="*/ 3672559 w 3709789"/>
                <a:gd name="T3" fmla="*/ 1016844 h 3491639"/>
                <a:gd name="T4" fmla="*/ 3699009 w 3709789"/>
                <a:gd name="T5" fmla="*/ 1190153 h 3491639"/>
                <a:gd name="T6" fmla="*/ 3709789 w 3709789"/>
                <a:gd name="T7" fmla="*/ 1403639 h 3491639"/>
                <a:gd name="T8" fmla="*/ 1621789 w 3709789"/>
                <a:gd name="T9" fmla="*/ 3491639 h 3491639"/>
                <a:gd name="T10" fmla="*/ 1461483 w 3709789"/>
                <a:gd name="T11" fmla="*/ 3483544 h 3491639"/>
                <a:gd name="T12" fmla="*/ 90463 w 3709789"/>
                <a:gd name="T13" fmla="*/ 2165659 h 3491639"/>
                <a:gd name="T14" fmla="*/ 206290 w 3709789"/>
                <a:gd name="T15" fmla="*/ 1877696 h 3491639"/>
                <a:gd name="T16" fmla="*/ 0 w 3709789"/>
                <a:gd name="T17" fmla="*/ 1638519 h 3491639"/>
                <a:gd name="T18" fmla="*/ 980004 w 3709789"/>
                <a:gd name="T19" fmla="*/ 935999 h 3491639"/>
                <a:gd name="T20" fmla="*/ 1381314 w 3709789"/>
                <a:gd name="T21" fmla="*/ 1095423 h 3491639"/>
                <a:gd name="T22" fmla="*/ 2636176 w 3709789"/>
                <a:gd name="T23" fmla="*/ 0 h 349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9789" h="3491639">
                  <a:moveTo>
                    <a:pt x="2636176" y="0"/>
                  </a:moveTo>
                  <a:lnTo>
                    <a:pt x="3672559" y="1016844"/>
                  </a:lnTo>
                  <a:lnTo>
                    <a:pt x="3699009" y="1190153"/>
                  </a:lnTo>
                  <a:cubicBezTo>
                    <a:pt x="3706137" y="1260346"/>
                    <a:pt x="3709789" y="1331566"/>
                    <a:pt x="3709789" y="1403639"/>
                  </a:cubicBezTo>
                  <a:cubicBezTo>
                    <a:pt x="3709789" y="2556810"/>
                    <a:pt x="2774960" y="3491639"/>
                    <a:pt x="1621789" y="3491639"/>
                  </a:cubicBezTo>
                  <a:lnTo>
                    <a:pt x="1461483" y="3483544"/>
                  </a:lnTo>
                  <a:lnTo>
                    <a:pt x="90463" y="2165659"/>
                  </a:lnTo>
                  <a:lnTo>
                    <a:pt x="206290" y="1877696"/>
                  </a:lnTo>
                  <a:lnTo>
                    <a:pt x="0" y="1638519"/>
                  </a:lnTo>
                  <a:lnTo>
                    <a:pt x="980004" y="935999"/>
                  </a:lnTo>
                  <a:lnTo>
                    <a:pt x="1381314" y="1095423"/>
                  </a:lnTo>
                  <a:lnTo>
                    <a:pt x="2636176" y="0"/>
                  </a:lnTo>
                  <a:close/>
                </a:path>
              </a:pathLst>
            </a:custGeom>
            <a:gradFill rotWithShape="0">
              <a:gsLst>
                <a:gs pos="0">
                  <a:srgbClr val="52B6B1"/>
                </a:gs>
                <a:gs pos="100000">
                  <a:srgbClr val="37817D">
                    <a:alpha val="0"/>
                  </a:srgbClr>
                </a:gs>
              </a:gsLst>
              <a:lin ang="18900000"/>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37896" name="组合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57" y="673880"/>
              <a:ext cx="2778603" cy="217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4132</TotalTime>
  <Words>7712</Words>
  <Application>Microsoft Office PowerPoint</Application>
  <PresentationFormat>宽屏</PresentationFormat>
  <Paragraphs>1632</Paragraphs>
  <Slides>98</Slides>
  <Notes>18</Notes>
  <HiddenSlides>0</HiddenSlides>
  <MMClips>0</MMClips>
  <ScaleCrop>false</ScaleCrop>
  <HeadingPairs>
    <vt:vector size="8" baseType="variant">
      <vt:variant>
        <vt:lpstr>已用的字体</vt:lpstr>
      </vt:variant>
      <vt:variant>
        <vt:i4>36</vt:i4>
      </vt:variant>
      <vt:variant>
        <vt:lpstr>主题</vt:lpstr>
      </vt:variant>
      <vt:variant>
        <vt:i4>5</vt:i4>
      </vt:variant>
      <vt:variant>
        <vt:lpstr>嵌入 OLE 服务器</vt:lpstr>
      </vt:variant>
      <vt:variant>
        <vt:i4>4</vt:i4>
      </vt:variant>
      <vt:variant>
        <vt:lpstr>幻灯片标题</vt:lpstr>
      </vt:variant>
      <vt:variant>
        <vt:i4>98</vt:i4>
      </vt:variant>
    </vt:vector>
  </HeadingPairs>
  <TitlesOfParts>
    <vt:vector size="143" baseType="lpstr">
      <vt:lpstr>BatangChe</vt:lpstr>
      <vt:lpstr>Gill Sans</vt:lpstr>
      <vt:lpstr>Lucida Grande</vt:lpstr>
      <vt:lpstr>Malgun Gothic</vt:lpstr>
      <vt:lpstr>Monaco</vt:lpstr>
      <vt:lpstr>MS Gothic</vt:lpstr>
      <vt:lpstr>MTMIZ</vt:lpstr>
      <vt:lpstr>MTSYN</vt:lpstr>
      <vt:lpstr>StoneSans</vt:lpstr>
      <vt:lpstr>TimesTen-Bold</vt:lpstr>
      <vt:lpstr>TimesTen-Italic</vt:lpstr>
      <vt:lpstr>TimesTen-Roman</vt:lpstr>
      <vt:lpstr>ZztexMono-Regular</vt:lpstr>
      <vt:lpstr>ヒラギノ角ゴ ProN W3</vt:lpstr>
      <vt:lpstr>黑体</vt:lpstr>
      <vt:lpstr>宋体</vt:lpstr>
      <vt:lpstr>Microsoft YaHei</vt:lpstr>
      <vt:lpstr>Microsoft YaHei</vt:lpstr>
      <vt:lpstr>Arial</vt:lpstr>
      <vt:lpstr>Arial Narrow</vt:lpstr>
      <vt:lpstr>Arial Narrow Bold</vt:lpstr>
      <vt:lpstr>Arial Narrow Bold Italic</vt:lpstr>
      <vt:lpstr>Bodoni MT Black</vt:lpstr>
      <vt:lpstr>Calibri</vt:lpstr>
      <vt:lpstr>Calibri Bold</vt:lpstr>
      <vt:lpstr>Calibri Bold Italic</vt:lpstr>
      <vt:lpstr>Calibri Italic</vt:lpstr>
      <vt:lpstr>Calibri Light</vt:lpstr>
      <vt:lpstr>Courier New</vt:lpstr>
      <vt:lpstr>Courier New Bold</vt:lpstr>
      <vt:lpstr>Helvetica</vt:lpstr>
      <vt:lpstr>Symbol</vt:lpstr>
      <vt:lpstr>Times</vt:lpstr>
      <vt:lpstr>Times New Roman</vt:lpstr>
      <vt:lpstr>Wingdings</vt:lpstr>
      <vt:lpstr>Wingdings 2</vt:lpstr>
      <vt:lpstr>1_Office 主题</vt:lpstr>
      <vt:lpstr>2_Office 主题</vt:lpstr>
      <vt:lpstr>3_Office 主题</vt:lpstr>
      <vt:lpstr>4_Office 主题</vt:lpstr>
      <vt:lpstr>自定义设计方案</vt:lpstr>
      <vt:lpstr>Equation.KSEE3</vt:lpstr>
      <vt:lpstr>Equation</vt:lpstr>
      <vt:lpstr>Document</vt:lpstr>
      <vt:lpstr>公式</vt:lpstr>
      <vt:lpstr>课后习题1.2 （P17）</vt:lpstr>
      <vt:lpstr>chapter2：信息的表示和处理  bits  -  int   -   float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Make your hand dirty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整数的乘运算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整数的除运算</vt:lpstr>
      <vt:lpstr>PowerPoint 演示文稿</vt:lpstr>
      <vt:lpstr>PowerPoint 演示文稿</vt:lpstr>
      <vt:lpstr>复习： Decimal to Binary Conversions </vt:lpstr>
      <vt:lpstr>关于浮点数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Converting Decimal to FP</vt:lpstr>
      <vt:lpstr>PowerPoint 演示文稿</vt:lpstr>
      <vt:lpstr>PowerPoint 演示文稿</vt:lpstr>
      <vt:lpstr>PowerPoint 演示文稿</vt:lpstr>
      <vt:lpstr>PowerPoint 演示文稿</vt:lpstr>
      <vt:lpstr>PowerPoint 演示文稿</vt:lpstr>
      <vt:lpstr>浮点运算举例 （练习题2.54）</vt:lpstr>
      <vt:lpstr>课堂讨论题</vt:lpstr>
      <vt:lpstr>PowerPoint 演示文稿</vt:lpstr>
      <vt:lpstr>第三讲小结</vt:lpstr>
      <vt:lpstr>PowerPoint 演示文稿</vt:lpstr>
      <vt:lpstr>浮点运算举例</vt:lpstr>
      <vt:lpstr>浮点运算举例</vt:lpstr>
      <vt:lpstr>浮点运算举例</vt:lpstr>
      <vt:lpstr>浮点运算举例</vt:lpstr>
      <vt:lpstr>浮点运算举例</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Senyi</dc:creator>
  <cp:lastModifiedBy>Yuhong Feng</cp:lastModifiedBy>
  <cp:revision>223</cp:revision>
  <dcterms:created xsi:type="dcterms:W3CDTF">2013-08-29T10:54:00Z</dcterms:created>
  <dcterms:modified xsi:type="dcterms:W3CDTF">2020-03-29T16:24:14Z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